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186"/>
  </p:notesMasterIdLst>
  <p:sldIdLst>
    <p:sldId id="381" r:id="rId3"/>
    <p:sldId id="529" r:id="rId4"/>
    <p:sldId id="530" r:id="rId5"/>
    <p:sldId id="531" r:id="rId6"/>
    <p:sldId id="532" r:id="rId7"/>
    <p:sldId id="533" r:id="rId8"/>
    <p:sldId id="534" r:id="rId9"/>
    <p:sldId id="535" r:id="rId10"/>
    <p:sldId id="536" r:id="rId11"/>
    <p:sldId id="537" r:id="rId12"/>
    <p:sldId id="538" r:id="rId13"/>
    <p:sldId id="539" r:id="rId14"/>
    <p:sldId id="540" r:id="rId15"/>
    <p:sldId id="541" r:id="rId16"/>
    <p:sldId id="542" r:id="rId17"/>
    <p:sldId id="543" r:id="rId18"/>
    <p:sldId id="544" r:id="rId19"/>
    <p:sldId id="545" r:id="rId20"/>
    <p:sldId id="546" r:id="rId21"/>
    <p:sldId id="547" r:id="rId22"/>
    <p:sldId id="548" r:id="rId23"/>
    <p:sldId id="549" r:id="rId24"/>
    <p:sldId id="550" r:id="rId25"/>
    <p:sldId id="551" r:id="rId26"/>
    <p:sldId id="552" r:id="rId27"/>
    <p:sldId id="553" r:id="rId28"/>
    <p:sldId id="554" r:id="rId29"/>
    <p:sldId id="555" r:id="rId30"/>
    <p:sldId id="556" r:id="rId31"/>
    <p:sldId id="557" r:id="rId32"/>
    <p:sldId id="558" r:id="rId33"/>
    <p:sldId id="559" r:id="rId34"/>
    <p:sldId id="560" r:id="rId35"/>
    <p:sldId id="561" r:id="rId36"/>
    <p:sldId id="562" r:id="rId37"/>
    <p:sldId id="563" r:id="rId38"/>
    <p:sldId id="564" r:id="rId39"/>
    <p:sldId id="565" r:id="rId40"/>
    <p:sldId id="566" r:id="rId41"/>
    <p:sldId id="567" r:id="rId42"/>
    <p:sldId id="568" r:id="rId43"/>
    <p:sldId id="569" r:id="rId44"/>
    <p:sldId id="570" r:id="rId45"/>
    <p:sldId id="571" r:id="rId46"/>
    <p:sldId id="572" r:id="rId47"/>
    <p:sldId id="573" r:id="rId48"/>
    <p:sldId id="574" r:id="rId49"/>
    <p:sldId id="575" r:id="rId50"/>
    <p:sldId id="576" r:id="rId51"/>
    <p:sldId id="577" r:id="rId52"/>
    <p:sldId id="578" r:id="rId53"/>
    <p:sldId id="579" r:id="rId54"/>
    <p:sldId id="580" r:id="rId55"/>
    <p:sldId id="581" r:id="rId56"/>
    <p:sldId id="582" r:id="rId57"/>
    <p:sldId id="583" r:id="rId58"/>
    <p:sldId id="584" r:id="rId59"/>
    <p:sldId id="585" r:id="rId60"/>
    <p:sldId id="586" r:id="rId61"/>
    <p:sldId id="587" r:id="rId62"/>
    <p:sldId id="588" r:id="rId63"/>
    <p:sldId id="589" r:id="rId64"/>
    <p:sldId id="590" r:id="rId65"/>
    <p:sldId id="591" r:id="rId66"/>
    <p:sldId id="592" r:id="rId67"/>
    <p:sldId id="593" r:id="rId68"/>
    <p:sldId id="594" r:id="rId69"/>
    <p:sldId id="595" r:id="rId70"/>
    <p:sldId id="596" r:id="rId71"/>
    <p:sldId id="597" r:id="rId72"/>
    <p:sldId id="598" r:id="rId73"/>
    <p:sldId id="599" r:id="rId74"/>
    <p:sldId id="600" r:id="rId75"/>
    <p:sldId id="601" r:id="rId76"/>
    <p:sldId id="602" r:id="rId77"/>
    <p:sldId id="603" r:id="rId78"/>
    <p:sldId id="604" r:id="rId79"/>
    <p:sldId id="605" r:id="rId80"/>
    <p:sldId id="606" r:id="rId81"/>
    <p:sldId id="607" r:id="rId82"/>
    <p:sldId id="608" r:id="rId83"/>
    <p:sldId id="609" r:id="rId84"/>
    <p:sldId id="610" r:id="rId85"/>
    <p:sldId id="611" r:id="rId86"/>
    <p:sldId id="612" r:id="rId87"/>
    <p:sldId id="613" r:id="rId88"/>
    <p:sldId id="614" r:id="rId89"/>
    <p:sldId id="615" r:id="rId90"/>
    <p:sldId id="616" r:id="rId91"/>
    <p:sldId id="617" r:id="rId92"/>
    <p:sldId id="618" r:id="rId93"/>
    <p:sldId id="619" r:id="rId94"/>
    <p:sldId id="620" r:id="rId95"/>
    <p:sldId id="621" r:id="rId96"/>
    <p:sldId id="622" r:id="rId97"/>
    <p:sldId id="623" r:id="rId98"/>
    <p:sldId id="624" r:id="rId99"/>
    <p:sldId id="625" r:id="rId100"/>
    <p:sldId id="626" r:id="rId101"/>
    <p:sldId id="627" r:id="rId102"/>
    <p:sldId id="628" r:id="rId103"/>
    <p:sldId id="629" r:id="rId104"/>
    <p:sldId id="630" r:id="rId105"/>
    <p:sldId id="631" r:id="rId106"/>
    <p:sldId id="632" r:id="rId107"/>
    <p:sldId id="633" r:id="rId108"/>
    <p:sldId id="634" r:id="rId109"/>
    <p:sldId id="635" r:id="rId110"/>
    <p:sldId id="636" r:id="rId111"/>
    <p:sldId id="637" r:id="rId112"/>
    <p:sldId id="638" r:id="rId113"/>
    <p:sldId id="639" r:id="rId114"/>
    <p:sldId id="640" r:id="rId115"/>
    <p:sldId id="641" r:id="rId116"/>
    <p:sldId id="642" r:id="rId117"/>
    <p:sldId id="643" r:id="rId118"/>
    <p:sldId id="644" r:id="rId119"/>
    <p:sldId id="645" r:id="rId120"/>
    <p:sldId id="646" r:id="rId121"/>
    <p:sldId id="647" r:id="rId122"/>
    <p:sldId id="648" r:id="rId123"/>
    <p:sldId id="649" r:id="rId124"/>
    <p:sldId id="650" r:id="rId125"/>
    <p:sldId id="651" r:id="rId126"/>
    <p:sldId id="652" r:id="rId127"/>
    <p:sldId id="653" r:id="rId128"/>
    <p:sldId id="654" r:id="rId129"/>
    <p:sldId id="655" r:id="rId130"/>
    <p:sldId id="656" r:id="rId131"/>
    <p:sldId id="657" r:id="rId132"/>
    <p:sldId id="658" r:id="rId133"/>
    <p:sldId id="659" r:id="rId134"/>
    <p:sldId id="660" r:id="rId135"/>
    <p:sldId id="661" r:id="rId136"/>
    <p:sldId id="662" r:id="rId137"/>
    <p:sldId id="663" r:id="rId138"/>
    <p:sldId id="664" r:id="rId139"/>
    <p:sldId id="665" r:id="rId140"/>
    <p:sldId id="666" r:id="rId141"/>
    <p:sldId id="667" r:id="rId142"/>
    <p:sldId id="668" r:id="rId143"/>
    <p:sldId id="669" r:id="rId144"/>
    <p:sldId id="670" r:id="rId145"/>
    <p:sldId id="671" r:id="rId146"/>
    <p:sldId id="672" r:id="rId147"/>
    <p:sldId id="673" r:id="rId148"/>
    <p:sldId id="674" r:id="rId149"/>
    <p:sldId id="675" r:id="rId150"/>
    <p:sldId id="676" r:id="rId151"/>
    <p:sldId id="677" r:id="rId152"/>
    <p:sldId id="678" r:id="rId153"/>
    <p:sldId id="679" r:id="rId154"/>
    <p:sldId id="680" r:id="rId155"/>
    <p:sldId id="681" r:id="rId156"/>
    <p:sldId id="682" r:id="rId157"/>
    <p:sldId id="683" r:id="rId158"/>
    <p:sldId id="684" r:id="rId159"/>
    <p:sldId id="685" r:id="rId160"/>
    <p:sldId id="686" r:id="rId161"/>
    <p:sldId id="687" r:id="rId162"/>
    <p:sldId id="688" r:id="rId163"/>
    <p:sldId id="689" r:id="rId164"/>
    <p:sldId id="690" r:id="rId165"/>
    <p:sldId id="691" r:id="rId166"/>
    <p:sldId id="692" r:id="rId167"/>
    <p:sldId id="693" r:id="rId168"/>
    <p:sldId id="694" r:id="rId169"/>
    <p:sldId id="695" r:id="rId170"/>
    <p:sldId id="696" r:id="rId171"/>
    <p:sldId id="697" r:id="rId172"/>
    <p:sldId id="698" r:id="rId173"/>
    <p:sldId id="699" r:id="rId174"/>
    <p:sldId id="701" r:id="rId175"/>
    <p:sldId id="702" r:id="rId176"/>
    <p:sldId id="703" r:id="rId177"/>
    <p:sldId id="704" r:id="rId178"/>
    <p:sldId id="705" r:id="rId179"/>
    <p:sldId id="706" r:id="rId180"/>
    <p:sldId id="707" r:id="rId181"/>
    <p:sldId id="708" r:id="rId182"/>
    <p:sldId id="709" r:id="rId183"/>
    <p:sldId id="528" r:id="rId184"/>
    <p:sldId id="710" r:id="rId185"/>
  </p:sldIdLst>
  <p:sldSz cx="12192000" cy="6858000"/>
  <p:notesSz cx="6858000" cy="9144000"/>
  <p:defaultTextStyle>
    <a:defPPr>
      <a:defRPr lang="zh-CN"/>
    </a:defPPr>
    <a:lvl1pPr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DDDDDD"/>
    <a:srgbClr val="FFFF00"/>
    <a:srgbClr val="525252"/>
    <a:srgbClr val="CCCCFF"/>
    <a:srgbClr val="CC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autoAdjust="0"/>
    <p:restoredTop sz="91357" autoAdjust="0"/>
  </p:normalViewPr>
  <p:slideViewPr>
    <p:cSldViewPr>
      <p:cViewPr varScale="1">
        <p:scale>
          <a:sx n="79" d="100"/>
          <a:sy n="79" d="100"/>
        </p:scale>
        <p:origin x="826" y="62"/>
      </p:cViewPr>
      <p:guideLst>
        <p:guide orient="horz" pos="2160"/>
        <p:guide pos="382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charset="0"/>
              <a:buNone/>
              <a:defRPr sz="1200">
                <a:latin typeface="Arial" charset="0"/>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charset="0"/>
              <a:buNone/>
              <a:defRPr sz="1200">
                <a:latin typeface="Arial" charset="0"/>
              </a:defRPr>
            </a:lvl1pPr>
          </a:lstStyle>
          <a:p>
            <a:pPr>
              <a:defRPr/>
            </a:pPr>
            <a:fld id="{8A08D1B2-9F57-4CF8-9E81-91EE63B4A665}" type="datetimeFigureOut">
              <a:rPr lang="zh-CN" altLang="en-US"/>
              <a:pPr>
                <a:defRPr/>
              </a:pPr>
              <a:t>2020/10/1</a:t>
            </a:fld>
            <a:endParaRPr lang="en-US" altLang="zh-CN"/>
          </a:p>
        </p:txBody>
      </p:sp>
      <p:sp>
        <p:nvSpPr>
          <p:cNvPr id="4100"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charset="0"/>
              <a:buNone/>
              <a:defRPr sz="1200">
                <a:latin typeface="Arial" charset="0"/>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8DFF0765-AF7D-4FF1-A320-134F5935BDF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744DC5B-4C8C-4126-89C9-397D4024A731}" type="slidenum">
              <a:rPr kumimoji="0" lang="en-US" altLang="zh-CN">
                <a:latin typeface="Times New Roman" panose="02020603050405020304" pitchFamily="18" charset="0"/>
              </a:rPr>
              <a:pPr algn="r">
                <a:spcBef>
                  <a:spcPct val="0"/>
                </a:spcBef>
              </a:pPr>
              <a:t>2</a:t>
            </a:fld>
            <a:endParaRPr kumimoji="0" lang="en-US" altLang="zh-CN">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xfrm>
            <a:off x="139700" y="765175"/>
            <a:ext cx="6823075" cy="3838575"/>
          </a:xfrm>
          <a:ln/>
        </p:spPr>
      </p:sp>
      <p:sp>
        <p:nvSpPr>
          <p:cNvPr id="1024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extLst>
      <p:ext uri="{BB962C8B-B14F-4D97-AF65-F5344CB8AC3E}">
        <p14:creationId xmlns:p14="http://schemas.microsoft.com/office/powerpoint/2010/main" val="166028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33796"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EB24E35F-6B15-4CA8-B35A-80EA2877C88F}" type="slidenum">
              <a:rPr kumimoji="0" lang="en-US" altLang="zh-CN" sz="1300"/>
              <a:pPr algn="r" eaLnBrk="1" hangingPunct="1">
                <a:spcBef>
                  <a:spcPct val="0"/>
                </a:spcBef>
              </a:pPr>
              <a:t>16</a:t>
            </a:fld>
            <a:endParaRPr kumimoji="0" lang="en-US" altLang="zh-CN" sz="1300"/>
          </a:p>
        </p:txBody>
      </p:sp>
    </p:spTree>
    <p:extLst>
      <p:ext uri="{BB962C8B-B14F-4D97-AF65-F5344CB8AC3E}">
        <p14:creationId xmlns:p14="http://schemas.microsoft.com/office/powerpoint/2010/main" val="102532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108ABC0-2C7F-4ED6-85DB-095AA8C474AB}" type="slidenum">
              <a:rPr kumimoji="0" lang="en-US" altLang="zh-CN" sz="1300" smtClean="0"/>
              <a:pPr>
                <a:spcBef>
                  <a:spcPct val="0"/>
                </a:spcBef>
              </a:pPr>
              <a:t>17</a:t>
            </a:fld>
            <a:endParaRPr kumimoji="0" lang="en-US" altLang="zh-CN" sz="1300"/>
          </a:p>
        </p:txBody>
      </p:sp>
    </p:spTree>
    <p:extLst>
      <p:ext uri="{BB962C8B-B14F-4D97-AF65-F5344CB8AC3E}">
        <p14:creationId xmlns:p14="http://schemas.microsoft.com/office/powerpoint/2010/main" val="397568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需求分析：目前的情况、期望达到的功能及性能等；</a:t>
            </a:r>
          </a:p>
          <a:p>
            <a:r>
              <a:rPr lang="zh-CN" altLang="en-US" dirty="0"/>
              <a:t>设计：架构设计（模块划分、接口设计）；模块设计（协议、软件、硬件）</a:t>
            </a:r>
          </a:p>
          <a:p>
            <a:r>
              <a:rPr lang="zh-CN" altLang="en-US" dirty="0"/>
              <a:t>实现：系统开发，软件编程等等</a:t>
            </a:r>
            <a:endParaRPr lang="en-US" altLang="zh-CN" dirty="0"/>
          </a:p>
        </p:txBody>
      </p:sp>
    </p:spTree>
    <p:extLst>
      <p:ext uri="{BB962C8B-B14F-4D97-AF65-F5344CB8AC3E}">
        <p14:creationId xmlns:p14="http://schemas.microsoft.com/office/powerpoint/2010/main" val="3056675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链路大小存在限制，包括能够覆盖的地理距离和所能连接的节点数目</a:t>
            </a:r>
          </a:p>
        </p:txBody>
      </p:sp>
    </p:spTree>
    <p:extLst>
      <p:ext uri="{BB962C8B-B14F-4D97-AF65-F5344CB8AC3E}">
        <p14:creationId xmlns:p14="http://schemas.microsoft.com/office/powerpoint/2010/main" val="360226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每个节点均连到一条或多条点到点链路上，连接至少两条链路的节点负责将一条链路收到的数据转发到另一条链路上。</a:t>
            </a:r>
          </a:p>
        </p:txBody>
      </p:sp>
    </p:spTree>
    <p:extLst>
      <p:ext uri="{BB962C8B-B14F-4D97-AF65-F5344CB8AC3E}">
        <p14:creationId xmlns:p14="http://schemas.microsoft.com/office/powerpoint/2010/main" val="107543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6EA98BE-828B-4109-BC3B-A2E8443FD55B}" type="slidenum">
              <a:rPr kumimoji="0" lang="zh-CN" altLang="en-US" sz="1300" smtClean="0">
                <a:cs typeface="Arial" panose="020B0604020202020204" pitchFamily="34" charset="0"/>
              </a:rPr>
              <a:pPr>
                <a:spcBef>
                  <a:spcPct val="0"/>
                </a:spcBef>
              </a:pPr>
              <a:t>30</a:t>
            </a:fld>
            <a:endParaRPr kumimoji="0" lang="en-US" altLang="zh-CN" sz="1300">
              <a:cs typeface="Arial" panose="020B0604020202020204"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88775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7E3713B-202D-4C49-BFE4-D5D2D8E88CB6}" type="slidenum">
              <a:rPr kumimoji="0" lang="zh-CN" altLang="en-US" sz="1300" smtClean="0">
                <a:cs typeface="Arial" panose="020B0604020202020204" pitchFamily="34" charset="0"/>
              </a:rPr>
              <a:pPr>
                <a:spcBef>
                  <a:spcPct val="0"/>
                </a:spcBef>
              </a:pPr>
              <a:t>31</a:t>
            </a:fld>
            <a:endParaRPr kumimoji="0" lang="en-US" altLang="zh-CN" sz="1300">
              <a:cs typeface="Arial" panose="020B060402020202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案例：系统规模的效用</a:t>
            </a:r>
            <a:endParaRPr lang="en-US" altLang="zh-CN"/>
          </a:p>
          <a:p>
            <a:endParaRPr lang="en-US" altLang="zh-CN"/>
          </a:p>
          <a:p>
            <a:r>
              <a:rPr lang="zh-CN" altLang="en-US"/>
              <a:t>大象的大小</a:t>
            </a:r>
            <a:endParaRPr lang="en-US" altLang="zh-CN"/>
          </a:p>
          <a:p>
            <a:endParaRPr lang="en-US" altLang="zh-CN"/>
          </a:p>
          <a:p>
            <a:r>
              <a:rPr lang="zh-CN" altLang="en-US"/>
              <a:t>奶茶为什么嫁给刘强东</a:t>
            </a:r>
            <a:endParaRPr lang="en-US" altLang="zh-CN"/>
          </a:p>
          <a:p>
            <a:endParaRPr lang="en-US" altLang="zh-CN"/>
          </a:p>
          <a:p>
            <a:r>
              <a:rPr lang="en-US" altLang="zh-CN"/>
              <a:t>http://tech.sina.com.cn/t/2006-08-01/11211064753.shtml</a:t>
            </a:r>
          </a:p>
          <a:p>
            <a:endParaRPr lang="en-US" altLang="zh-CN"/>
          </a:p>
          <a:p>
            <a:r>
              <a:rPr lang="zh-CN" altLang="en-US"/>
              <a:t>梅特卡夫法则是基于每一个新上网的用户都因为别人的联网而获得了更多的信息交流机会，指出了网络具有极强的外部性和正反馈性：联网的用户越多，网络的价值越大，联网的需求也就越大。这样，我们可以看出梅特卡夫定律指出了从总体上看消费方面存在效用递增，即需求创造了新的需求。</a:t>
            </a:r>
            <a:endParaRPr lang="en-US" altLang="zh-CN"/>
          </a:p>
          <a:p>
            <a:endParaRPr lang="en-US" altLang="zh-CN"/>
          </a:p>
          <a:p>
            <a:r>
              <a:rPr lang="zh-CN" altLang="en-US"/>
              <a:t>时任美国联邦通信委员会主席的</a:t>
            </a:r>
            <a:r>
              <a:rPr lang="en-US" altLang="zh-CN"/>
              <a:t>Reed E. Hundt</a:t>
            </a:r>
            <a:r>
              <a:rPr lang="zh-CN" altLang="en-US"/>
              <a:t>宣称，梅特卡夫定律和摩尔定律“为我们理解因特网提供了最好的根据。”几年后，</a:t>
            </a:r>
            <a:r>
              <a:rPr lang="en-US" altLang="zh-CN"/>
              <a:t>Marc Andreessen</a:t>
            </a:r>
            <a:r>
              <a:rPr lang="zh-CN" altLang="en-US"/>
              <a:t>把</a:t>
            </a:r>
            <a:r>
              <a:rPr lang="en-US" altLang="zh-CN"/>
              <a:t>Web</a:t>
            </a:r>
            <a:r>
              <a:rPr lang="zh-CN" altLang="en-US"/>
              <a:t>的迅猛发展</a:t>
            </a:r>
            <a:r>
              <a:rPr lang="en-US" altLang="zh-CN"/>
              <a:t>(</a:t>
            </a:r>
            <a:r>
              <a:rPr lang="zh-CN" altLang="en-US"/>
              <a:t>譬如</a:t>
            </a:r>
            <a:r>
              <a:rPr lang="en-US" altLang="zh-CN"/>
              <a:t>AOL</a:t>
            </a:r>
            <a:r>
              <a:rPr lang="zh-CN" altLang="en-US"/>
              <a:t>的用户群迅速扩大</a:t>
            </a:r>
            <a:r>
              <a:rPr lang="en-US" altLang="zh-CN"/>
              <a:t>)</a:t>
            </a:r>
            <a:r>
              <a:rPr lang="zh-CN" altLang="en-US"/>
              <a:t>归功于梅特卡夫定律。</a:t>
            </a:r>
            <a:endParaRPr lang="en-US" altLang="zh-CN"/>
          </a:p>
          <a:p>
            <a:endParaRPr lang="en-US" altLang="zh-CN"/>
          </a:p>
          <a:p>
            <a:r>
              <a:rPr lang="zh-CN" altLang="en-US"/>
              <a:t>梅特卡夫定律基于这一看法：在有</a:t>
            </a:r>
            <a:r>
              <a:rPr lang="en-US" altLang="zh-CN"/>
              <a:t>n</a:t>
            </a:r>
            <a:r>
              <a:rPr lang="zh-CN" altLang="en-US"/>
              <a:t>个成员的通信网络中，每个成员可以与其他成员建立</a:t>
            </a:r>
            <a:r>
              <a:rPr lang="en-US" altLang="zh-CN"/>
              <a:t>n-1</a:t>
            </a:r>
            <a:r>
              <a:rPr lang="zh-CN" altLang="en-US"/>
              <a:t>个关系。如果所有这些关系具有同等价值</a:t>
            </a:r>
            <a:r>
              <a:rPr lang="en-US" altLang="zh-CN"/>
              <a:t>(</a:t>
            </a:r>
            <a:r>
              <a:rPr lang="zh-CN" altLang="en-US"/>
              <a:t>注意：这是个重要前提</a:t>
            </a:r>
            <a:r>
              <a:rPr lang="en-US" altLang="zh-CN"/>
              <a:t>)</a:t>
            </a:r>
            <a:r>
              <a:rPr lang="zh-CN" altLang="en-US"/>
              <a:t>，网络的总价值与</a:t>
            </a:r>
            <a:r>
              <a:rPr lang="en-US" altLang="zh-CN"/>
              <a:t>n(n–1)</a:t>
            </a:r>
            <a:r>
              <a:rPr lang="zh-CN" altLang="en-US"/>
              <a:t>即大约</a:t>
            </a:r>
            <a:r>
              <a:rPr lang="en-US" altLang="zh-CN"/>
              <a:t>n2</a:t>
            </a:r>
            <a:r>
              <a:rPr lang="zh-CN" altLang="en-US"/>
              <a:t>成正比。</a:t>
            </a:r>
            <a:endParaRPr lang="en-US" altLang="zh-CN"/>
          </a:p>
          <a:p>
            <a:endParaRPr lang="zh-CN" altLang="en-US"/>
          </a:p>
        </p:txBody>
      </p:sp>
    </p:spTree>
    <p:extLst>
      <p:ext uri="{BB962C8B-B14F-4D97-AF65-F5344CB8AC3E}">
        <p14:creationId xmlns:p14="http://schemas.microsoft.com/office/powerpoint/2010/main" val="1134941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交换：就是存储，转发</a:t>
            </a:r>
          </a:p>
        </p:txBody>
      </p:sp>
      <p:sp>
        <p:nvSpPr>
          <p:cNvPr id="4" name="灯片编号占位符 3"/>
          <p:cNvSpPr>
            <a:spLocks noGrp="1"/>
          </p:cNvSpPr>
          <p:nvPr>
            <p:ph type="sldNum" sz="quarter" idx="5"/>
          </p:nvPr>
        </p:nvSpPr>
        <p:spPr/>
        <p:txBody>
          <a:bodyPr/>
          <a:lstStyle/>
          <a:p>
            <a:pPr>
              <a:defRPr/>
            </a:pPr>
            <a:fld id="{8DFF0765-AF7D-4FF1-A320-134F5935BDF8}" type="slidenum">
              <a:rPr lang="zh-CN" altLang="en-US" smtClean="0"/>
              <a:pPr>
                <a:defRPr/>
              </a:pPr>
              <a:t>34</a:t>
            </a:fld>
            <a:endParaRPr lang="en-US" altLang="zh-CN"/>
          </a:p>
        </p:txBody>
      </p:sp>
    </p:spTree>
    <p:extLst>
      <p:ext uri="{BB962C8B-B14F-4D97-AF65-F5344CB8AC3E}">
        <p14:creationId xmlns:p14="http://schemas.microsoft.com/office/powerpoint/2010/main" val="2250983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7DCC6DF-6299-4190-ABB5-CC3311CBE34C}" type="slidenum">
              <a:rPr kumimoji="0" lang="en-US" altLang="zh-CN" sz="1300" smtClean="0">
                <a:cs typeface="Arial" panose="020B0604020202020204" pitchFamily="34" charset="0"/>
              </a:rPr>
              <a:pPr>
                <a:spcBef>
                  <a:spcPct val="0"/>
                </a:spcBef>
              </a:pPr>
              <a:t>36</a:t>
            </a:fld>
            <a:endParaRPr kumimoji="0" lang="en-US" altLang="zh-CN" sz="1300">
              <a:cs typeface="Arial" panose="020B0604020202020204" pitchFamily="34" charset="0"/>
            </a:endParaRPr>
          </a:p>
        </p:txBody>
      </p:sp>
      <p:sp>
        <p:nvSpPr>
          <p:cNvPr id="6041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7DC741D-A1FC-4A50-97A1-344BB7BE2B05}" type="slidenum">
              <a:rPr kumimoji="0" lang="en-US" altLang="zh-CN" sz="1300">
                <a:latin typeface="Times New Roman" panose="02020603050405020304" pitchFamily="18" charset="0"/>
              </a:rPr>
              <a:pPr algn="r" eaLnBrk="1" hangingPunct="1">
                <a:spcBef>
                  <a:spcPct val="0"/>
                </a:spcBef>
              </a:pPr>
              <a:t>36</a:t>
            </a:fld>
            <a:endParaRPr kumimoji="0" lang="en-US" altLang="zh-CN" sz="1300">
              <a:latin typeface="Times New Roman" panose="02020603050405020304" pitchFamily="18" charset="0"/>
            </a:endParaRPr>
          </a:p>
        </p:txBody>
      </p:sp>
      <p:sp>
        <p:nvSpPr>
          <p:cNvPr id="60420" name="Rectangle 2"/>
          <p:cNvSpPr>
            <a:spLocks noGrp="1" noRot="1" noChangeAspect="1" noChangeArrowheads="1" noTextEdit="1"/>
          </p:cNvSpPr>
          <p:nvPr>
            <p:ph type="sldImg"/>
          </p:nvPr>
        </p:nvSpPr>
        <p:spPr>
          <a:xfrm>
            <a:off x="139700" y="769938"/>
            <a:ext cx="6823075" cy="3838575"/>
          </a:xfrm>
          <a:ln/>
        </p:spPr>
      </p:sp>
      <p:sp>
        <p:nvSpPr>
          <p:cNvPr id="6042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403194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8C16B44-7F9C-44D8-81AE-4E4435202795}" type="slidenum">
              <a:rPr kumimoji="0" lang="en-US" altLang="zh-CN" sz="1300" smtClean="0">
                <a:cs typeface="Arial" panose="020B0604020202020204" pitchFamily="34" charset="0"/>
              </a:rPr>
              <a:pPr>
                <a:spcBef>
                  <a:spcPct val="0"/>
                </a:spcBef>
              </a:pPr>
              <a:t>37</a:t>
            </a:fld>
            <a:endParaRPr kumimoji="0" lang="en-US" altLang="zh-CN" sz="1300">
              <a:cs typeface="Arial" panose="020B0604020202020204" pitchFamily="34" charset="0"/>
            </a:endParaRPr>
          </a:p>
        </p:txBody>
      </p:sp>
      <p:sp>
        <p:nvSpPr>
          <p:cNvPr id="62467"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7CCEDBF-850F-466D-9873-6081CE246896}" type="slidenum">
              <a:rPr kumimoji="0" lang="en-US" altLang="zh-CN" sz="1300">
                <a:latin typeface="Times New Roman" panose="02020603050405020304" pitchFamily="18" charset="0"/>
              </a:rPr>
              <a:pPr algn="r" eaLnBrk="1" hangingPunct="1">
                <a:spcBef>
                  <a:spcPct val="0"/>
                </a:spcBef>
              </a:pPr>
              <a:t>37</a:t>
            </a:fld>
            <a:endParaRPr kumimoji="0" lang="en-US" altLang="zh-CN" sz="1300">
              <a:latin typeface="Times New Roman" panose="02020603050405020304" pitchFamily="18" charset="0"/>
            </a:endParaRPr>
          </a:p>
        </p:txBody>
      </p:sp>
      <p:sp>
        <p:nvSpPr>
          <p:cNvPr id="62468" name="Rectangle 2"/>
          <p:cNvSpPr>
            <a:spLocks noGrp="1" noRot="1" noChangeAspect="1" noChangeArrowheads="1" noTextEdit="1"/>
          </p:cNvSpPr>
          <p:nvPr>
            <p:ph type="sldImg"/>
          </p:nvPr>
        </p:nvSpPr>
        <p:spPr>
          <a:xfrm>
            <a:off x="139700" y="769938"/>
            <a:ext cx="6823075" cy="3838575"/>
          </a:xfrm>
          <a:ln/>
        </p:spPr>
      </p:sp>
      <p:sp>
        <p:nvSpPr>
          <p:cNvPr id="62469"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87598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http://baike.baidu.com/view/3487.htm</a:t>
            </a:r>
            <a:endParaRPr lang="zh-CN" altLang="en-US"/>
          </a:p>
        </p:txBody>
      </p:sp>
    </p:spTree>
    <p:extLst>
      <p:ext uri="{BB962C8B-B14F-4D97-AF65-F5344CB8AC3E}">
        <p14:creationId xmlns:p14="http://schemas.microsoft.com/office/powerpoint/2010/main" val="2795831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AEF6D0-7149-4EC1-9B4E-866A522AF0B3}" type="slidenum">
              <a:rPr lang="en-US" altLang="zh-CN" smtClean="0"/>
              <a:pPr>
                <a:defRPr/>
              </a:pPr>
              <a:t>39</a:t>
            </a:fld>
            <a:endParaRPr lang="en-US" altLang="zh-CN"/>
          </a:p>
        </p:txBody>
      </p:sp>
    </p:spTree>
    <p:extLst>
      <p:ext uri="{BB962C8B-B14F-4D97-AF65-F5344CB8AC3E}">
        <p14:creationId xmlns:p14="http://schemas.microsoft.com/office/powerpoint/2010/main" val="3031062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20BD392-5AA7-4B32-AF8F-A03F8D38F00A}" type="slidenum">
              <a:rPr kumimoji="0" lang="en-US" altLang="zh-CN" sz="1300" smtClean="0">
                <a:cs typeface="Arial" panose="020B0604020202020204" pitchFamily="34" charset="0"/>
              </a:rPr>
              <a:pPr>
                <a:spcBef>
                  <a:spcPct val="0"/>
                </a:spcBef>
              </a:pPr>
              <a:t>41</a:t>
            </a:fld>
            <a:endParaRPr kumimoji="0" lang="en-US" altLang="zh-CN" sz="1300">
              <a:cs typeface="Arial" panose="020B0604020202020204" pitchFamily="34" charset="0"/>
            </a:endParaRPr>
          </a:p>
        </p:txBody>
      </p:sp>
      <p:sp>
        <p:nvSpPr>
          <p:cNvPr id="67587"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E1B8E2F6-A65C-42B6-BF31-978B84EE35A5}" type="slidenum">
              <a:rPr kumimoji="0" lang="en-US" altLang="zh-CN" sz="1300">
                <a:latin typeface="Times New Roman" panose="02020603050405020304" pitchFamily="18" charset="0"/>
              </a:rPr>
              <a:pPr algn="r" eaLnBrk="1" hangingPunct="1">
                <a:spcBef>
                  <a:spcPct val="0"/>
                </a:spcBef>
              </a:pPr>
              <a:t>41</a:t>
            </a:fld>
            <a:endParaRPr kumimoji="0" lang="en-US" altLang="zh-CN" sz="1300">
              <a:latin typeface="Times New Roman" panose="02020603050405020304" pitchFamily="18" charset="0"/>
            </a:endParaRPr>
          </a:p>
        </p:txBody>
      </p:sp>
      <p:sp>
        <p:nvSpPr>
          <p:cNvPr id="67588" name="Rectangle 2"/>
          <p:cNvSpPr>
            <a:spLocks noGrp="1" noRot="1" noChangeAspect="1" noChangeArrowheads="1" noTextEdit="1"/>
          </p:cNvSpPr>
          <p:nvPr>
            <p:ph type="sldImg"/>
          </p:nvPr>
        </p:nvSpPr>
        <p:spPr>
          <a:xfrm>
            <a:off x="139700" y="769938"/>
            <a:ext cx="6823075" cy="3838575"/>
          </a:xfrm>
          <a:ln/>
        </p:spPr>
      </p:sp>
      <p:sp>
        <p:nvSpPr>
          <p:cNvPr id="67589"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412164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92524CB-CFF6-4894-985C-FC90671EF305}" type="slidenum">
              <a:rPr kumimoji="0" lang="en-US" altLang="zh-CN" sz="1300" smtClean="0">
                <a:cs typeface="Arial" panose="020B0604020202020204" pitchFamily="34" charset="0"/>
              </a:rPr>
              <a:pPr>
                <a:spcBef>
                  <a:spcPct val="0"/>
                </a:spcBef>
              </a:pPr>
              <a:t>43</a:t>
            </a:fld>
            <a:endParaRPr kumimoji="0" lang="en-US" altLang="zh-CN" sz="1300">
              <a:cs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05402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18DEE69-81AF-4973-8EA4-C9CB34664A6E}" type="slidenum">
              <a:rPr kumimoji="0" lang="en-US" altLang="zh-CN" sz="1300" smtClean="0">
                <a:cs typeface="Arial" panose="020B0604020202020204" pitchFamily="34" charset="0"/>
              </a:rPr>
              <a:pPr>
                <a:spcBef>
                  <a:spcPct val="0"/>
                </a:spcBef>
              </a:pPr>
              <a:t>46</a:t>
            </a:fld>
            <a:endParaRPr kumimoji="0" lang="en-US" altLang="zh-CN" sz="1300">
              <a:cs typeface="Arial" panose="020B0604020202020204" pitchFamily="34" charset="0"/>
            </a:endParaRPr>
          </a:p>
        </p:txBody>
      </p:sp>
      <p:sp>
        <p:nvSpPr>
          <p:cNvPr id="74755"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815E995-ADA9-4BD3-A902-1954720C57E4}" type="slidenum">
              <a:rPr kumimoji="0" lang="en-US" altLang="zh-CN" sz="1300">
                <a:latin typeface="Times New Roman" panose="02020603050405020304" pitchFamily="18" charset="0"/>
              </a:rPr>
              <a:pPr algn="r" eaLnBrk="1" hangingPunct="1">
                <a:spcBef>
                  <a:spcPct val="0"/>
                </a:spcBef>
              </a:pPr>
              <a:t>46</a:t>
            </a:fld>
            <a:endParaRPr kumimoji="0" lang="en-US" altLang="zh-CN" sz="1300">
              <a:latin typeface="Times New Roman" panose="02020603050405020304" pitchFamily="18" charset="0"/>
            </a:endParaRPr>
          </a:p>
        </p:txBody>
      </p:sp>
      <p:sp>
        <p:nvSpPr>
          <p:cNvPr id="74756" name="Rectangle 2"/>
          <p:cNvSpPr>
            <a:spLocks noGrp="1" noRot="1" noChangeAspect="1" noChangeArrowheads="1" noTextEdit="1"/>
          </p:cNvSpPr>
          <p:nvPr>
            <p:ph type="sldImg"/>
          </p:nvPr>
        </p:nvSpPr>
        <p:spPr>
          <a:xfrm>
            <a:off x="139700" y="769938"/>
            <a:ext cx="6823075" cy="3838575"/>
          </a:xfrm>
          <a:ln/>
        </p:spPr>
      </p:sp>
      <p:sp>
        <p:nvSpPr>
          <p:cNvPr id="74757"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70446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BFCE723-5936-4D7F-A390-14B536F801D5}" type="slidenum">
              <a:rPr kumimoji="0" lang="zh-CN" altLang="en-US" sz="1300" smtClean="0">
                <a:solidFill>
                  <a:srgbClr val="000000"/>
                </a:solidFill>
                <a:cs typeface="Arial" panose="020B0604020202020204" pitchFamily="34" charset="0"/>
              </a:rPr>
              <a:pPr>
                <a:spcBef>
                  <a:spcPct val="0"/>
                </a:spcBef>
              </a:pPr>
              <a:t>53</a:t>
            </a:fld>
            <a:endParaRPr kumimoji="0" lang="en-US" altLang="zh-CN" sz="1300">
              <a:solidFill>
                <a:srgbClr val="000000"/>
              </a:solidFill>
              <a:cs typeface="Arial" panose="020B060402020202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895913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ABADD18-E780-4599-BE8C-95CEE65132A9}" type="slidenum">
              <a:rPr kumimoji="0" lang="zh-CN" altLang="en-US" sz="1300" smtClean="0">
                <a:cs typeface="Arial" panose="020B0604020202020204" pitchFamily="34" charset="0"/>
              </a:rPr>
              <a:pPr>
                <a:spcBef>
                  <a:spcPct val="0"/>
                </a:spcBef>
              </a:pPr>
              <a:t>54</a:t>
            </a:fld>
            <a:endParaRPr kumimoji="0" lang="en-US" altLang="zh-CN" sz="1300">
              <a:cs typeface="Arial" panose="020B060402020202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695364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不存在带宽浪费 </a:t>
            </a:r>
            <a:r>
              <a:rPr lang="en-US" altLang="zh-CN" dirty="0"/>
              <a:t>(</a:t>
            </a:r>
            <a:r>
              <a:rPr lang="zh-CN" altLang="en-US" dirty="0"/>
              <a:t>并不一定完全准确</a:t>
            </a:r>
            <a:r>
              <a:rPr lang="en-US" altLang="zh-CN" dirty="0"/>
              <a:t>)</a:t>
            </a:r>
          </a:p>
          <a:p>
            <a:endParaRPr lang="zh-CN" altLang="en-US" dirty="0"/>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F1EE6D4-6518-4EBA-A73D-FCB8E53D61A6}" type="slidenum">
              <a:rPr kumimoji="0" lang="en-US" altLang="zh-CN" sz="1300" smtClean="0"/>
              <a:pPr>
                <a:spcBef>
                  <a:spcPct val="0"/>
                </a:spcBef>
              </a:pPr>
              <a:t>55</a:t>
            </a:fld>
            <a:endParaRPr kumimoji="0" lang="en-US" altLang="zh-CN" sz="1300"/>
          </a:p>
        </p:txBody>
      </p:sp>
    </p:spTree>
    <p:extLst>
      <p:ext uri="{BB962C8B-B14F-4D97-AF65-F5344CB8AC3E}">
        <p14:creationId xmlns:p14="http://schemas.microsoft.com/office/powerpoint/2010/main" val="3207933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92F0ED8-2912-4336-AE64-A934E0919F64}" type="slidenum">
              <a:rPr kumimoji="0" lang="en-US" altLang="zh-CN" sz="1300" smtClean="0">
                <a:cs typeface="Arial" panose="020B0604020202020204" pitchFamily="34" charset="0"/>
              </a:rPr>
              <a:pPr>
                <a:spcBef>
                  <a:spcPct val="0"/>
                </a:spcBef>
              </a:pPr>
              <a:t>57</a:t>
            </a:fld>
            <a:endParaRPr kumimoji="0" lang="en-US" altLang="zh-CN" sz="1300">
              <a:cs typeface="Arial" panose="020B0604020202020204" pitchFamily="34" charset="0"/>
            </a:endParaRPr>
          </a:p>
        </p:txBody>
      </p:sp>
      <p:sp>
        <p:nvSpPr>
          <p:cNvPr id="90115"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85ACA3F0-8314-4D4D-818D-4C73006860F7}" type="slidenum">
              <a:rPr kumimoji="0" lang="en-US" altLang="zh-CN" sz="1300">
                <a:latin typeface="Times New Roman" panose="02020603050405020304" pitchFamily="18" charset="0"/>
              </a:rPr>
              <a:pPr algn="r" eaLnBrk="1" hangingPunct="1">
                <a:spcBef>
                  <a:spcPct val="0"/>
                </a:spcBef>
              </a:pPr>
              <a:t>57</a:t>
            </a:fld>
            <a:endParaRPr kumimoji="0" lang="en-US" altLang="zh-CN" sz="1300">
              <a:latin typeface="Times New Roman" panose="02020603050405020304" pitchFamily="18" charset="0"/>
            </a:endParaRPr>
          </a:p>
        </p:txBody>
      </p:sp>
      <p:sp>
        <p:nvSpPr>
          <p:cNvPr id="90116" name="Rectangle 2"/>
          <p:cNvSpPr>
            <a:spLocks noGrp="1" noRot="1" noChangeAspect="1" noChangeArrowheads="1" noTextEdit="1"/>
          </p:cNvSpPr>
          <p:nvPr>
            <p:ph type="sldImg"/>
          </p:nvPr>
        </p:nvSpPr>
        <p:spPr>
          <a:xfrm>
            <a:off x="139700" y="769938"/>
            <a:ext cx="6823075" cy="3838575"/>
          </a:xfrm>
          <a:ln/>
        </p:spPr>
      </p:sp>
      <p:sp>
        <p:nvSpPr>
          <p:cNvPr id="90117"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r>
              <a:rPr lang="zh-CN" altLang="en-US" dirty="0"/>
              <a:t>电磁</a:t>
            </a:r>
            <a:r>
              <a:rPr lang="en-US" altLang="zh-CN" dirty="0"/>
              <a:t>1802</a:t>
            </a:r>
            <a:r>
              <a:rPr lang="zh-CN" altLang="en-US" dirty="0"/>
              <a:t>吴叶赛</a:t>
            </a:r>
            <a:endParaRPr lang="en-US" altLang="zh-CN" dirty="0"/>
          </a:p>
          <a:p>
            <a:pPr eaLnBrk="1" hangingPunct="1"/>
            <a:endParaRPr lang="en-US" altLang="zh-CN" dirty="0"/>
          </a:p>
        </p:txBody>
      </p:sp>
    </p:spTree>
    <p:extLst>
      <p:ext uri="{BB962C8B-B14F-4D97-AF65-F5344CB8AC3E}">
        <p14:creationId xmlns:p14="http://schemas.microsoft.com/office/powerpoint/2010/main" val="64090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0F10D5E-40FD-4102-A856-5ACEC3208931}" type="slidenum">
              <a:rPr kumimoji="0" lang="en-US" altLang="zh-CN" sz="1300" smtClean="0">
                <a:cs typeface="Arial" panose="020B0604020202020204" pitchFamily="34" charset="0"/>
              </a:rPr>
              <a:pPr>
                <a:spcBef>
                  <a:spcPct val="0"/>
                </a:spcBef>
              </a:pPr>
              <a:t>60</a:t>
            </a:fld>
            <a:endParaRPr kumimoji="0" lang="en-US" altLang="zh-CN" sz="1300">
              <a:cs typeface="Arial" panose="020B0604020202020204" pitchFamily="34" charset="0"/>
            </a:endParaRPr>
          </a:p>
        </p:txBody>
      </p:sp>
      <p:sp>
        <p:nvSpPr>
          <p:cNvPr id="9421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C4CBE12A-5990-4F20-86B7-09869E852BB9}" type="slidenum">
              <a:rPr kumimoji="0" lang="en-US" altLang="zh-CN" sz="1300">
                <a:latin typeface="Times New Roman" panose="02020603050405020304" pitchFamily="18" charset="0"/>
              </a:rPr>
              <a:pPr algn="r" eaLnBrk="1" hangingPunct="1">
                <a:spcBef>
                  <a:spcPct val="0"/>
                </a:spcBef>
              </a:pPr>
              <a:t>60</a:t>
            </a:fld>
            <a:endParaRPr kumimoji="0" lang="en-US" altLang="zh-CN" sz="1300">
              <a:latin typeface="Times New Roman" panose="02020603050405020304" pitchFamily="18" charset="0"/>
            </a:endParaRPr>
          </a:p>
        </p:txBody>
      </p:sp>
      <p:sp>
        <p:nvSpPr>
          <p:cNvPr id="94212" name="Rectangle 2"/>
          <p:cNvSpPr>
            <a:spLocks noGrp="1" noRot="1" noChangeAspect="1" noChangeArrowheads="1" noTextEdit="1"/>
          </p:cNvSpPr>
          <p:nvPr>
            <p:ph type="sldImg"/>
          </p:nvPr>
        </p:nvSpPr>
        <p:spPr>
          <a:xfrm>
            <a:off x="139700" y="769938"/>
            <a:ext cx="6823075" cy="3838575"/>
          </a:xfrm>
          <a:ln/>
        </p:spPr>
      </p:sp>
      <p:sp>
        <p:nvSpPr>
          <p:cNvPr id="9421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34677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a:solidFill>
                  <a:schemeClr val="tx1"/>
                </a:solidFill>
                <a:latin typeface="Arial" panose="020B0604020202020204" pitchFamily="34" charset="0"/>
                <a:ea typeface="宋体" panose="02010600030101010101" pitchFamily="2" charset="-122"/>
              </a:defRPr>
            </a:lvl1pPr>
            <a:lvl2pPr marL="742950" indent="-285750" defTabSz="933450">
              <a:defRPr>
                <a:solidFill>
                  <a:schemeClr val="tx1"/>
                </a:solidFill>
                <a:latin typeface="Arial" panose="020B0604020202020204" pitchFamily="34" charset="0"/>
                <a:ea typeface="宋体" panose="02010600030101010101" pitchFamily="2" charset="-122"/>
              </a:defRPr>
            </a:lvl2pPr>
            <a:lvl3pPr marL="1143000" indent="-228600" defTabSz="933450">
              <a:defRPr>
                <a:solidFill>
                  <a:schemeClr val="tx1"/>
                </a:solidFill>
                <a:latin typeface="Arial" panose="020B0604020202020204" pitchFamily="34" charset="0"/>
                <a:ea typeface="宋体" panose="02010600030101010101" pitchFamily="2" charset="-122"/>
              </a:defRPr>
            </a:lvl3pPr>
            <a:lvl4pPr marL="1600200" indent="-228600" defTabSz="933450">
              <a:defRPr>
                <a:solidFill>
                  <a:schemeClr val="tx1"/>
                </a:solidFill>
                <a:latin typeface="Arial" panose="020B0604020202020204" pitchFamily="34" charset="0"/>
                <a:ea typeface="宋体" panose="02010600030101010101" pitchFamily="2" charset="-122"/>
              </a:defRPr>
            </a:lvl4pPr>
            <a:lvl5pPr marL="2057400" indent="-228600" defTabSz="93345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E96575-9945-4E34-BC0F-BF7EC10630C7}" type="slidenum">
              <a:rPr lang="zh-CN" altLang="en-US" sz="1200" smtClean="0">
                <a:latin typeface="Times New Roman" panose="02020603050405020304" pitchFamily="18" charset="0"/>
              </a:rPr>
              <a:pPr/>
              <a:t>94</a:t>
            </a:fld>
            <a:endParaRPr lang="en-US" altLang="zh-CN"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658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3C5564F-32F2-4D56-B522-9F27015BE562}" type="slidenum">
              <a:rPr kumimoji="0" lang="en-US" altLang="zh-CN" sz="1300" smtClean="0">
                <a:cs typeface="Arial" panose="020B0604020202020204" pitchFamily="34" charset="0"/>
              </a:rPr>
              <a:pPr>
                <a:spcBef>
                  <a:spcPct val="0"/>
                </a:spcBef>
              </a:pPr>
              <a:t>5</a:t>
            </a:fld>
            <a:endParaRPr kumimoji="0" lang="en-US" altLang="zh-CN" sz="1300">
              <a:cs typeface="Arial" panose="020B0604020202020204" pitchFamily="34" charset="0"/>
            </a:endParaRPr>
          </a:p>
        </p:txBody>
      </p:sp>
      <p:sp>
        <p:nvSpPr>
          <p:cNvPr id="1536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40E5E35-FCAE-4A80-98B3-609226CF8D8A}" type="slidenum">
              <a:rPr kumimoji="0" lang="en-US" altLang="zh-CN" sz="1300">
                <a:latin typeface="Times New Roman" panose="02020603050405020304" pitchFamily="18" charset="0"/>
              </a:rPr>
              <a:pPr algn="r" eaLnBrk="1" hangingPunct="1">
                <a:spcBef>
                  <a:spcPct val="0"/>
                </a:spcBef>
              </a:pPr>
              <a:t>5</a:t>
            </a:fld>
            <a:endParaRPr kumimoji="0" lang="en-US" altLang="zh-CN" sz="1300">
              <a:latin typeface="Times New Roman" panose="02020603050405020304" pitchFamily="18" charset="0"/>
            </a:endParaRPr>
          </a:p>
        </p:txBody>
      </p:sp>
      <p:sp>
        <p:nvSpPr>
          <p:cNvPr id="15364" name="Rectangle 2"/>
          <p:cNvSpPr>
            <a:spLocks noGrp="1" noRot="1" noChangeAspect="1" noChangeArrowheads="1" noTextEdit="1"/>
          </p:cNvSpPr>
          <p:nvPr>
            <p:ph type="sldImg"/>
          </p:nvPr>
        </p:nvSpPr>
        <p:spPr>
          <a:xfrm>
            <a:off x="139700" y="769938"/>
            <a:ext cx="6823075" cy="3838575"/>
          </a:xfrm>
          <a:ln/>
        </p:spPr>
      </p:sp>
      <p:sp>
        <p:nvSpPr>
          <p:cNvPr id="1536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149628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OSI</a:t>
            </a:r>
            <a:r>
              <a:rPr lang="zh-CN" altLang="en-US" dirty="0"/>
              <a:t>七层模型要记；从上到下分别为应用层，表示层，会话层，传输层，网络层，数据链路层，物理层</a:t>
            </a:r>
          </a:p>
        </p:txBody>
      </p:sp>
      <p:sp>
        <p:nvSpPr>
          <p:cNvPr id="4" name="灯片编号占位符 3"/>
          <p:cNvSpPr>
            <a:spLocks noGrp="1"/>
          </p:cNvSpPr>
          <p:nvPr>
            <p:ph type="sldNum" sz="quarter" idx="5"/>
          </p:nvPr>
        </p:nvSpPr>
        <p:spPr/>
        <p:txBody>
          <a:bodyPr/>
          <a:lstStyle/>
          <a:p>
            <a:pPr>
              <a:defRPr/>
            </a:pPr>
            <a:fld id="{8DFF0765-AF7D-4FF1-A320-134F5935BDF8}" type="slidenum">
              <a:rPr lang="zh-CN" altLang="en-US" smtClean="0"/>
              <a:pPr>
                <a:defRPr/>
              </a:pPr>
              <a:t>97</a:t>
            </a:fld>
            <a:endParaRPr lang="en-US" altLang="zh-CN"/>
          </a:p>
        </p:txBody>
      </p:sp>
    </p:spTree>
    <p:extLst>
      <p:ext uri="{BB962C8B-B14F-4D97-AF65-F5344CB8AC3E}">
        <p14:creationId xmlns:p14="http://schemas.microsoft.com/office/powerpoint/2010/main" val="176221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实际上，在</a:t>
            </a:r>
            <a:r>
              <a:rPr lang="en-US" altLang="zh-CN" dirty="0"/>
              <a:t>TCP/IP</a:t>
            </a:r>
            <a:r>
              <a:rPr lang="zh-CN" altLang="en-US" dirty="0"/>
              <a:t>协议中，一般认为是四层结构。从上到下分别为应用层，传输层，网络层和网络接口层。石坚老师说，只有我们在学习这门课程的时候才学成五层结构。将网络接口层细分为数据链路层和物理层。</a:t>
            </a:r>
          </a:p>
        </p:txBody>
      </p:sp>
      <p:sp>
        <p:nvSpPr>
          <p:cNvPr id="4" name="灯片编号占位符 3"/>
          <p:cNvSpPr>
            <a:spLocks noGrp="1"/>
          </p:cNvSpPr>
          <p:nvPr>
            <p:ph type="sldNum" sz="quarter" idx="5"/>
          </p:nvPr>
        </p:nvSpPr>
        <p:spPr/>
        <p:txBody>
          <a:bodyPr/>
          <a:lstStyle/>
          <a:p>
            <a:pPr>
              <a:defRPr/>
            </a:pPr>
            <a:fld id="{8DFF0765-AF7D-4FF1-A320-134F5935BDF8}" type="slidenum">
              <a:rPr lang="zh-CN" altLang="en-US" smtClean="0"/>
              <a:pPr>
                <a:defRPr/>
              </a:pPr>
              <a:t>101</a:t>
            </a:fld>
            <a:endParaRPr lang="en-US" altLang="zh-CN"/>
          </a:p>
        </p:txBody>
      </p:sp>
    </p:spTree>
    <p:extLst>
      <p:ext uri="{BB962C8B-B14F-4D97-AF65-F5344CB8AC3E}">
        <p14:creationId xmlns:p14="http://schemas.microsoft.com/office/powerpoint/2010/main" val="75229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The phrase, "We reject: kings, presidents, and voting. We believe in: rough consensus and running code," was coined by David Clark in 1992. </a:t>
            </a:r>
          </a:p>
          <a:p>
            <a:endParaRPr lang="en-US" altLang="zh-CN"/>
          </a:p>
          <a:p>
            <a:r>
              <a:rPr lang="en-US" altLang="zh-CN"/>
              <a:t>A. L. Russell, "'Rough Consensus and Running Code' and the Internet-OSI Standards War," in </a:t>
            </a:r>
            <a:r>
              <a:rPr lang="en-US" altLang="zh-CN" i="1"/>
              <a:t>IEEE Annals of the History of Computing</a:t>
            </a:r>
            <a:r>
              <a:rPr lang="en-US" altLang="zh-CN"/>
              <a:t>, vol. 28, no. 3, pp. 48-61, July-Sept. 2006.</a:t>
            </a:r>
            <a:endParaRPr lang="zh-CN" altLang="en-US"/>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E050411-BE60-4921-A5D3-81040C7FDD02}" type="slidenum">
              <a:rPr lang="en-US" altLang="zh-CN" smtClean="0"/>
              <a:pPr/>
              <a:t>123</a:t>
            </a:fld>
            <a:endParaRPr lang="en-US" altLang="zh-CN"/>
          </a:p>
        </p:txBody>
      </p:sp>
    </p:spTree>
    <p:extLst>
      <p:ext uri="{BB962C8B-B14F-4D97-AF65-F5344CB8AC3E}">
        <p14:creationId xmlns:p14="http://schemas.microsoft.com/office/powerpoint/2010/main" val="315874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2C5AE75-5F1F-48B0-B54C-EDD913C5C52D}" type="slidenum">
              <a:rPr kumimoji="0" lang="en-US" altLang="zh-CN" sz="1300" smtClean="0"/>
              <a:pPr>
                <a:spcBef>
                  <a:spcPct val="0"/>
                </a:spcBef>
              </a:pPr>
              <a:t>125</a:t>
            </a:fld>
            <a:endParaRPr kumimoji="0" lang="en-US" altLang="zh-CN" sz="1300"/>
          </a:p>
        </p:txBody>
      </p:sp>
      <p:sp>
        <p:nvSpPr>
          <p:cNvPr id="163843" name="Rectangle 2"/>
          <p:cNvSpPr>
            <a:spLocks noGrp="1" noRot="1" noChangeAspect="1" noChangeArrowheads="1" noTextEdit="1"/>
          </p:cNvSpPr>
          <p:nvPr>
            <p:ph type="sldImg"/>
          </p:nvPr>
        </p:nvSpPr>
        <p:spPr>
          <a:xfrm>
            <a:off x="147638" y="776288"/>
            <a:ext cx="6808787" cy="3830637"/>
          </a:xfrm>
          <a:ln/>
        </p:spPr>
      </p:sp>
      <p:sp>
        <p:nvSpPr>
          <p:cNvPr id="163844" name="Rectangle 3"/>
          <p:cNvSpPr>
            <a:spLocks noGrp="1" noChangeArrowheads="1"/>
          </p:cNvSpPr>
          <p:nvPr>
            <p:ph type="body" idx="1"/>
          </p:nvPr>
        </p:nvSpPr>
        <p:spPr>
          <a:xfrm>
            <a:off x="944563" y="4862513"/>
            <a:ext cx="5208587"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Times New Roman" panose="02020603050405020304" pitchFamily="18" charset="0"/>
            </a:endParaRPr>
          </a:p>
        </p:txBody>
      </p:sp>
    </p:spTree>
    <p:extLst>
      <p:ext uri="{BB962C8B-B14F-4D97-AF65-F5344CB8AC3E}">
        <p14:creationId xmlns:p14="http://schemas.microsoft.com/office/powerpoint/2010/main" val="838993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设计动机：</a:t>
            </a:r>
            <a:r>
              <a:rPr lang="en-US" altLang="zh-CN" dirty="0"/>
              <a:t>OSI</a:t>
            </a:r>
            <a:r>
              <a:rPr lang="zh-CN" altLang="en-US" dirty="0"/>
              <a:t>参考模型是</a:t>
            </a:r>
            <a:r>
              <a:rPr lang="en-US" altLang="zh-CN" dirty="0"/>
              <a:t>1974</a:t>
            </a:r>
            <a:r>
              <a:rPr lang="zh-CN" altLang="en-US" dirty="0"/>
              <a:t>年</a:t>
            </a:r>
            <a:r>
              <a:rPr lang="en-US" altLang="zh-CN" dirty="0"/>
              <a:t>ISO</a:t>
            </a:r>
            <a:r>
              <a:rPr lang="zh-CN" altLang="en-US" dirty="0"/>
              <a:t>标准组织提出了网络体系架构与协议发展的标准，其将网络按照功能划分为</a:t>
            </a:r>
            <a:r>
              <a:rPr lang="en-US" altLang="zh-CN" dirty="0"/>
              <a:t>7 </a:t>
            </a:r>
            <a:r>
              <a:rPr lang="zh-CN" altLang="en-US" dirty="0"/>
              <a:t>层，建议实践中由一个或者多个协议实现特定层的功能。</a:t>
            </a:r>
            <a:r>
              <a:rPr lang="en-US" altLang="zh-CN" dirty="0"/>
              <a:t>TCP/IP</a:t>
            </a:r>
            <a:r>
              <a:rPr lang="zh-CN" altLang="en-US" dirty="0"/>
              <a:t>协议族在发展初期并没有参考模型，经过</a:t>
            </a:r>
            <a:r>
              <a:rPr lang="en-US" altLang="zh-CN" dirty="0"/>
              <a:t>1974 </a:t>
            </a:r>
            <a:r>
              <a:rPr lang="zh-CN" altLang="en-US" dirty="0"/>
              <a:t>年至</a:t>
            </a:r>
            <a:r>
              <a:rPr lang="en-US" altLang="zh-CN" dirty="0"/>
              <a:t>1988</a:t>
            </a:r>
            <a:r>
              <a:rPr lang="zh-CN" altLang="en-US" dirty="0"/>
              <a:t>年间学术界的整理，在现行</a:t>
            </a:r>
            <a:r>
              <a:rPr lang="en-US" altLang="zh-CN" dirty="0"/>
              <a:t>TCP/IP </a:t>
            </a:r>
            <a:r>
              <a:rPr lang="zh-CN" altLang="en-US" dirty="0"/>
              <a:t>协议基础上提出了</a:t>
            </a:r>
            <a:r>
              <a:rPr lang="en-US" altLang="zh-CN" dirty="0"/>
              <a:t>TCP/IP</a:t>
            </a:r>
            <a:r>
              <a:rPr lang="zh-CN" altLang="en-US" dirty="0"/>
              <a:t>网络的体系架构（也称为互联网体系架构、</a:t>
            </a:r>
            <a:r>
              <a:rPr lang="en-US" altLang="zh-CN" dirty="0"/>
              <a:t>TCP/IP</a:t>
            </a:r>
            <a:r>
              <a:rPr lang="zh-CN" altLang="en-US" dirty="0"/>
              <a:t>参考模型等）。</a:t>
            </a:r>
          </a:p>
          <a:p>
            <a:endParaRPr lang="zh-CN" altLang="en-US" dirty="0"/>
          </a:p>
          <a:p>
            <a:r>
              <a:rPr lang="en-US" altLang="zh-CN" dirty="0"/>
              <a:t>(2)</a:t>
            </a:r>
            <a:r>
              <a:rPr lang="zh-CN" altLang="en-US" dirty="0"/>
              <a:t>分层结构：</a:t>
            </a:r>
            <a:r>
              <a:rPr lang="en-US" altLang="zh-CN" dirty="0"/>
              <a:t>OSI</a:t>
            </a:r>
            <a:r>
              <a:rPr lang="zh-CN" altLang="en-US" dirty="0"/>
              <a:t>参考模型和</a:t>
            </a:r>
            <a:r>
              <a:rPr lang="en-US" altLang="zh-CN" dirty="0"/>
              <a:t>TCP/IP</a:t>
            </a:r>
            <a:r>
              <a:rPr lang="zh-CN" altLang="en-US" dirty="0"/>
              <a:t>网络体系架构虽然均采用了层次结构，但是在层次划分与协议内容上存在很大差异。</a:t>
            </a:r>
            <a:r>
              <a:rPr lang="en-US" altLang="zh-CN" dirty="0"/>
              <a:t>OSI </a:t>
            </a:r>
            <a:r>
              <a:rPr lang="zh-CN" altLang="en-US" dirty="0"/>
              <a:t>参考模型分为</a:t>
            </a:r>
            <a:r>
              <a:rPr lang="en-US" altLang="zh-CN" dirty="0"/>
              <a:t>7 </a:t>
            </a:r>
            <a:r>
              <a:rPr lang="zh-CN" altLang="en-US" dirty="0"/>
              <a:t>层，而</a:t>
            </a:r>
            <a:r>
              <a:rPr lang="en-US" altLang="zh-CN" dirty="0"/>
              <a:t>TCP/IP</a:t>
            </a:r>
            <a:r>
              <a:rPr lang="zh-CN" altLang="en-US" dirty="0"/>
              <a:t>体系架构分为</a:t>
            </a:r>
            <a:r>
              <a:rPr lang="en-US" altLang="zh-CN" dirty="0"/>
              <a:t>4 </a:t>
            </a:r>
            <a:r>
              <a:rPr lang="zh-CN" altLang="en-US" dirty="0"/>
              <a:t>层。从功能角度来看，</a:t>
            </a:r>
            <a:r>
              <a:rPr lang="en-US" altLang="zh-CN" dirty="0"/>
              <a:t>TCP/IP</a:t>
            </a:r>
            <a:r>
              <a:rPr lang="zh-CN" altLang="en-US" dirty="0"/>
              <a:t>体系架构的应用层与</a:t>
            </a:r>
            <a:r>
              <a:rPr lang="en-US" altLang="zh-CN" dirty="0"/>
              <a:t>OSI </a:t>
            </a:r>
            <a:r>
              <a:rPr lang="zh-CN" altLang="en-US" dirty="0"/>
              <a:t>参考模型的应用层、表示层、会话层对应；</a:t>
            </a:r>
            <a:r>
              <a:rPr lang="en-US" altLang="zh-CN" dirty="0"/>
              <a:t>TCP/IP</a:t>
            </a:r>
            <a:r>
              <a:rPr lang="zh-CN" altLang="en-US" dirty="0"/>
              <a:t>体系架构的传输层与</a:t>
            </a:r>
            <a:r>
              <a:rPr lang="en-US" altLang="zh-CN" dirty="0"/>
              <a:t>OSI </a:t>
            </a:r>
            <a:r>
              <a:rPr lang="zh-CN" altLang="en-US" dirty="0"/>
              <a:t>参考模型的传输层对应；</a:t>
            </a:r>
            <a:r>
              <a:rPr lang="en-US" altLang="zh-CN" dirty="0"/>
              <a:t>TCP/IP</a:t>
            </a:r>
            <a:r>
              <a:rPr lang="zh-CN" altLang="en-US" dirty="0"/>
              <a:t>体系架构的网际层与</a:t>
            </a:r>
            <a:r>
              <a:rPr lang="en-US" altLang="zh-CN" dirty="0"/>
              <a:t>OSI </a:t>
            </a:r>
            <a:r>
              <a:rPr lang="zh-CN" altLang="en-US" dirty="0"/>
              <a:t>参考模型的网络层对应；</a:t>
            </a:r>
            <a:r>
              <a:rPr lang="en-US" altLang="zh-CN" dirty="0"/>
              <a:t>TCP/IP</a:t>
            </a:r>
            <a:r>
              <a:rPr lang="zh-CN" altLang="en-US" dirty="0"/>
              <a:t>体系架构的网络接入层与</a:t>
            </a:r>
            <a:r>
              <a:rPr lang="en-US" altLang="zh-CN" dirty="0"/>
              <a:t>OSI </a:t>
            </a:r>
            <a:r>
              <a:rPr lang="zh-CN" altLang="en-US" dirty="0"/>
              <a:t>参考模型的数据链路层和物理层对应。值得注意的是，</a:t>
            </a:r>
            <a:r>
              <a:rPr lang="en-US" altLang="zh-CN" dirty="0"/>
              <a:t>TCP/IP </a:t>
            </a:r>
            <a:r>
              <a:rPr lang="zh-CN" altLang="en-US" dirty="0"/>
              <a:t>各层次之间的调用关系并不严格遵循分层概念，某些应用可以直接使用</a:t>
            </a:r>
            <a:r>
              <a:rPr lang="en-US" altLang="zh-CN" dirty="0"/>
              <a:t>IP</a:t>
            </a:r>
            <a:r>
              <a:rPr lang="zh-CN" altLang="en-US" dirty="0"/>
              <a:t>层甚至直接使用最底层的网络接口层。</a:t>
            </a:r>
          </a:p>
          <a:p>
            <a:endParaRPr lang="zh-CN" altLang="en-US" dirty="0"/>
          </a:p>
          <a:p>
            <a:r>
              <a:rPr lang="en-US" altLang="zh-CN" dirty="0"/>
              <a:t>(3)</a:t>
            </a:r>
            <a:r>
              <a:rPr lang="zh-CN" altLang="en-US" dirty="0"/>
              <a:t>协议实现：</a:t>
            </a:r>
            <a:r>
              <a:rPr lang="en-US" altLang="zh-CN" dirty="0"/>
              <a:t>OSI</a:t>
            </a:r>
            <a:r>
              <a:rPr lang="zh-CN" altLang="en-US" dirty="0"/>
              <a:t>参考模型是为了实现开放系统环境中互连性、互操作性以及应用可移植性而提出的一个概念型框架，模型详细说明了各层之间的相互关系以及所提供的服务，并不涉及具体的实现方法。</a:t>
            </a:r>
            <a:r>
              <a:rPr lang="en-US" altLang="zh-CN" dirty="0"/>
              <a:t>TCP/IP</a:t>
            </a:r>
            <a:r>
              <a:rPr lang="zh-CN" altLang="en-US" dirty="0"/>
              <a:t>体系架构是在现行</a:t>
            </a:r>
            <a:r>
              <a:rPr lang="en-US" altLang="zh-CN" dirty="0"/>
              <a:t>Internet</a:t>
            </a:r>
            <a:r>
              <a:rPr lang="zh-CN" altLang="en-US" dirty="0"/>
              <a:t>的</a:t>
            </a:r>
            <a:r>
              <a:rPr lang="en-US" altLang="zh-CN" dirty="0"/>
              <a:t>TCP/IP</a:t>
            </a:r>
            <a:r>
              <a:rPr lang="zh-CN" altLang="en-US" dirty="0"/>
              <a:t>协议基础上做出的一种概念性描述，其每一层都有具体的协议实现。</a:t>
            </a:r>
            <a:r>
              <a:rPr lang="en-US" altLang="zh-CN" dirty="0"/>
              <a:t>TCP/IP</a:t>
            </a:r>
            <a:r>
              <a:rPr lang="zh-CN" altLang="en-US" dirty="0"/>
              <a:t>协议图中呈现顶部宽、中间窄、底部宽的沙漏形状，</a:t>
            </a:r>
            <a:r>
              <a:rPr lang="en-US" altLang="zh-CN" dirty="0"/>
              <a:t>IP</a:t>
            </a:r>
            <a:r>
              <a:rPr lang="zh-CN" altLang="en-US" dirty="0"/>
              <a:t>协议是互联网体系架构的焦点，</a:t>
            </a:r>
            <a:r>
              <a:rPr lang="en-US" altLang="zh-CN" dirty="0"/>
              <a:t>IP</a:t>
            </a:r>
            <a:r>
              <a:rPr lang="zh-CN" altLang="en-US" dirty="0"/>
              <a:t>之上可以有多个传输协议，</a:t>
            </a:r>
            <a:r>
              <a:rPr lang="en-US" altLang="zh-CN" dirty="0"/>
              <a:t>IP</a:t>
            </a:r>
            <a:r>
              <a:rPr lang="zh-CN" altLang="en-US" dirty="0"/>
              <a:t>之下也允许有不同的网络技术。每一个在互联网体系架构上采用的正式协议都需要有一个该协议的典型实现。</a:t>
            </a:r>
          </a:p>
          <a:p>
            <a:endParaRPr lang="zh-CN" altLang="en-US" dirty="0"/>
          </a:p>
          <a:p>
            <a:r>
              <a:rPr lang="en-US" altLang="zh-CN" dirty="0"/>
              <a:t>(4)</a:t>
            </a:r>
            <a:r>
              <a:rPr lang="zh-CN" altLang="en-US" dirty="0"/>
              <a:t>概念定义：为了便于标准化，</a:t>
            </a:r>
            <a:r>
              <a:rPr lang="en-US" altLang="zh-CN" dirty="0"/>
              <a:t>OSI</a:t>
            </a:r>
            <a:r>
              <a:rPr lang="zh-CN" altLang="en-US" dirty="0"/>
              <a:t>参考模型中明确给出了“服务”、“协议”、“接口”的概念。而</a:t>
            </a:r>
            <a:r>
              <a:rPr lang="en-US" altLang="zh-CN" dirty="0"/>
              <a:t>TCP/IP</a:t>
            </a:r>
            <a:r>
              <a:rPr lang="zh-CN" altLang="en-US" dirty="0"/>
              <a:t>体系架构并没有给出服务、协议和接口等定义。</a:t>
            </a:r>
            <a:endParaRPr lang="en-US" altLang="zh-CN" dirty="0"/>
          </a:p>
          <a:p>
            <a:endParaRPr lang="zh-CN" altLang="en-US" dirty="0"/>
          </a:p>
          <a:p>
            <a:endParaRPr lang="zh-CN" altLang="en-US" dirty="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935AEED-8DE2-493F-987C-644BDE59546F}" type="slidenum">
              <a:rPr lang="en-US" altLang="zh-CN" smtClean="0"/>
              <a:pPr/>
              <a:t>127</a:t>
            </a:fld>
            <a:endParaRPr lang="en-US" altLang="zh-CN"/>
          </a:p>
        </p:txBody>
      </p:sp>
    </p:spTree>
    <p:extLst>
      <p:ext uri="{BB962C8B-B14F-4D97-AF65-F5344CB8AC3E}">
        <p14:creationId xmlns:p14="http://schemas.microsoft.com/office/powerpoint/2010/main" val="3062050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FEF28E8-CB3B-4ED8-9A7E-4B610DF5E9D9}" type="slidenum">
              <a:rPr kumimoji="0" lang="en-US" altLang="zh-CN" sz="1300" smtClean="0">
                <a:cs typeface="Arial" panose="020B0604020202020204" pitchFamily="34" charset="0"/>
              </a:rPr>
              <a:pPr>
                <a:spcBef>
                  <a:spcPct val="0"/>
                </a:spcBef>
              </a:pPr>
              <a:t>132</a:t>
            </a:fld>
            <a:endParaRPr kumimoji="0" lang="en-US" altLang="zh-CN" sz="1300">
              <a:cs typeface="Arial" panose="020B0604020202020204" pitchFamily="34" charset="0"/>
            </a:endParaRPr>
          </a:p>
        </p:txBody>
      </p:sp>
      <p:sp>
        <p:nvSpPr>
          <p:cNvPr id="17305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90CCEF1-6B9B-4DCD-B521-3E41B758AF58}" type="slidenum">
              <a:rPr kumimoji="0" lang="en-US" altLang="zh-CN" sz="1300">
                <a:latin typeface="Times New Roman" panose="02020603050405020304" pitchFamily="18" charset="0"/>
              </a:rPr>
              <a:pPr algn="r" eaLnBrk="1" hangingPunct="1">
                <a:spcBef>
                  <a:spcPct val="0"/>
                </a:spcBef>
              </a:pPr>
              <a:t>132</a:t>
            </a:fld>
            <a:endParaRPr kumimoji="0" lang="en-US" altLang="zh-CN" sz="1300">
              <a:latin typeface="Times New Roman" panose="02020603050405020304" pitchFamily="18" charset="0"/>
            </a:endParaRPr>
          </a:p>
        </p:txBody>
      </p:sp>
      <p:sp>
        <p:nvSpPr>
          <p:cNvPr id="173060" name="Rectangle 2"/>
          <p:cNvSpPr>
            <a:spLocks noGrp="1" noRot="1" noChangeAspect="1" noChangeArrowheads="1" noTextEdit="1"/>
          </p:cNvSpPr>
          <p:nvPr>
            <p:ph type="sldImg"/>
          </p:nvPr>
        </p:nvSpPr>
        <p:spPr>
          <a:xfrm>
            <a:off x="139700" y="769938"/>
            <a:ext cx="6823075" cy="3838575"/>
          </a:xfrm>
          <a:ln/>
        </p:spPr>
      </p:sp>
      <p:sp>
        <p:nvSpPr>
          <p:cNvPr id="17306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112062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995BC4F-77C5-4479-8409-9E29D5FE7FD8}" type="slidenum">
              <a:rPr kumimoji="0" lang="en-US" altLang="zh-CN" sz="1300" smtClean="0">
                <a:cs typeface="Arial" panose="020B0604020202020204" pitchFamily="34" charset="0"/>
              </a:rPr>
              <a:pPr>
                <a:spcBef>
                  <a:spcPct val="0"/>
                </a:spcBef>
              </a:pPr>
              <a:t>134</a:t>
            </a:fld>
            <a:endParaRPr kumimoji="0" lang="en-US" altLang="zh-CN" sz="1300">
              <a:cs typeface="Arial" panose="020B0604020202020204" pitchFamily="34" charset="0"/>
            </a:endParaRPr>
          </a:p>
        </p:txBody>
      </p:sp>
      <p:sp>
        <p:nvSpPr>
          <p:cNvPr id="17613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4CA509B-899A-464D-857B-F507755807E8}" type="slidenum">
              <a:rPr kumimoji="0" lang="en-US" altLang="zh-CN" sz="1300">
                <a:latin typeface="Times New Roman" panose="02020603050405020304" pitchFamily="18" charset="0"/>
              </a:rPr>
              <a:pPr algn="r" eaLnBrk="1" hangingPunct="1">
                <a:spcBef>
                  <a:spcPct val="0"/>
                </a:spcBef>
              </a:pPr>
              <a:t>134</a:t>
            </a:fld>
            <a:endParaRPr kumimoji="0" lang="en-US" altLang="zh-CN" sz="1300">
              <a:latin typeface="Times New Roman" panose="02020603050405020304" pitchFamily="18" charset="0"/>
            </a:endParaRPr>
          </a:p>
        </p:txBody>
      </p:sp>
      <p:sp>
        <p:nvSpPr>
          <p:cNvPr id="176132" name="Rectangle 2"/>
          <p:cNvSpPr>
            <a:spLocks noGrp="1" noRot="1" noChangeAspect="1" noChangeArrowheads="1" noTextEdit="1"/>
          </p:cNvSpPr>
          <p:nvPr>
            <p:ph type="sldImg"/>
          </p:nvPr>
        </p:nvSpPr>
        <p:spPr>
          <a:xfrm>
            <a:off x="139700" y="769938"/>
            <a:ext cx="6823075" cy="3838575"/>
          </a:xfrm>
          <a:ln/>
        </p:spPr>
      </p:sp>
      <p:sp>
        <p:nvSpPr>
          <p:cNvPr id="17613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53434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EB21CA1-63D9-48A1-823A-66D5907B5664}" type="slidenum">
              <a:rPr kumimoji="0" lang="en-US" altLang="zh-CN" sz="1300" smtClean="0">
                <a:cs typeface="Arial" panose="020B0604020202020204" pitchFamily="34" charset="0"/>
              </a:rPr>
              <a:pPr>
                <a:spcBef>
                  <a:spcPct val="0"/>
                </a:spcBef>
              </a:pPr>
              <a:t>135</a:t>
            </a:fld>
            <a:endParaRPr kumimoji="0" lang="en-US" altLang="zh-CN" sz="1300">
              <a:cs typeface="Arial" panose="020B0604020202020204" pitchFamily="34" charset="0"/>
            </a:endParaRPr>
          </a:p>
        </p:txBody>
      </p:sp>
      <p:sp>
        <p:nvSpPr>
          <p:cNvPr id="17817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7F37A7DF-1441-4151-BEBC-8C8BB8D6D761}" type="slidenum">
              <a:rPr kumimoji="0" lang="en-US" altLang="zh-CN" sz="1300">
                <a:latin typeface="Times New Roman" panose="02020603050405020304" pitchFamily="18" charset="0"/>
              </a:rPr>
              <a:pPr algn="r" eaLnBrk="1" hangingPunct="1">
                <a:spcBef>
                  <a:spcPct val="0"/>
                </a:spcBef>
              </a:pPr>
              <a:t>135</a:t>
            </a:fld>
            <a:endParaRPr kumimoji="0" lang="en-US" altLang="zh-CN" sz="1300">
              <a:latin typeface="Times New Roman" panose="02020603050405020304" pitchFamily="18" charset="0"/>
            </a:endParaRPr>
          </a:p>
        </p:txBody>
      </p:sp>
      <p:sp>
        <p:nvSpPr>
          <p:cNvPr id="178180" name="Rectangle 2"/>
          <p:cNvSpPr>
            <a:spLocks noGrp="1" noRot="1" noChangeAspect="1" noChangeArrowheads="1" noTextEdit="1"/>
          </p:cNvSpPr>
          <p:nvPr>
            <p:ph type="sldImg"/>
          </p:nvPr>
        </p:nvSpPr>
        <p:spPr>
          <a:xfrm>
            <a:off x="139700" y="769938"/>
            <a:ext cx="6823075" cy="3838575"/>
          </a:xfrm>
          <a:ln/>
        </p:spPr>
      </p:sp>
      <p:sp>
        <p:nvSpPr>
          <p:cNvPr id="17818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334615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宋体" panose="02010600030101010101" pitchFamily="2" charset="-122"/>
              </a:defRPr>
            </a:lvl1pPr>
            <a:lvl2pPr marL="742950" indent="-285750" defTabSz="966788">
              <a:defRPr>
                <a:solidFill>
                  <a:schemeClr val="tx1"/>
                </a:solidFill>
                <a:latin typeface="Arial" panose="020B0604020202020204" pitchFamily="34" charset="0"/>
                <a:ea typeface="宋体" panose="02010600030101010101" pitchFamily="2" charset="-122"/>
              </a:defRPr>
            </a:lvl2pPr>
            <a:lvl3pPr marL="1143000" indent="-228600" defTabSz="966788">
              <a:defRPr>
                <a:solidFill>
                  <a:schemeClr val="tx1"/>
                </a:solidFill>
                <a:latin typeface="Arial" panose="020B0604020202020204" pitchFamily="34" charset="0"/>
                <a:ea typeface="宋体" panose="02010600030101010101" pitchFamily="2" charset="-122"/>
              </a:defRPr>
            </a:lvl3pPr>
            <a:lvl4pPr marL="1600200" indent="-228600" defTabSz="966788">
              <a:defRPr>
                <a:solidFill>
                  <a:schemeClr val="tx1"/>
                </a:solidFill>
                <a:latin typeface="Arial" panose="020B0604020202020204" pitchFamily="34" charset="0"/>
                <a:ea typeface="宋体" panose="02010600030101010101" pitchFamily="2" charset="-122"/>
              </a:defRPr>
            </a:lvl4pPr>
            <a:lvl5pPr marL="2057400" indent="-228600" defTabSz="966788">
              <a:defRPr>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4B6DEF-A913-40D2-9964-7ECEDDB3E7CB}" type="slidenum">
              <a:rPr lang="en-US" altLang="zh-CN" smtClean="0">
                <a:cs typeface="Arial" panose="020B0604020202020204" pitchFamily="34" charset="0"/>
              </a:rPr>
              <a:pPr/>
              <a:t>137</a:t>
            </a:fld>
            <a:endParaRPr lang="en-US" altLang="zh-CN">
              <a:cs typeface="Arial" panose="020B0604020202020204" pitchFamily="34" charset="0"/>
            </a:endParaRPr>
          </a:p>
        </p:txBody>
      </p:sp>
      <p:sp>
        <p:nvSpPr>
          <p:cNvPr id="181251" name="Rectangle 7"/>
          <p:cNvSpPr txBox="1">
            <a:spLocks noGrp="1" noChangeArrowheads="1"/>
          </p:cNvSpPr>
          <p:nvPr/>
        </p:nvSpPr>
        <p:spPr bwMode="auto">
          <a:xfrm>
            <a:off x="4144963" y="9123363"/>
            <a:ext cx="317023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defRPr>
                <a:solidFill>
                  <a:schemeClr val="tx1"/>
                </a:solidFill>
                <a:latin typeface="Arial" panose="020B0604020202020204" pitchFamily="34" charset="0"/>
                <a:ea typeface="宋体" panose="02010600030101010101" pitchFamily="2" charset="-122"/>
              </a:defRPr>
            </a:lvl1pPr>
            <a:lvl2pPr marL="742950" indent="-285750" defTabSz="976313">
              <a:defRPr>
                <a:solidFill>
                  <a:schemeClr val="tx1"/>
                </a:solidFill>
                <a:latin typeface="Arial" panose="020B0604020202020204" pitchFamily="34" charset="0"/>
                <a:ea typeface="宋体" panose="02010600030101010101" pitchFamily="2" charset="-122"/>
              </a:defRPr>
            </a:lvl2pPr>
            <a:lvl3pPr marL="1143000" indent="-228600" defTabSz="976313">
              <a:defRPr>
                <a:solidFill>
                  <a:schemeClr val="tx1"/>
                </a:solidFill>
                <a:latin typeface="Arial" panose="020B0604020202020204" pitchFamily="34" charset="0"/>
                <a:ea typeface="宋体" panose="02010600030101010101" pitchFamily="2" charset="-122"/>
              </a:defRPr>
            </a:lvl3pPr>
            <a:lvl4pPr marL="1600200" indent="-228600" defTabSz="976313">
              <a:defRPr>
                <a:solidFill>
                  <a:schemeClr val="tx1"/>
                </a:solidFill>
                <a:latin typeface="Arial" panose="020B0604020202020204" pitchFamily="34" charset="0"/>
                <a:ea typeface="宋体" panose="02010600030101010101" pitchFamily="2" charset="-122"/>
              </a:defRPr>
            </a:lvl4pPr>
            <a:lvl5pPr marL="2057400" indent="-228600" defTabSz="976313">
              <a:defRPr>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303ED0FA-7518-44AA-AD5D-FAB37605CEAF}" type="slidenum">
              <a:rPr lang="en-US" altLang="zh-CN" sz="1300">
                <a:latin typeface="Times New Roman" panose="02020603050405020304" pitchFamily="18" charset="0"/>
                <a:cs typeface="Arial" panose="020B0604020202020204" pitchFamily="34" charset="0"/>
              </a:rPr>
              <a:pPr algn="r"/>
              <a:t>137</a:t>
            </a:fld>
            <a:endParaRPr lang="en-US" altLang="zh-CN" sz="1300">
              <a:latin typeface="Times New Roman" panose="02020603050405020304" pitchFamily="18" charset="0"/>
              <a:cs typeface="Arial" panose="020B0604020202020204" pitchFamily="34" charset="0"/>
            </a:endParaRPr>
          </a:p>
        </p:txBody>
      </p:sp>
      <p:sp>
        <p:nvSpPr>
          <p:cNvPr id="181252" name="Rectangle 2"/>
          <p:cNvSpPr>
            <a:spLocks noGrp="1" noRot="1" noChangeAspect="1" noChangeArrowheads="1" noTextEdit="1"/>
          </p:cNvSpPr>
          <p:nvPr>
            <p:ph type="sldImg"/>
          </p:nvPr>
        </p:nvSpPr>
        <p:spPr>
          <a:xfrm>
            <a:off x="458788" y="722313"/>
            <a:ext cx="6400800" cy="3600450"/>
          </a:xfrm>
          <a:ln/>
        </p:spPr>
      </p:sp>
      <p:sp>
        <p:nvSpPr>
          <p:cNvPr id="181253" name="Rectangle 3"/>
          <p:cNvSpPr>
            <a:spLocks noGrp="1" noChangeArrowheads="1"/>
          </p:cNvSpPr>
          <p:nvPr>
            <p:ph type="body" idx="1"/>
          </p:nvPr>
        </p:nvSpPr>
        <p:spPr>
          <a:xfrm>
            <a:off x="974725" y="4560888"/>
            <a:ext cx="5365750"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20530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宋体" panose="02010600030101010101" pitchFamily="2" charset="-122"/>
              </a:defRPr>
            </a:lvl1pPr>
            <a:lvl2pPr marL="742950" indent="-285750" defTabSz="966788">
              <a:defRPr>
                <a:solidFill>
                  <a:schemeClr val="tx1"/>
                </a:solidFill>
                <a:latin typeface="Arial" panose="020B0604020202020204" pitchFamily="34" charset="0"/>
                <a:ea typeface="宋体" panose="02010600030101010101" pitchFamily="2" charset="-122"/>
              </a:defRPr>
            </a:lvl2pPr>
            <a:lvl3pPr marL="1143000" indent="-228600" defTabSz="966788">
              <a:defRPr>
                <a:solidFill>
                  <a:schemeClr val="tx1"/>
                </a:solidFill>
                <a:latin typeface="Arial" panose="020B0604020202020204" pitchFamily="34" charset="0"/>
                <a:ea typeface="宋体" panose="02010600030101010101" pitchFamily="2" charset="-122"/>
              </a:defRPr>
            </a:lvl3pPr>
            <a:lvl4pPr marL="1600200" indent="-228600" defTabSz="966788">
              <a:defRPr>
                <a:solidFill>
                  <a:schemeClr val="tx1"/>
                </a:solidFill>
                <a:latin typeface="Arial" panose="020B0604020202020204" pitchFamily="34" charset="0"/>
                <a:ea typeface="宋体" panose="02010600030101010101" pitchFamily="2" charset="-122"/>
              </a:defRPr>
            </a:lvl4pPr>
            <a:lvl5pPr marL="2057400" indent="-228600" defTabSz="966788">
              <a:defRPr>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E895D5-FC17-48D5-A87D-9B1E16910EBF}" type="slidenum">
              <a:rPr lang="en-US" altLang="zh-CN" smtClean="0">
                <a:cs typeface="Arial" panose="020B0604020202020204" pitchFamily="34" charset="0"/>
              </a:rPr>
              <a:pPr/>
              <a:t>138</a:t>
            </a:fld>
            <a:endParaRPr lang="en-US" altLang="zh-CN">
              <a:cs typeface="Arial" panose="020B0604020202020204" pitchFamily="34" charset="0"/>
            </a:endParaRPr>
          </a:p>
        </p:txBody>
      </p:sp>
      <p:sp>
        <p:nvSpPr>
          <p:cNvPr id="183299" name="Rectangle 7"/>
          <p:cNvSpPr txBox="1">
            <a:spLocks noGrp="1" noChangeArrowheads="1"/>
          </p:cNvSpPr>
          <p:nvPr/>
        </p:nvSpPr>
        <p:spPr bwMode="auto">
          <a:xfrm>
            <a:off x="4144963" y="9123363"/>
            <a:ext cx="317023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defRPr>
                <a:solidFill>
                  <a:schemeClr val="tx1"/>
                </a:solidFill>
                <a:latin typeface="Arial" panose="020B0604020202020204" pitchFamily="34" charset="0"/>
                <a:ea typeface="宋体" panose="02010600030101010101" pitchFamily="2" charset="-122"/>
              </a:defRPr>
            </a:lvl1pPr>
            <a:lvl2pPr marL="742950" indent="-285750" defTabSz="976313">
              <a:defRPr>
                <a:solidFill>
                  <a:schemeClr val="tx1"/>
                </a:solidFill>
                <a:latin typeface="Arial" panose="020B0604020202020204" pitchFamily="34" charset="0"/>
                <a:ea typeface="宋体" panose="02010600030101010101" pitchFamily="2" charset="-122"/>
              </a:defRPr>
            </a:lvl2pPr>
            <a:lvl3pPr marL="1143000" indent="-228600" defTabSz="976313">
              <a:defRPr>
                <a:solidFill>
                  <a:schemeClr val="tx1"/>
                </a:solidFill>
                <a:latin typeface="Arial" panose="020B0604020202020204" pitchFamily="34" charset="0"/>
                <a:ea typeface="宋体" panose="02010600030101010101" pitchFamily="2" charset="-122"/>
              </a:defRPr>
            </a:lvl3pPr>
            <a:lvl4pPr marL="1600200" indent="-228600" defTabSz="976313">
              <a:defRPr>
                <a:solidFill>
                  <a:schemeClr val="tx1"/>
                </a:solidFill>
                <a:latin typeface="Arial" panose="020B0604020202020204" pitchFamily="34" charset="0"/>
                <a:ea typeface="宋体" panose="02010600030101010101" pitchFamily="2" charset="-122"/>
              </a:defRPr>
            </a:lvl4pPr>
            <a:lvl5pPr marL="2057400" indent="-228600" defTabSz="976313">
              <a:defRPr>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E601B7BB-BDFE-404F-B5F0-52A1731796B7}" type="slidenum">
              <a:rPr lang="en-US" altLang="zh-CN" sz="1300">
                <a:latin typeface="Times New Roman" panose="02020603050405020304" pitchFamily="18" charset="0"/>
                <a:cs typeface="Arial" panose="020B0604020202020204" pitchFamily="34" charset="0"/>
              </a:rPr>
              <a:pPr algn="r"/>
              <a:t>138</a:t>
            </a:fld>
            <a:endParaRPr lang="en-US" altLang="zh-CN" sz="1300">
              <a:latin typeface="Times New Roman" panose="02020603050405020304" pitchFamily="18" charset="0"/>
              <a:cs typeface="Arial" panose="020B0604020202020204" pitchFamily="34" charset="0"/>
            </a:endParaRPr>
          </a:p>
        </p:txBody>
      </p:sp>
      <p:sp>
        <p:nvSpPr>
          <p:cNvPr id="183300" name="Rectangle 2"/>
          <p:cNvSpPr>
            <a:spLocks noGrp="1" noRot="1" noChangeAspect="1" noChangeArrowheads="1" noTextEdit="1"/>
          </p:cNvSpPr>
          <p:nvPr>
            <p:ph type="sldImg"/>
          </p:nvPr>
        </p:nvSpPr>
        <p:spPr>
          <a:xfrm>
            <a:off x="458788" y="722313"/>
            <a:ext cx="6400800" cy="3600450"/>
          </a:xfrm>
          <a:ln/>
        </p:spPr>
      </p:sp>
      <p:sp>
        <p:nvSpPr>
          <p:cNvPr id="183301" name="Rectangle 3"/>
          <p:cNvSpPr>
            <a:spLocks noGrp="1" noChangeArrowheads="1"/>
          </p:cNvSpPr>
          <p:nvPr>
            <p:ph type="body" idx="1"/>
          </p:nvPr>
        </p:nvSpPr>
        <p:spPr>
          <a:xfrm>
            <a:off x="974725" y="4560888"/>
            <a:ext cx="5365750"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36407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8991144-0D89-41B6-B551-BD09C19042BD}" type="slidenum">
              <a:rPr kumimoji="0" lang="zh-CN" altLang="en-US" sz="1300" smtClean="0">
                <a:cs typeface="Arial" panose="020B0604020202020204" pitchFamily="34" charset="0"/>
              </a:rPr>
              <a:pPr>
                <a:spcBef>
                  <a:spcPct val="0"/>
                </a:spcBef>
              </a:pPr>
              <a:t>6</a:t>
            </a:fld>
            <a:endParaRPr kumimoji="0" lang="en-US" altLang="zh-CN" sz="1300">
              <a:cs typeface="Arial" panose="020B0604020202020204" pitchFamily="3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507685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800"/>
              <a:t>定义</a:t>
            </a:r>
            <a:r>
              <a:rPr lang="en-US" altLang="zh-CN" sz="2800"/>
              <a:t>: </a:t>
            </a:r>
            <a:r>
              <a:rPr lang="zh-CN" altLang="en-US" sz="2800"/>
              <a:t>一段特定的时间内网络所能传送的比特数</a:t>
            </a:r>
            <a:r>
              <a:rPr lang="en-US" altLang="zh-CN"/>
              <a:t>, </a:t>
            </a:r>
            <a:r>
              <a:rPr lang="zh-CN" altLang="en-US" i="1"/>
              <a:t>用来表示网络的测量性能</a:t>
            </a:r>
          </a:p>
          <a:p>
            <a:pPr eaLnBrk="1" hangingPunct="1"/>
            <a:endParaRPr lang="en-US" altLang="zh-CN"/>
          </a:p>
          <a:p>
            <a:pPr eaLnBrk="1" hangingPunct="1"/>
            <a:r>
              <a:rPr lang="zh-CN" altLang="en-US"/>
              <a:t>说明</a:t>
            </a:r>
            <a:r>
              <a:rPr lang="en-US" altLang="zh-CN"/>
              <a:t>: </a:t>
            </a:r>
          </a:p>
          <a:p>
            <a:pPr lvl="1" eaLnBrk="1" hangingPunct="1"/>
            <a:r>
              <a:rPr lang="zh-CN" altLang="en-US"/>
              <a:t>由于各种实现效率的原因</a:t>
            </a:r>
            <a:r>
              <a:rPr lang="en-US" altLang="zh-CN"/>
              <a:t>, </a:t>
            </a:r>
            <a:r>
              <a:rPr lang="zh-CN" altLang="en-US"/>
              <a:t>一对用</a:t>
            </a:r>
            <a:r>
              <a:rPr lang="en-US" altLang="zh-CN"/>
              <a:t>10Mbps</a:t>
            </a:r>
            <a:r>
              <a:rPr lang="zh-CN" altLang="en-US"/>
              <a:t>带宽链路连接的节点对的吞吐量可能只能达到</a:t>
            </a:r>
            <a:r>
              <a:rPr lang="en-US" altLang="zh-CN"/>
              <a:t>2Mbps.</a:t>
            </a:r>
          </a:p>
          <a:p>
            <a:endParaRPr lang="zh-CN" altLang="en-US"/>
          </a:p>
        </p:txBody>
      </p:sp>
      <p:sp>
        <p:nvSpPr>
          <p:cNvPr id="187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10419CF-1523-4B4A-A89B-63D262038F58}" type="slidenum">
              <a:rPr kumimoji="0" lang="en-US" altLang="zh-CN" sz="1300" smtClean="0"/>
              <a:pPr>
                <a:spcBef>
                  <a:spcPct val="0"/>
                </a:spcBef>
              </a:pPr>
              <a:t>141</a:t>
            </a:fld>
            <a:endParaRPr kumimoji="0" lang="en-US" altLang="zh-CN" sz="1300"/>
          </a:p>
        </p:txBody>
      </p:sp>
    </p:spTree>
    <p:extLst>
      <p:ext uri="{BB962C8B-B14F-4D97-AF65-F5344CB8AC3E}">
        <p14:creationId xmlns:p14="http://schemas.microsoft.com/office/powerpoint/2010/main" val="233234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199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8B37138-316A-4BC5-8014-42ECD499AC10}" type="datetime3">
              <a:rPr kumimoji="0" lang="en-US" altLang="zh-CN" sz="1300" smtClean="0"/>
              <a:pPr>
                <a:spcBef>
                  <a:spcPct val="0"/>
                </a:spcBef>
              </a:pPr>
              <a:t>1 October 2020</a:t>
            </a:fld>
            <a:endParaRPr kumimoji="0" lang="en-US" altLang="zh-CN" sz="1300"/>
          </a:p>
        </p:txBody>
      </p:sp>
      <p:sp>
        <p:nvSpPr>
          <p:cNvPr id="199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199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E669CCA-2CDC-4FAB-A882-6FFEFA60A0F3}" type="slidenum">
              <a:rPr kumimoji="0" lang="en-US" altLang="zh-CN" sz="1300" smtClean="0"/>
              <a:pPr>
                <a:spcBef>
                  <a:spcPct val="0"/>
                </a:spcBef>
              </a:pPr>
              <a:t>152</a:t>
            </a:fld>
            <a:endParaRPr kumimoji="0" lang="en-US" altLang="zh-CN" sz="1300"/>
          </a:p>
        </p:txBody>
      </p:sp>
      <p:sp>
        <p:nvSpPr>
          <p:cNvPr id="199686" name="Rectangle 2"/>
          <p:cNvSpPr>
            <a:spLocks noGrp="1" noRot="1" noChangeAspect="1" noChangeArrowheads="1" noTextEdit="1"/>
          </p:cNvSpPr>
          <p:nvPr>
            <p:ph type="sldImg"/>
          </p:nvPr>
        </p:nvSpPr>
        <p:spPr>
          <a:ln/>
        </p:spPr>
      </p:sp>
      <p:sp>
        <p:nvSpPr>
          <p:cNvPr id="199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3039900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201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4C0A65C-05E3-431D-B056-2A70C718A355}" type="datetime3">
              <a:rPr kumimoji="0" lang="en-US" altLang="zh-CN" sz="1300" smtClean="0"/>
              <a:pPr>
                <a:spcBef>
                  <a:spcPct val="0"/>
                </a:spcBef>
              </a:pPr>
              <a:t>1 October 2020</a:t>
            </a:fld>
            <a:endParaRPr kumimoji="0" lang="en-US" altLang="zh-CN" sz="1300"/>
          </a:p>
        </p:txBody>
      </p:sp>
      <p:sp>
        <p:nvSpPr>
          <p:cNvPr id="201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201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861CCF2-0CEE-4DDF-9B90-43379B1AEECD}" type="slidenum">
              <a:rPr kumimoji="0" lang="en-US" altLang="zh-CN" sz="1300" smtClean="0"/>
              <a:pPr>
                <a:spcBef>
                  <a:spcPct val="0"/>
                </a:spcBef>
              </a:pPr>
              <a:t>153</a:t>
            </a:fld>
            <a:endParaRPr kumimoji="0" lang="en-US" altLang="zh-CN" sz="1300"/>
          </a:p>
        </p:txBody>
      </p:sp>
      <p:sp>
        <p:nvSpPr>
          <p:cNvPr id="201734" name="Rectangle 2"/>
          <p:cNvSpPr>
            <a:spLocks noGrp="1" noRot="1" noChangeAspect="1" noChangeArrowheads="1" noTextEdit="1"/>
          </p:cNvSpPr>
          <p:nvPr>
            <p:ph type="sldImg"/>
          </p:nvPr>
        </p:nvSpPr>
        <p:spPr>
          <a:ln/>
        </p:spPr>
      </p:sp>
      <p:sp>
        <p:nvSpPr>
          <p:cNvPr id="201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166645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203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CD040F5-6405-4D70-AC77-20C17FCF9440}" type="datetime3">
              <a:rPr kumimoji="0" lang="en-US" altLang="zh-CN" sz="1300" smtClean="0"/>
              <a:pPr>
                <a:spcBef>
                  <a:spcPct val="0"/>
                </a:spcBef>
              </a:pPr>
              <a:t>1 October 2020</a:t>
            </a:fld>
            <a:endParaRPr kumimoji="0" lang="en-US" altLang="zh-CN" sz="1300"/>
          </a:p>
        </p:txBody>
      </p:sp>
      <p:sp>
        <p:nvSpPr>
          <p:cNvPr id="203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203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1E11F74-32E8-4021-BEE0-6A23C45BF6D8}" type="slidenum">
              <a:rPr kumimoji="0" lang="en-US" altLang="zh-CN" sz="1300" smtClean="0"/>
              <a:pPr>
                <a:spcBef>
                  <a:spcPct val="0"/>
                </a:spcBef>
              </a:pPr>
              <a:t>154</a:t>
            </a:fld>
            <a:endParaRPr kumimoji="0" lang="en-US" altLang="zh-CN" sz="1300"/>
          </a:p>
        </p:txBody>
      </p:sp>
      <p:sp>
        <p:nvSpPr>
          <p:cNvPr id="203782" name="Rectangle 2"/>
          <p:cNvSpPr>
            <a:spLocks noGrp="1" noRot="1" noChangeAspect="1" noChangeArrowheads="1" noTextEdit="1"/>
          </p:cNvSpPr>
          <p:nvPr>
            <p:ph type="sldImg"/>
          </p:nvPr>
        </p:nvSpPr>
        <p:spPr>
          <a:ln/>
        </p:spPr>
      </p:sp>
      <p:sp>
        <p:nvSpPr>
          <p:cNvPr id="203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3974288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205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7124974-9716-4094-9F6B-06E69BE4CE55}" type="datetime3">
              <a:rPr kumimoji="0" lang="en-US" altLang="zh-CN" sz="1300" smtClean="0"/>
              <a:pPr>
                <a:spcBef>
                  <a:spcPct val="0"/>
                </a:spcBef>
              </a:pPr>
              <a:t>1 October 2020</a:t>
            </a:fld>
            <a:endParaRPr kumimoji="0" lang="en-US" altLang="zh-CN" sz="1300"/>
          </a:p>
        </p:txBody>
      </p:sp>
      <p:sp>
        <p:nvSpPr>
          <p:cNvPr id="205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205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26C1827-AA86-4E3A-8615-2FEB21F91345}" type="slidenum">
              <a:rPr kumimoji="0" lang="en-US" altLang="zh-CN" sz="1300" smtClean="0"/>
              <a:pPr>
                <a:spcBef>
                  <a:spcPct val="0"/>
                </a:spcBef>
              </a:pPr>
              <a:t>155</a:t>
            </a:fld>
            <a:endParaRPr kumimoji="0" lang="en-US" altLang="zh-CN" sz="1300"/>
          </a:p>
        </p:txBody>
      </p:sp>
      <p:sp>
        <p:nvSpPr>
          <p:cNvPr id="205830" name="Rectangle 2"/>
          <p:cNvSpPr>
            <a:spLocks noGrp="1" noRot="1" noChangeAspect="1" noChangeArrowheads="1" noTextEdit="1"/>
          </p:cNvSpPr>
          <p:nvPr>
            <p:ph type="sldImg"/>
          </p:nvPr>
        </p:nvSpPr>
        <p:spPr>
          <a:ln/>
        </p:spPr>
      </p:sp>
      <p:sp>
        <p:nvSpPr>
          <p:cNvPr id="205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909182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3B194EA-5A99-4E42-BD46-177121D1FFA3}" type="slidenum">
              <a:rPr kumimoji="0" lang="en-US" altLang="zh-CN" sz="1300" smtClean="0">
                <a:cs typeface="Arial" panose="020B0604020202020204" pitchFamily="34" charset="0"/>
              </a:rPr>
              <a:pPr>
                <a:spcBef>
                  <a:spcPct val="0"/>
                </a:spcBef>
              </a:pPr>
              <a:t>157</a:t>
            </a:fld>
            <a:endParaRPr kumimoji="0" lang="en-US" altLang="zh-CN" sz="1300">
              <a:cs typeface="Arial" panose="020B0604020202020204" pitchFamily="3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200,000,000 million hosts (but how to measure this is a research project)</a:t>
            </a:r>
          </a:p>
        </p:txBody>
      </p:sp>
    </p:spTree>
    <p:extLst>
      <p:ext uri="{BB962C8B-B14F-4D97-AF65-F5344CB8AC3E}">
        <p14:creationId xmlns:p14="http://schemas.microsoft.com/office/powerpoint/2010/main" val="4153844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F5FABA2-3489-4081-BE37-26C699067DEA}" type="slidenum">
              <a:rPr kumimoji="0" lang="zh-CN" altLang="en-US" sz="1300" smtClean="0"/>
              <a:pPr>
                <a:spcBef>
                  <a:spcPct val="0"/>
                </a:spcBef>
              </a:pPr>
              <a:t>158</a:t>
            </a:fld>
            <a:endParaRPr kumimoji="0" lang="en-US" altLang="zh-CN" sz="1300"/>
          </a:p>
        </p:txBody>
      </p:sp>
      <p:sp>
        <p:nvSpPr>
          <p:cNvPr id="210947" name="Rectangle 2"/>
          <p:cNvSpPr>
            <a:spLocks noGrp="1" noRot="1" noChangeAspect="1" noChangeArrowheads="1" noTextEdit="1"/>
          </p:cNvSpPr>
          <p:nvPr>
            <p:ph type="sldImg"/>
          </p:nvPr>
        </p:nvSpPr>
        <p:spPr>
          <a:ln/>
        </p:spPr>
      </p:sp>
      <p:sp>
        <p:nvSpPr>
          <p:cNvPr id="210948"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24618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20" rIns="99040" bIns="49520" anchor="b"/>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63FFE69-4830-42DA-B9CF-3D56276E95F1}" type="slidenum">
              <a:rPr kumimoji="0" lang="en-US" altLang="zh-CN" sz="1300">
                <a:latin typeface="Times New Roman" panose="02020603050405020304" pitchFamily="18" charset="0"/>
              </a:rPr>
              <a:pPr algn="r" eaLnBrk="1" hangingPunct="1">
                <a:spcBef>
                  <a:spcPct val="0"/>
                </a:spcBef>
              </a:pPr>
              <a:t>159</a:t>
            </a:fld>
            <a:endParaRPr kumimoji="0"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20" rIns="99040" bIns="49520"/>
          <a:lstStyle/>
          <a:p>
            <a:r>
              <a:rPr lang="en-US" altLang="zh-CN"/>
              <a:t>Ethereal: 385 protocols understood</a:t>
            </a:r>
          </a:p>
        </p:txBody>
      </p:sp>
    </p:spTree>
    <p:extLst>
      <p:ext uri="{BB962C8B-B14F-4D97-AF65-F5344CB8AC3E}">
        <p14:creationId xmlns:p14="http://schemas.microsoft.com/office/powerpoint/2010/main" val="700952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865F3D8-45DA-4425-89CE-F366E307EEC0}" type="slidenum">
              <a:rPr kumimoji="0" lang="en-US" altLang="zh-CN" sz="1300" smtClean="0">
                <a:cs typeface="Arial" panose="020B0604020202020204" pitchFamily="34" charset="0"/>
              </a:rPr>
              <a:pPr>
                <a:spcBef>
                  <a:spcPct val="0"/>
                </a:spcBef>
              </a:pPr>
              <a:t>160</a:t>
            </a:fld>
            <a:endParaRPr kumimoji="0" lang="en-US" altLang="zh-CN" sz="1300">
              <a:cs typeface="Arial" panose="020B0604020202020204" pitchFamily="34" charset="0"/>
            </a:endParaRPr>
          </a:p>
        </p:txBody>
      </p:sp>
      <p:sp>
        <p:nvSpPr>
          <p:cNvPr id="21504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0CD735C-B02B-4FB7-B14D-451315064165}" type="slidenum">
              <a:rPr kumimoji="0" lang="en-US" altLang="zh-CN" sz="1300">
                <a:latin typeface="Times New Roman" panose="02020603050405020304" pitchFamily="18" charset="0"/>
              </a:rPr>
              <a:pPr algn="r" eaLnBrk="1" hangingPunct="1">
                <a:spcBef>
                  <a:spcPct val="0"/>
                </a:spcBef>
              </a:pPr>
              <a:t>160</a:t>
            </a:fld>
            <a:endParaRPr kumimoji="0" lang="en-US" altLang="zh-CN" sz="1300">
              <a:latin typeface="Times New Roman" panose="02020603050405020304" pitchFamily="18" charset="0"/>
            </a:endParaRPr>
          </a:p>
        </p:txBody>
      </p:sp>
      <p:sp>
        <p:nvSpPr>
          <p:cNvPr id="215044" name="Rectangle 2"/>
          <p:cNvSpPr>
            <a:spLocks noGrp="1" noRot="1" noChangeAspect="1" noChangeArrowheads="1" noTextEdit="1"/>
          </p:cNvSpPr>
          <p:nvPr>
            <p:ph type="sldImg"/>
          </p:nvPr>
        </p:nvSpPr>
        <p:spPr>
          <a:xfrm>
            <a:off x="139700" y="769938"/>
            <a:ext cx="6823075" cy="3838575"/>
          </a:xfrm>
          <a:ln/>
        </p:spPr>
      </p:sp>
      <p:sp>
        <p:nvSpPr>
          <p:cNvPr id="21504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582868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E351F19-9F6E-4E0F-9BAA-DFDA7A5B2B70}" type="slidenum">
              <a:rPr kumimoji="0" lang="en-US" altLang="zh-CN" sz="1300" smtClean="0">
                <a:cs typeface="Arial" panose="020B0604020202020204" pitchFamily="34" charset="0"/>
              </a:rPr>
              <a:pPr>
                <a:spcBef>
                  <a:spcPct val="0"/>
                </a:spcBef>
              </a:pPr>
              <a:t>161</a:t>
            </a:fld>
            <a:endParaRPr kumimoji="0" lang="en-US" altLang="zh-CN" sz="1300">
              <a:cs typeface="Arial" panose="020B0604020202020204" pitchFamily="34" charset="0"/>
            </a:endParaRPr>
          </a:p>
        </p:txBody>
      </p:sp>
      <p:sp>
        <p:nvSpPr>
          <p:cNvPr id="21709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83969F6-6227-43BF-A726-09A8300A8930}" type="slidenum">
              <a:rPr kumimoji="0" lang="en-US" altLang="zh-CN" sz="1300">
                <a:latin typeface="Times New Roman" panose="02020603050405020304" pitchFamily="18" charset="0"/>
              </a:rPr>
              <a:pPr algn="r" eaLnBrk="1" hangingPunct="1">
                <a:spcBef>
                  <a:spcPct val="0"/>
                </a:spcBef>
              </a:pPr>
              <a:t>161</a:t>
            </a:fld>
            <a:endParaRPr kumimoji="0" lang="en-US" altLang="zh-CN" sz="1300">
              <a:latin typeface="Times New Roman" panose="02020603050405020304" pitchFamily="18" charset="0"/>
            </a:endParaRPr>
          </a:p>
        </p:txBody>
      </p:sp>
      <p:sp>
        <p:nvSpPr>
          <p:cNvPr id="217092" name="Rectangle 2"/>
          <p:cNvSpPr>
            <a:spLocks noGrp="1" noRot="1" noChangeAspect="1" noChangeArrowheads="1" noTextEdit="1"/>
          </p:cNvSpPr>
          <p:nvPr>
            <p:ph type="sldImg"/>
          </p:nvPr>
        </p:nvSpPr>
        <p:spPr>
          <a:xfrm>
            <a:off x="139700" y="769938"/>
            <a:ext cx="6823075" cy="3838575"/>
          </a:xfrm>
          <a:ln/>
        </p:spPr>
      </p:sp>
      <p:sp>
        <p:nvSpPr>
          <p:cNvPr id="21709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799780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6BE21B5-D88F-4A5A-A26B-3C2D5EF01F97}" type="slidenum">
              <a:rPr kumimoji="0" lang="en-US" altLang="zh-CN" sz="1300" smtClean="0">
                <a:cs typeface="Arial" panose="020B0604020202020204" pitchFamily="34" charset="0"/>
              </a:rPr>
              <a:pPr>
                <a:spcBef>
                  <a:spcPct val="0"/>
                </a:spcBef>
              </a:pPr>
              <a:t>7</a:t>
            </a:fld>
            <a:endParaRPr kumimoji="0" lang="en-US" altLang="zh-CN" sz="1300">
              <a:cs typeface="Arial" panose="020B0604020202020204" pitchFamily="34" charset="0"/>
            </a:endParaRPr>
          </a:p>
        </p:txBody>
      </p:sp>
      <p:sp>
        <p:nvSpPr>
          <p:cNvPr id="1945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3F33C19-7934-4E13-AF7E-080D757705B0}" type="slidenum">
              <a:rPr kumimoji="0" lang="en-US" altLang="zh-CN" sz="1300">
                <a:latin typeface="Times New Roman" panose="02020603050405020304" pitchFamily="18" charset="0"/>
              </a:rPr>
              <a:pPr algn="r" eaLnBrk="1" hangingPunct="1">
                <a:spcBef>
                  <a:spcPct val="0"/>
                </a:spcBef>
              </a:pPr>
              <a:t>7</a:t>
            </a:fld>
            <a:endParaRPr kumimoji="0" lang="en-US" altLang="zh-CN" sz="1300">
              <a:latin typeface="Times New Roman" panose="02020603050405020304" pitchFamily="18" charset="0"/>
            </a:endParaRPr>
          </a:p>
        </p:txBody>
      </p:sp>
      <p:sp>
        <p:nvSpPr>
          <p:cNvPr id="19460" name="Rectangle 2"/>
          <p:cNvSpPr>
            <a:spLocks noGrp="1" noRot="1" noChangeAspect="1" noChangeArrowheads="1" noTextEdit="1"/>
          </p:cNvSpPr>
          <p:nvPr>
            <p:ph type="sldImg"/>
          </p:nvPr>
        </p:nvSpPr>
        <p:spPr>
          <a:xfrm>
            <a:off x="139700" y="769938"/>
            <a:ext cx="6823075" cy="3838575"/>
          </a:xfrm>
          <a:ln/>
        </p:spPr>
      </p:sp>
      <p:sp>
        <p:nvSpPr>
          <p:cNvPr id="1946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1614109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C8E1D0D-DB75-4DD8-B5DA-7EC6A58300AF}" type="slidenum">
              <a:rPr kumimoji="0" lang="en-US" altLang="zh-CN" sz="1300" smtClean="0">
                <a:cs typeface="Arial" panose="020B0604020202020204" pitchFamily="34" charset="0"/>
              </a:rPr>
              <a:pPr>
                <a:spcBef>
                  <a:spcPct val="0"/>
                </a:spcBef>
              </a:pPr>
              <a:t>163</a:t>
            </a:fld>
            <a:endParaRPr kumimoji="0" lang="en-US" altLang="zh-CN" sz="1300">
              <a:cs typeface="Arial" panose="020B0604020202020204" pitchFamily="34" charset="0"/>
            </a:endParaRPr>
          </a:p>
        </p:txBody>
      </p:sp>
      <p:sp>
        <p:nvSpPr>
          <p:cNvPr id="22016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7FEAF17-CC05-4890-849C-BDC2782080D6}" type="slidenum">
              <a:rPr kumimoji="0" lang="en-US" altLang="zh-CN" sz="1300">
                <a:latin typeface="Times New Roman" panose="02020603050405020304" pitchFamily="18" charset="0"/>
              </a:rPr>
              <a:pPr algn="r" eaLnBrk="1" hangingPunct="1">
                <a:spcBef>
                  <a:spcPct val="0"/>
                </a:spcBef>
              </a:pPr>
              <a:t>163</a:t>
            </a:fld>
            <a:endParaRPr kumimoji="0" lang="en-US" altLang="zh-CN" sz="1300">
              <a:latin typeface="Times New Roman" panose="02020603050405020304" pitchFamily="18" charset="0"/>
            </a:endParaRPr>
          </a:p>
        </p:txBody>
      </p:sp>
      <p:sp>
        <p:nvSpPr>
          <p:cNvPr id="220164" name="Rectangle 2"/>
          <p:cNvSpPr>
            <a:spLocks noGrp="1" noRot="1" noChangeAspect="1" noChangeArrowheads="1" noTextEdit="1"/>
          </p:cNvSpPr>
          <p:nvPr>
            <p:ph type="sldImg"/>
          </p:nvPr>
        </p:nvSpPr>
        <p:spPr>
          <a:xfrm>
            <a:off x="139700" y="769938"/>
            <a:ext cx="6823075" cy="3838575"/>
          </a:xfrm>
          <a:ln/>
        </p:spPr>
      </p:sp>
      <p:sp>
        <p:nvSpPr>
          <p:cNvPr id="22016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850572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2CDA472-31A9-4EB0-9F07-BF9767205126}" type="slidenum">
              <a:rPr kumimoji="0" lang="en-US" altLang="zh-CN" sz="1300" smtClean="0">
                <a:cs typeface="Arial" panose="020B0604020202020204" pitchFamily="34" charset="0"/>
              </a:rPr>
              <a:pPr>
                <a:spcBef>
                  <a:spcPct val="0"/>
                </a:spcBef>
              </a:pPr>
              <a:t>164</a:t>
            </a:fld>
            <a:endParaRPr kumimoji="0" lang="en-US" altLang="zh-CN" sz="1300">
              <a:cs typeface="Arial" panose="020B0604020202020204" pitchFamily="34" charset="0"/>
            </a:endParaRPr>
          </a:p>
        </p:txBody>
      </p:sp>
      <p:sp>
        <p:nvSpPr>
          <p:cNvPr id="22221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141FC60-EE49-43AE-95C5-F89CA913F98C}" type="slidenum">
              <a:rPr kumimoji="0" lang="en-US" altLang="zh-CN" sz="1300">
                <a:latin typeface="Times New Roman" panose="02020603050405020304" pitchFamily="18" charset="0"/>
              </a:rPr>
              <a:pPr algn="r" eaLnBrk="1" hangingPunct="1">
                <a:spcBef>
                  <a:spcPct val="0"/>
                </a:spcBef>
              </a:pPr>
              <a:t>164</a:t>
            </a:fld>
            <a:endParaRPr kumimoji="0" lang="en-US" altLang="zh-CN" sz="1300">
              <a:latin typeface="Times New Roman" panose="02020603050405020304" pitchFamily="18" charset="0"/>
            </a:endParaRPr>
          </a:p>
        </p:txBody>
      </p:sp>
      <p:sp>
        <p:nvSpPr>
          <p:cNvPr id="222212" name="Rectangle 2"/>
          <p:cNvSpPr>
            <a:spLocks noGrp="1" noRot="1" noChangeAspect="1" noChangeArrowheads="1" noTextEdit="1"/>
          </p:cNvSpPr>
          <p:nvPr>
            <p:ph type="sldImg"/>
          </p:nvPr>
        </p:nvSpPr>
        <p:spPr>
          <a:xfrm>
            <a:off x="139700" y="769938"/>
            <a:ext cx="6823075" cy="3838575"/>
          </a:xfrm>
          <a:ln/>
        </p:spPr>
      </p:sp>
      <p:sp>
        <p:nvSpPr>
          <p:cNvPr id="22221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77179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D221BA5-D37F-48E0-BA25-3F77B0A19522}" type="slidenum">
              <a:rPr kumimoji="0" lang="en-US" altLang="zh-CN" sz="1300" smtClean="0">
                <a:cs typeface="Arial" panose="020B0604020202020204" pitchFamily="34" charset="0"/>
              </a:rPr>
              <a:pPr>
                <a:spcBef>
                  <a:spcPct val="0"/>
                </a:spcBef>
              </a:pPr>
              <a:t>166</a:t>
            </a:fld>
            <a:endParaRPr kumimoji="0" lang="en-US" altLang="zh-CN" sz="1300">
              <a:cs typeface="Arial" panose="020B0604020202020204" pitchFamily="34" charset="0"/>
            </a:endParaRPr>
          </a:p>
        </p:txBody>
      </p:sp>
      <p:sp>
        <p:nvSpPr>
          <p:cNvPr id="22528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047996A1-3422-4E6E-AB19-B196295A1F1D}" type="slidenum">
              <a:rPr kumimoji="0" lang="en-US" altLang="zh-CN" sz="1300">
                <a:latin typeface="Times New Roman" panose="02020603050405020304" pitchFamily="18" charset="0"/>
              </a:rPr>
              <a:pPr algn="r" eaLnBrk="1" hangingPunct="1">
                <a:spcBef>
                  <a:spcPct val="0"/>
                </a:spcBef>
              </a:pPr>
              <a:t>166</a:t>
            </a:fld>
            <a:endParaRPr kumimoji="0" lang="en-US" altLang="zh-CN" sz="1300">
              <a:latin typeface="Times New Roman" panose="02020603050405020304" pitchFamily="18" charset="0"/>
            </a:endParaRPr>
          </a:p>
        </p:txBody>
      </p:sp>
      <p:sp>
        <p:nvSpPr>
          <p:cNvPr id="225284" name="Rectangle 2"/>
          <p:cNvSpPr>
            <a:spLocks noGrp="1" noRot="1" noChangeAspect="1" noChangeArrowheads="1" noTextEdit="1"/>
          </p:cNvSpPr>
          <p:nvPr>
            <p:ph type="sldImg"/>
          </p:nvPr>
        </p:nvSpPr>
        <p:spPr>
          <a:xfrm>
            <a:off x="139700" y="769938"/>
            <a:ext cx="6823075" cy="3838575"/>
          </a:xfrm>
          <a:ln/>
        </p:spPr>
      </p:sp>
      <p:sp>
        <p:nvSpPr>
          <p:cNvPr id="22528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1666468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7FA6950-AA9D-4224-AC39-3951B68E0CB2}" type="slidenum">
              <a:rPr kumimoji="0" lang="zh-CN" altLang="en-US" sz="1300" smtClean="0">
                <a:cs typeface="Arial" panose="020B0604020202020204" pitchFamily="34" charset="0"/>
              </a:rPr>
              <a:pPr>
                <a:spcBef>
                  <a:spcPct val="0"/>
                </a:spcBef>
              </a:pPr>
              <a:t>167</a:t>
            </a:fld>
            <a:endParaRPr kumimoji="0" lang="en-US" altLang="zh-CN" sz="1300">
              <a:cs typeface="Arial" panose="020B0604020202020204" pitchFamily="3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614888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第一章</a:t>
            </a:r>
            <a:r>
              <a:rPr lang="en-US" altLang="zh-CN" dirty="0"/>
              <a:t>28-29</a:t>
            </a:r>
            <a:r>
              <a:rPr lang="zh-CN" altLang="en-US" dirty="0"/>
              <a:t>页，我个人的理解是，给出了</a:t>
            </a:r>
            <a:r>
              <a:rPr lang="en-US" altLang="zh-CN" dirty="0"/>
              <a:t>2009</a:t>
            </a:r>
            <a:r>
              <a:rPr lang="zh-CN" altLang="en-US" dirty="0"/>
              <a:t>年的</a:t>
            </a:r>
            <a:r>
              <a:rPr lang="en-US" altLang="zh-CN" dirty="0"/>
              <a:t>IPv4</a:t>
            </a:r>
            <a:r>
              <a:rPr lang="zh-CN" altLang="en-US" dirty="0"/>
              <a:t>和</a:t>
            </a:r>
            <a:r>
              <a:rPr lang="en-US" altLang="zh-CN" dirty="0"/>
              <a:t>IPv6</a:t>
            </a:r>
            <a:r>
              <a:rPr lang="zh-CN" altLang="en-US" dirty="0"/>
              <a:t>网络的拓扑结构，说明目前互联网的规模很大，而且存在一定规律，某些节点的链接度特别大，有些文献指出互联网节点的度规律符合幂律分布。另一方面，</a:t>
            </a:r>
            <a:r>
              <a:rPr lang="en-US" altLang="zh-CN" dirty="0"/>
              <a:t>IPv6</a:t>
            </a:r>
            <a:r>
              <a:rPr lang="zh-CN" altLang="en-US" dirty="0"/>
              <a:t>虽然推出了很久，很目前的</a:t>
            </a:r>
            <a:r>
              <a:rPr lang="en-US" altLang="zh-CN" dirty="0"/>
              <a:t>IPv6</a:t>
            </a:r>
            <a:r>
              <a:rPr lang="zh-CN" altLang="en-US" dirty="0"/>
              <a:t>网络规模仍然很小。说明互联网架构创新的难度很大。</a:t>
            </a:r>
            <a:endParaRPr lang="en-US" altLang="zh-CN" dirty="0"/>
          </a:p>
          <a:p>
            <a:endParaRPr lang="en-US" altLang="zh-CN" dirty="0"/>
          </a:p>
          <a:p>
            <a:r>
              <a:rPr lang="en-US" altLang="zh-CN" dirty="0"/>
              <a:t>Ipv6</a:t>
            </a:r>
            <a:r>
              <a:rPr lang="zh-CN" altLang="en-US" dirty="0"/>
              <a:t>在中国获得了很大发展，但互联网的话语权在欧美。当欧美丧失了</a:t>
            </a:r>
            <a:r>
              <a:rPr lang="en-US" altLang="zh-CN" dirty="0"/>
              <a:t>IPv6</a:t>
            </a:r>
            <a:r>
              <a:rPr lang="zh-CN" altLang="en-US" dirty="0"/>
              <a:t>的研发主导权，不再按照</a:t>
            </a:r>
            <a:r>
              <a:rPr lang="en-US" altLang="zh-CN" dirty="0"/>
              <a:t>IPv6</a:t>
            </a:r>
            <a:r>
              <a:rPr lang="zh-CN" altLang="en-US" dirty="0"/>
              <a:t>的技术路线发展互联网架构，而采取其他的发展路径。掌握核心技术话语权的重要性 </a:t>
            </a:r>
          </a:p>
        </p:txBody>
      </p:sp>
      <p:sp>
        <p:nvSpPr>
          <p:cNvPr id="229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90B4C82-6AE9-40B9-A8E2-0D7459B33268}" type="slidenum">
              <a:rPr kumimoji="0" lang="en-US" altLang="zh-CN" sz="1300" smtClean="0"/>
              <a:pPr>
                <a:spcBef>
                  <a:spcPct val="0"/>
                </a:spcBef>
              </a:pPr>
              <a:t>168</a:t>
            </a:fld>
            <a:endParaRPr kumimoji="0" lang="en-US" altLang="zh-CN" sz="1300"/>
          </a:p>
        </p:txBody>
      </p:sp>
    </p:spTree>
    <p:extLst>
      <p:ext uri="{BB962C8B-B14F-4D97-AF65-F5344CB8AC3E}">
        <p14:creationId xmlns:p14="http://schemas.microsoft.com/office/powerpoint/2010/main" val="2638322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互联网行业已经成为重资产、重能耗的产业</a:t>
            </a:r>
          </a:p>
        </p:txBody>
      </p:sp>
      <p:sp>
        <p:nvSpPr>
          <p:cNvPr id="231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D93AC2-A7EF-413C-8964-9057AE43D2F6}" type="slidenum">
              <a:rPr lang="en-US" altLang="zh-CN" smtClean="0"/>
              <a:pPr/>
              <a:t>169</a:t>
            </a:fld>
            <a:endParaRPr lang="en-US" altLang="zh-CN"/>
          </a:p>
        </p:txBody>
      </p:sp>
    </p:spTree>
    <p:extLst>
      <p:ext uri="{BB962C8B-B14F-4D97-AF65-F5344CB8AC3E}">
        <p14:creationId xmlns:p14="http://schemas.microsoft.com/office/powerpoint/2010/main" val="405829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t>Software defined Network for Google’s data centers</a:t>
            </a:r>
            <a:endParaRPr lang="zh-CN" altLang="en-US" b="1"/>
          </a:p>
          <a:p>
            <a:endParaRPr lang="en-US" altLang="zh-CN"/>
          </a:p>
          <a:p>
            <a:r>
              <a:rPr lang="zh-CN" altLang="en-US"/>
              <a:t>第</a:t>
            </a:r>
            <a:r>
              <a:rPr lang="en-US" altLang="zh-CN"/>
              <a:t>29</a:t>
            </a:r>
            <a:r>
              <a:rPr lang="zh-CN" altLang="en-US"/>
              <a:t>页，给出了目前互联网的热点应用，以</a:t>
            </a:r>
            <a:r>
              <a:rPr lang="en-US" altLang="zh-CN"/>
              <a:t>Google</a:t>
            </a:r>
            <a:r>
              <a:rPr lang="zh-CN" altLang="en-US"/>
              <a:t>的数据中心为代表。数据中心有大量服务器，这是一种网络集中化的表现。而且，</a:t>
            </a:r>
            <a:r>
              <a:rPr lang="en-US" altLang="zh-CN"/>
              <a:t>Google</a:t>
            </a:r>
            <a:r>
              <a:rPr lang="zh-CN" altLang="en-US"/>
              <a:t>现在已经通过私有链路连接他们自己的数据中心，仅仅传输</a:t>
            </a:r>
            <a:r>
              <a:rPr lang="en-US" altLang="zh-CN"/>
              <a:t>Google</a:t>
            </a:r>
            <a:r>
              <a:rPr lang="zh-CN" altLang="en-US"/>
              <a:t>自己的流量，这同传统的公共互联网有较大不同。此外，</a:t>
            </a:r>
            <a:r>
              <a:rPr lang="en-US" altLang="zh-CN"/>
              <a:t>Google</a:t>
            </a:r>
            <a:r>
              <a:rPr lang="zh-CN" altLang="en-US"/>
              <a:t>引入的软件定义网络技术管理其数据中心的流量控制，取得很好的效果。跨洋光纤链路可达利用率</a:t>
            </a:r>
            <a:r>
              <a:rPr lang="en-US" altLang="zh-CN"/>
              <a:t>95%</a:t>
            </a:r>
            <a:r>
              <a:rPr lang="zh-CN" altLang="en-US"/>
              <a:t>以上。</a:t>
            </a:r>
          </a:p>
        </p:txBody>
      </p:sp>
      <p:sp>
        <p:nvSpPr>
          <p:cNvPr id="233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7616D90-C617-44A7-A13D-3A803BBF4649}" type="slidenum">
              <a:rPr kumimoji="0" lang="en-US" altLang="zh-CN" sz="1300" smtClean="0"/>
              <a:pPr>
                <a:spcBef>
                  <a:spcPct val="0"/>
                </a:spcBef>
              </a:pPr>
              <a:t>170</a:t>
            </a:fld>
            <a:endParaRPr kumimoji="0" lang="en-US" altLang="zh-CN" sz="1300"/>
          </a:p>
        </p:txBody>
      </p:sp>
    </p:spTree>
    <p:extLst>
      <p:ext uri="{BB962C8B-B14F-4D97-AF65-F5344CB8AC3E}">
        <p14:creationId xmlns:p14="http://schemas.microsoft.com/office/powerpoint/2010/main" val="18206592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3C136C5-AB25-4265-B7C1-CEF5D0AC423A}" type="slidenum">
              <a:rPr kumimoji="0" lang="en-US" altLang="zh-CN" sz="1300" smtClean="0"/>
              <a:pPr>
                <a:spcBef>
                  <a:spcPct val="0"/>
                </a:spcBef>
              </a:pPr>
              <a:t>182</a:t>
            </a:fld>
            <a:endParaRPr kumimoji="0" lang="en-US" altLang="zh-CN" sz="1300"/>
          </a:p>
        </p:txBody>
      </p:sp>
    </p:spTree>
    <p:extLst>
      <p:ext uri="{BB962C8B-B14F-4D97-AF65-F5344CB8AC3E}">
        <p14:creationId xmlns:p14="http://schemas.microsoft.com/office/powerpoint/2010/main" val="302866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BB6EF5E-418A-4B08-ABAC-39518C6FE8EC}" type="slidenum">
              <a:rPr kumimoji="0" lang="en-US" altLang="zh-CN" sz="1300" smtClean="0">
                <a:cs typeface="Arial" panose="020B0604020202020204" pitchFamily="34" charset="0"/>
              </a:rPr>
              <a:pPr>
                <a:spcBef>
                  <a:spcPct val="0"/>
                </a:spcBef>
              </a:pPr>
              <a:t>8</a:t>
            </a:fld>
            <a:endParaRPr kumimoji="0" lang="en-US" altLang="zh-CN" sz="1300">
              <a:cs typeface="Arial" panose="020B0604020202020204" pitchFamily="34" charset="0"/>
            </a:endParaRPr>
          </a:p>
        </p:txBody>
      </p:sp>
      <p:sp>
        <p:nvSpPr>
          <p:cNvPr id="21507"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D7319D4-9B49-4AE2-9A26-0B99227AB98E}" type="slidenum">
              <a:rPr kumimoji="0" lang="en-US" altLang="zh-CN" sz="1300">
                <a:latin typeface="Times New Roman" panose="02020603050405020304" pitchFamily="18" charset="0"/>
              </a:rPr>
              <a:pPr algn="r" eaLnBrk="1" hangingPunct="1">
                <a:spcBef>
                  <a:spcPct val="0"/>
                </a:spcBef>
              </a:pPr>
              <a:t>8</a:t>
            </a:fld>
            <a:endParaRPr kumimoji="0" lang="en-US" altLang="zh-CN" sz="1300">
              <a:latin typeface="Times New Roman" panose="02020603050405020304" pitchFamily="18" charset="0"/>
            </a:endParaRPr>
          </a:p>
        </p:txBody>
      </p:sp>
      <p:sp>
        <p:nvSpPr>
          <p:cNvPr id="21508" name="Rectangle 2"/>
          <p:cNvSpPr>
            <a:spLocks noGrp="1" noRot="1" noChangeAspect="1" noChangeArrowheads="1" noTextEdit="1"/>
          </p:cNvSpPr>
          <p:nvPr>
            <p:ph type="sldImg"/>
          </p:nvPr>
        </p:nvSpPr>
        <p:spPr>
          <a:xfrm>
            <a:off x="139700" y="769938"/>
            <a:ext cx="6823075" cy="3838575"/>
          </a:xfrm>
          <a:ln/>
        </p:spPr>
      </p:sp>
      <p:sp>
        <p:nvSpPr>
          <p:cNvPr id="21509"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09904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7C7E8E3-DCBF-43D0-8054-AD6F44313BB8}" type="slidenum">
              <a:rPr kumimoji="0" lang="en-US" altLang="zh-CN" sz="1300" smtClean="0">
                <a:cs typeface="Arial" panose="020B0604020202020204" pitchFamily="34" charset="0"/>
              </a:rPr>
              <a:pPr>
                <a:spcBef>
                  <a:spcPct val="0"/>
                </a:spcBef>
              </a:pPr>
              <a:t>9</a:t>
            </a:fld>
            <a:endParaRPr kumimoji="0" lang="en-US" altLang="zh-CN" sz="1300">
              <a:cs typeface="Arial" panose="020B0604020202020204"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5450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062ADE8-54B6-4147-B1C1-6947ECF4F061}" type="slidenum">
              <a:rPr kumimoji="0" lang="en-US" altLang="zh-CN" sz="1300" smtClean="0">
                <a:cs typeface="Arial" panose="020B0604020202020204" pitchFamily="34" charset="0"/>
              </a:rPr>
              <a:pPr>
                <a:spcBef>
                  <a:spcPct val="0"/>
                </a:spcBef>
              </a:pPr>
              <a:t>10</a:t>
            </a:fld>
            <a:endParaRPr kumimoji="0" lang="en-US" altLang="zh-CN" sz="1300">
              <a:cs typeface="Arial" panose="020B0604020202020204" pitchFamily="34" charset="0"/>
            </a:endParaRPr>
          </a:p>
        </p:txBody>
      </p:sp>
      <p:sp>
        <p:nvSpPr>
          <p:cNvPr id="2560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4BDF286-5DE8-4044-B324-9EBC735792E6}" type="slidenum">
              <a:rPr kumimoji="0" lang="en-US" altLang="zh-CN" sz="1300">
                <a:latin typeface="Times New Roman" panose="02020603050405020304" pitchFamily="18" charset="0"/>
              </a:rPr>
              <a:pPr algn="r" eaLnBrk="1" hangingPunct="1">
                <a:spcBef>
                  <a:spcPct val="0"/>
                </a:spcBef>
              </a:pPr>
              <a:t>10</a:t>
            </a:fld>
            <a:endParaRPr kumimoji="0" lang="en-US" altLang="zh-CN" sz="1300">
              <a:latin typeface="Times New Roman" panose="02020603050405020304" pitchFamily="18" charset="0"/>
            </a:endParaRPr>
          </a:p>
        </p:txBody>
      </p:sp>
      <p:sp>
        <p:nvSpPr>
          <p:cNvPr id="25604" name="Rectangle 2"/>
          <p:cNvSpPr>
            <a:spLocks noGrp="1" noRot="1" noChangeAspect="1" noChangeArrowheads="1" noTextEdit="1"/>
          </p:cNvSpPr>
          <p:nvPr>
            <p:ph type="sldImg"/>
          </p:nvPr>
        </p:nvSpPr>
        <p:spPr>
          <a:xfrm>
            <a:off x="139700" y="769938"/>
            <a:ext cx="6823075" cy="3838575"/>
          </a:xfrm>
          <a:ln/>
        </p:spPr>
      </p:sp>
      <p:sp>
        <p:nvSpPr>
          <p:cNvPr id="2560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r>
              <a:rPr lang="zh-CN" altLang="en-US" dirty="0"/>
              <a:t>尽力而为服务观点：用网络通信保障信息传输的可靠性。</a:t>
            </a:r>
            <a:endParaRPr lang="en-US" altLang="zh-CN" dirty="0"/>
          </a:p>
        </p:txBody>
      </p:sp>
    </p:spTree>
    <p:extLst>
      <p:ext uri="{BB962C8B-B14F-4D97-AF65-F5344CB8AC3E}">
        <p14:creationId xmlns:p14="http://schemas.microsoft.com/office/powerpoint/2010/main" val="1510112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zh-CN" altLang="en-US" sz="2300" dirty="0"/>
              <a:t>自主的、分散的具有独立功能的计算机，用不同的通信传输媒体连接，按网络协议进行通信，以资源共享为目的</a:t>
            </a:r>
            <a:endParaRPr lang="en-US" altLang="zh-CN" sz="2300" dirty="0"/>
          </a:p>
          <a:p>
            <a:pPr eaLnBrk="1" hangingPunct="1"/>
            <a:endParaRPr lang="zh-CN" altLang="en-US" dirty="0"/>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4CA90D8-3668-4CAA-9BAA-C10DC11A9952}" type="slidenum">
              <a:rPr kumimoji="0" lang="zh-CN" altLang="en-US" sz="1300" smtClean="0"/>
              <a:pPr>
                <a:spcBef>
                  <a:spcPct val="0"/>
                </a:spcBef>
              </a:pPr>
              <a:t>14</a:t>
            </a:fld>
            <a:endParaRPr kumimoji="0" lang="en-US" altLang="zh-CN" sz="1300"/>
          </a:p>
        </p:txBody>
      </p:sp>
    </p:spTree>
    <p:extLst>
      <p:ext uri="{BB962C8B-B14F-4D97-AF65-F5344CB8AC3E}">
        <p14:creationId xmlns:p14="http://schemas.microsoft.com/office/powerpoint/2010/main" val="181112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sldNum" sz="quarter" idx="10"/>
          </p:nvPr>
        </p:nvSpPr>
        <p:spPr>
          <a:ln/>
        </p:spPr>
        <p:txBody>
          <a:bodyPr/>
          <a:lstStyle>
            <a:lvl1pPr>
              <a:defRPr/>
            </a:lvl1pPr>
          </a:lstStyle>
          <a:p>
            <a:pPr>
              <a:defRPr/>
            </a:pPr>
            <a:fld id="{4AC6B15F-249D-499C-98E3-6E0FF9F933B6}"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B2872804-C5D4-41FE-A282-2B15D1B36D99}" type="datetime1">
              <a:rPr lang="zh-CN" altLang="en-US"/>
              <a:pPr>
                <a:defRPr/>
              </a:pPr>
              <a:t>2020/10/1</a:t>
            </a:fld>
            <a:endParaRPr lang="en-US" altLang="zh-CN"/>
          </a:p>
        </p:txBody>
      </p:sp>
    </p:spTree>
    <p:extLst>
      <p:ext uri="{BB962C8B-B14F-4D97-AF65-F5344CB8AC3E}">
        <p14:creationId xmlns:p14="http://schemas.microsoft.com/office/powerpoint/2010/main" val="3055558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A4795888-4FD9-4B19-AC17-29E3DE6A405A}"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6608F74B-A47D-4995-8EB0-1E7EBE539798}" type="datetime1">
              <a:rPr lang="zh-CN" altLang="en-US"/>
              <a:pPr>
                <a:defRPr/>
              </a:pPr>
              <a:t>2020/10/1</a:t>
            </a:fld>
            <a:endParaRPr lang="en-US" altLang="zh-CN"/>
          </a:p>
        </p:txBody>
      </p:sp>
    </p:spTree>
    <p:extLst>
      <p:ext uri="{BB962C8B-B14F-4D97-AF65-F5344CB8AC3E}">
        <p14:creationId xmlns:p14="http://schemas.microsoft.com/office/powerpoint/2010/main" val="1881379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85800"/>
            <a:ext cx="2743200" cy="58753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685800"/>
            <a:ext cx="8026400" cy="5875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EA630D48-B40C-4C27-A443-54D0D4E2E910}"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BEC6B87A-A416-4B59-9763-A705D9E8B011}" type="datetime1">
              <a:rPr lang="zh-CN" altLang="en-US"/>
              <a:pPr>
                <a:defRPr/>
              </a:pPr>
              <a:t>2020/10/1</a:t>
            </a:fld>
            <a:endParaRPr lang="en-US" altLang="zh-CN"/>
          </a:p>
        </p:txBody>
      </p:sp>
    </p:spTree>
    <p:extLst>
      <p:ext uri="{BB962C8B-B14F-4D97-AF65-F5344CB8AC3E}">
        <p14:creationId xmlns:p14="http://schemas.microsoft.com/office/powerpoint/2010/main" val="498157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sldNum" sz="quarter" idx="10"/>
          </p:nvPr>
        </p:nvSpPr>
        <p:spPr>
          <a:ln/>
        </p:spPr>
        <p:txBody>
          <a:bodyPr/>
          <a:lstStyle>
            <a:lvl1pPr>
              <a:defRPr/>
            </a:lvl1pPr>
          </a:lstStyle>
          <a:p>
            <a:pPr>
              <a:defRPr/>
            </a:pPr>
            <a:fld id="{A691F166-A669-4C73-82C2-96538035C4FF}"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176B4753-243C-4933-8B7E-ACC64F42FFB7}" type="datetime1">
              <a:rPr lang="zh-CN" altLang="en-US"/>
              <a:pPr>
                <a:defRPr/>
              </a:pPr>
              <a:t>2020/10/1</a:t>
            </a:fld>
            <a:endParaRPr lang="en-US" altLang="zh-CN"/>
          </a:p>
        </p:txBody>
      </p:sp>
    </p:spTree>
    <p:extLst>
      <p:ext uri="{BB962C8B-B14F-4D97-AF65-F5344CB8AC3E}">
        <p14:creationId xmlns:p14="http://schemas.microsoft.com/office/powerpoint/2010/main" val="2001428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DA990278-A234-4E94-9F99-74FE2CEA3FC3}"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16896E6F-5073-45AE-8CCA-381160235793}" type="datetime1">
              <a:rPr lang="zh-CN" altLang="en-US"/>
              <a:pPr>
                <a:defRPr/>
              </a:pPr>
              <a:t>2020/10/1</a:t>
            </a:fld>
            <a:endParaRPr lang="en-US" altLang="zh-CN"/>
          </a:p>
        </p:txBody>
      </p:sp>
    </p:spTree>
    <p:extLst>
      <p:ext uri="{BB962C8B-B14F-4D97-AF65-F5344CB8AC3E}">
        <p14:creationId xmlns:p14="http://schemas.microsoft.com/office/powerpoint/2010/main" val="839030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DC179674-1427-4B29-83C2-4B05307AE655}"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CA855188-E527-4D8E-A8ED-F789D00D1EC8}" type="datetime1">
              <a:rPr lang="zh-CN" altLang="en-US"/>
              <a:pPr>
                <a:defRPr/>
              </a:pPr>
              <a:t>2020/10/1</a:t>
            </a:fld>
            <a:endParaRPr lang="en-US" altLang="zh-CN"/>
          </a:p>
        </p:txBody>
      </p:sp>
    </p:spTree>
    <p:extLst>
      <p:ext uri="{BB962C8B-B14F-4D97-AF65-F5344CB8AC3E}">
        <p14:creationId xmlns:p14="http://schemas.microsoft.com/office/powerpoint/2010/main" val="3309543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sldNum" sz="quarter" idx="10"/>
          </p:nvPr>
        </p:nvSpPr>
        <p:spPr>
          <a:ln/>
        </p:spPr>
        <p:txBody>
          <a:bodyPr/>
          <a:lstStyle>
            <a:lvl1pPr>
              <a:defRPr/>
            </a:lvl1pPr>
          </a:lstStyle>
          <a:p>
            <a:pPr>
              <a:defRPr/>
            </a:pPr>
            <a:fld id="{21555DE1-C091-49B5-8E4F-E466B7541F67}"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40FEC417-4542-48E3-8956-3C21873921A8}" type="datetime1">
              <a:rPr lang="zh-CN" altLang="en-US"/>
              <a:pPr>
                <a:defRPr/>
              </a:pPr>
              <a:t>2020/10/1</a:t>
            </a:fld>
            <a:endParaRPr lang="en-US" altLang="zh-CN"/>
          </a:p>
        </p:txBody>
      </p:sp>
    </p:spTree>
    <p:extLst>
      <p:ext uri="{BB962C8B-B14F-4D97-AF65-F5344CB8AC3E}">
        <p14:creationId xmlns:p14="http://schemas.microsoft.com/office/powerpoint/2010/main" val="155643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sldNum" sz="quarter" idx="10"/>
          </p:nvPr>
        </p:nvSpPr>
        <p:spPr>
          <a:ln/>
        </p:spPr>
        <p:txBody>
          <a:bodyPr/>
          <a:lstStyle>
            <a:lvl1pPr>
              <a:defRPr/>
            </a:lvl1pPr>
          </a:lstStyle>
          <a:p>
            <a:pPr>
              <a:defRPr/>
            </a:pPr>
            <a:fld id="{7DC609D3-1CB5-4C82-8A4C-6954F0B11ADA}" type="slidenum">
              <a:rPr lang="zh-CN" altLang="en-US"/>
              <a:pPr>
                <a:defRPr/>
              </a:pPr>
              <a:t>‹#›</a:t>
            </a:fld>
            <a:endParaRPr lang="en-US" altLang="zh-CN"/>
          </a:p>
        </p:txBody>
      </p:sp>
      <p:sp>
        <p:nvSpPr>
          <p:cNvPr id="8" name="Rectangle 7"/>
          <p:cNvSpPr>
            <a:spLocks noGrp="1" noChangeArrowheads="1"/>
          </p:cNvSpPr>
          <p:nvPr>
            <p:ph type="dt" sz="half" idx="11"/>
          </p:nvPr>
        </p:nvSpPr>
        <p:spPr>
          <a:ln/>
        </p:spPr>
        <p:txBody>
          <a:bodyPr/>
          <a:lstStyle>
            <a:lvl1pPr>
              <a:defRPr/>
            </a:lvl1pPr>
          </a:lstStyle>
          <a:p>
            <a:pPr>
              <a:defRPr/>
            </a:pPr>
            <a:fld id="{F4722515-A851-4036-AF64-00ADF287D0E4}" type="datetime1">
              <a:rPr lang="zh-CN" altLang="en-US"/>
              <a:pPr>
                <a:defRPr/>
              </a:pPr>
              <a:t>2020/10/1</a:t>
            </a:fld>
            <a:endParaRPr lang="en-US" altLang="zh-CN"/>
          </a:p>
        </p:txBody>
      </p:sp>
    </p:spTree>
    <p:extLst>
      <p:ext uri="{BB962C8B-B14F-4D97-AF65-F5344CB8AC3E}">
        <p14:creationId xmlns:p14="http://schemas.microsoft.com/office/powerpoint/2010/main" val="3383158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sldNum" sz="quarter" idx="10"/>
          </p:nvPr>
        </p:nvSpPr>
        <p:spPr>
          <a:ln/>
        </p:spPr>
        <p:txBody>
          <a:bodyPr/>
          <a:lstStyle>
            <a:lvl1pPr>
              <a:defRPr/>
            </a:lvl1pPr>
          </a:lstStyle>
          <a:p>
            <a:pPr>
              <a:defRPr/>
            </a:pPr>
            <a:fld id="{12A1481B-6433-497E-A2C4-A4B0E062524D}" type="slidenum">
              <a:rPr lang="zh-CN" altLang="en-US"/>
              <a:pPr>
                <a:defRPr/>
              </a:pPr>
              <a:t>‹#›</a:t>
            </a:fld>
            <a:endParaRPr lang="en-US" altLang="zh-CN"/>
          </a:p>
        </p:txBody>
      </p:sp>
      <p:sp>
        <p:nvSpPr>
          <p:cNvPr id="4" name="Rectangle 7"/>
          <p:cNvSpPr>
            <a:spLocks noGrp="1" noChangeArrowheads="1"/>
          </p:cNvSpPr>
          <p:nvPr>
            <p:ph type="dt" sz="half" idx="11"/>
          </p:nvPr>
        </p:nvSpPr>
        <p:spPr>
          <a:ln/>
        </p:spPr>
        <p:txBody>
          <a:bodyPr/>
          <a:lstStyle>
            <a:lvl1pPr>
              <a:defRPr/>
            </a:lvl1pPr>
          </a:lstStyle>
          <a:p>
            <a:pPr>
              <a:defRPr/>
            </a:pPr>
            <a:fld id="{6F52D8C8-9686-4086-A67E-0043F9215D51}" type="datetime1">
              <a:rPr lang="zh-CN" altLang="en-US"/>
              <a:pPr>
                <a:defRPr/>
              </a:pPr>
              <a:t>2020/10/1</a:t>
            </a:fld>
            <a:endParaRPr lang="en-US" altLang="zh-CN"/>
          </a:p>
        </p:txBody>
      </p:sp>
    </p:spTree>
    <p:extLst>
      <p:ext uri="{BB962C8B-B14F-4D97-AF65-F5344CB8AC3E}">
        <p14:creationId xmlns:p14="http://schemas.microsoft.com/office/powerpoint/2010/main" val="2169485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6F4473DC-7DCC-45EA-A3A7-CB12CA3CBECF}" type="slidenum">
              <a:rPr lang="zh-CN" altLang="en-US"/>
              <a:pPr>
                <a:defRPr/>
              </a:pPr>
              <a:t>‹#›</a:t>
            </a:fld>
            <a:endParaRPr lang="en-US" altLang="zh-CN"/>
          </a:p>
        </p:txBody>
      </p:sp>
      <p:sp>
        <p:nvSpPr>
          <p:cNvPr id="3" name="Rectangle 7"/>
          <p:cNvSpPr>
            <a:spLocks noGrp="1" noChangeArrowheads="1"/>
          </p:cNvSpPr>
          <p:nvPr>
            <p:ph type="dt" sz="half" idx="11"/>
          </p:nvPr>
        </p:nvSpPr>
        <p:spPr>
          <a:ln/>
        </p:spPr>
        <p:txBody>
          <a:bodyPr/>
          <a:lstStyle>
            <a:lvl1pPr>
              <a:defRPr/>
            </a:lvl1pPr>
          </a:lstStyle>
          <a:p>
            <a:pPr>
              <a:defRPr/>
            </a:pPr>
            <a:fld id="{B2437372-2885-4526-A625-6E764D564616}" type="datetime1">
              <a:rPr lang="zh-CN" altLang="en-US"/>
              <a:pPr>
                <a:defRPr/>
              </a:pPr>
              <a:t>2020/10/1</a:t>
            </a:fld>
            <a:endParaRPr lang="en-US" altLang="zh-CN"/>
          </a:p>
        </p:txBody>
      </p:sp>
    </p:spTree>
    <p:extLst>
      <p:ext uri="{BB962C8B-B14F-4D97-AF65-F5344CB8AC3E}">
        <p14:creationId xmlns:p14="http://schemas.microsoft.com/office/powerpoint/2010/main" val="2256223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F755961C-8084-47A7-84B5-683F325F141A}"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B9D9F4F9-BDD9-4F66-B629-FD7CB8979E93}" type="datetime1">
              <a:rPr lang="zh-CN" altLang="en-US"/>
              <a:pPr>
                <a:defRPr/>
              </a:pPr>
              <a:t>2020/10/1</a:t>
            </a:fld>
            <a:endParaRPr lang="en-US" altLang="zh-CN"/>
          </a:p>
        </p:txBody>
      </p:sp>
    </p:spTree>
    <p:extLst>
      <p:ext uri="{BB962C8B-B14F-4D97-AF65-F5344CB8AC3E}">
        <p14:creationId xmlns:p14="http://schemas.microsoft.com/office/powerpoint/2010/main" val="3459526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77A43F11-0AFE-4F09-9198-7E08984952DB}"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4D95A0D7-EA5D-4873-80B4-3B2B7FBC2076}" type="datetime1">
              <a:rPr lang="zh-CN" altLang="en-US"/>
              <a:pPr>
                <a:defRPr/>
              </a:pPr>
              <a:t>2020/10/1</a:t>
            </a:fld>
            <a:endParaRPr lang="en-US" altLang="zh-CN"/>
          </a:p>
        </p:txBody>
      </p:sp>
    </p:spTree>
    <p:extLst>
      <p:ext uri="{BB962C8B-B14F-4D97-AF65-F5344CB8AC3E}">
        <p14:creationId xmlns:p14="http://schemas.microsoft.com/office/powerpoint/2010/main" val="82883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9593B29B-B779-47A6-8D97-22FE1093BB31}"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2AA150E7-4635-4322-A765-9CD06F0F97FC}" type="datetime1">
              <a:rPr lang="zh-CN" altLang="en-US"/>
              <a:pPr>
                <a:defRPr/>
              </a:pPr>
              <a:t>2020/10/1</a:t>
            </a:fld>
            <a:endParaRPr lang="en-US" altLang="zh-CN"/>
          </a:p>
        </p:txBody>
      </p:sp>
    </p:spTree>
    <p:extLst>
      <p:ext uri="{BB962C8B-B14F-4D97-AF65-F5344CB8AC3E}">
        <p14:creationId xmlns:p14="http://schemas.microsoft.com/office/powerpoint/2010/main" val="4273466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E8F1FB29-1F0E-4036-AB8B-420B013E2EAA}"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14E573AC-B95E-4965-ACB3-49EDFEAE8827}" type="datetime1">
              <a:rPr lang="zh-CN" altLang="en-US"/>
              <a:pPr>
                <a:defRPr/>
              </a:pPr>
              <a:t>2020/10/1</a:t>
            </a:fld>
            <a:endParaRPr lang="en-US" altLang="zh-CN"/>
          </a:p>
        </p:txBody>
      </p:sp>
    </p:spTree>
    <p:extLst>
      <p:ext uri="{BB962C8B-B14F-4D97-AF65-F5344CB8AC3E}">
        <p14:creationId xmlns:p14="http://schemas.microsoft.com/office/powerpoint/2010/main" val="2436399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85800"/>
            <a:ext cx="2743200" cy="58753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685800"/>
            <a:ext cx="8026400" cy="5875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25815DAD-9909-4B1D-8524-7FD755020BDB}"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C9B0E878-105A-44E8-9912-C66A8644B8D1}" type="datetime1">
              <a:rPr lang="zh-CN" altLang="en-US"/>
              <a:pPr>
                <a:defRPr/>
              </a:pPr>
              <a:t>2020/10/1</a:t>
            </a:fld>
            <a:endParaRPr lang="en-US" altLang="zh-CN"/>
          </a:p>
        </p:txBody>
      </p:sp>
    </p:spTree>
    <p:extLst>
      <p:ext uri="{BB962C8B-B14F-4D97-AF65-F5344CB8AC3E}">
        <p14:creationId xmlns:p14="http://schemas.microsoft.com/office/powerpoint/2010/main" val="1778149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p:txBody>
          <a:bodyPr/>
          <a:lstStyle>
            <a:lvl1pPr>
              <a:defRPr/>
            </a:lvl1pPr>
          </a:lstStyle>
          <a:p>
            <a:pPr>
              <a:defRPr/>
            </a:pPr>
            <a:fld id="{1FEBE83F-174E-4FDD-A7DD-5A7D20637645}" type="slidenum">
              <a:rPr lang="en-US" altLang="zh-CN"/>
              <a:pPr>
                <a:defRPr/>
              </a:pPr>
              <a:t>‹#›</a:t>
            </a:fld>
            <a:endParaRPr lang="en-US" altLang="zh-CN"/>
          </a:p>
        </p:txBody>
      </p:sp>
    </p:spTree>
    <p:extLst>
      <p:ext uri="{BB962C8B-B14F-4D97-AF65-F5344CB8AC3E}">
        <p14:creationId xmlns:p14="http://schemas.microsoft.com/office/powerpoint/2010/main" val="103206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p:txBody>
          <a:bodyPr/>
          <a:lstStyle>
            <a:lvl1pPr>
              <a:defRPr/>
            </a:lvl1pPr>
          </a:lstStyle>
          <a:p>
            <a:pPr>
              <a:defRPr/>
            </a:pPr>
            <a:fld id="{FF46C104-1704-43ED-9D33-6D72C38A499E}" type="slidenum">
              <a:rPr lang="en-US" altLang="zh-CN"/>
              <a:pPr>
                <a:defRPr/>
              </a:pPr>
              <a:t>‹#›</a:t>
            </a:fld>
            <a:endParaRPr lang="en-US" altLang="zh-CN"/>
          </a:p>
        </p:txBody>
      </p:sp>
    </p:spTree>
    <p:extLst>
      <p:ext uri="{BB962C8B-B14F-4D97-AF65-F5344CB8AC3E}">
        <p14:creationId xmlns:p14="http://schemas.microsoft.com/office/powerpoint/2010/main" val="3113915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3" y="300038"/>
            <a:ext cx="109728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1"/>
            <a:ext cx="53848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6197600" y="1600200"/>
            <a:ext cx="5384800" cy="21859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6197600" y="3938589"/>
            <a:ext cx="5384800" cy="21875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Date Placeholder 5"/>
          <p:cNvSpPr>
            <a:spLocks noGrp="1"/>
          </p:cNvSpPr>
          <p:nvPr>
            <p:ph type="dt" sz="half" idx="10"/>
          </p:nvPr>
        </p:nvSpPr>
        <p:spPr>
          <a:xfrm>
            <a:off x="609600" y="6245225"/>
            <a:ext cx="2844800" cy="476250"/>
          </a:xfrm>
          <a:prstGeom prst="rect">
            <a:avLst/>
          </a:prstGeom>
        </p:spPr>
        <p:txBody>
          <a:bodyPr/>
          <a:lstStyle>
            <a:lvl1pPr eaLnBrk="1" hangingPunct="1">
              <a:defRPr/>
            </a:lvl1pPr>
          </a:lstStyle>
          <a:p>
            <a:pPr>
              <a:defRPr/>
            </a:pPr>
            <a:endParaRPr lang="en-US" altLang="zh-CN"/>
          </a:p>
        </p:txBody>
      </p:sp>
      <p:sp>
        <p:nvSpPr>
          <p:cNvPr id="7" name="Footer Placeholder 6"/>
          <p:cNvSpPr>
            <a:spLocks noGrp="1"/>
          </p:cNvSpPr>
          <p:nvPr>
            <p:ph type="ftr" sz="quarter" idx="11"/>
          </p:nvPr>
        </p:nvSpPr>
        <p:spPr>
          <a:xfrm>
            <a:off x="4165600" y="6245225"/>
            <a:ext cx="3860800" cy="476250"/>
          </a:xfrm>
        </p:spPr>
        <p:txBody>
          <a:bodyPr/>
          <a:lstStyle>
            <a:lvl1pPr>
              <a:defRPr>
                <a:ea typeface="宋体" pitchFamily="2" charset="-122"/>
              </a:defRPr>
            </a:lvl1pPr>
          </a:lstStyle>
          <a:p>
            <a:pPr>
              <a:defRPr/>
            </a:pPr>
            <a:endParaRPr lang="en-US" altLang="zh-CN"/>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a:defRPr/>
            </a:pPr>
            <a:fld id="{085F899A-9B74-47A0-A451-1DE965F0B382}" type="slidenum">
              <a:rPr lang="en-US" altLang="zh-CN"/>
              <a:pPr>
                <a:defRPr/>
              </a:pPr>
              <a:t>‹#›</a:t>
            </a:fld>
            <a:endParaRPr lang="en-US" altLang="zh-CN"/>
          </a:p>
        </p:txBody>
      </p:sp>
    </p:spTree>
    <p:extLst>
      <p:ext uri="{BB962C8B-B14F-4D97-AF65-F5344CB8AC3E}">
        <p14:creationId xmlns:p14="http://schemas.microsoft.com/office/powerpoint/2010/main" val="1454558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3FD5F0C9-997F-48A3-BE03-C7FC27DB8633}"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D8868BB1-D6F9-4316-B794-6B276C5D3F54}" type="datetime1">
              <a:rPr lang="zh-CN" altLang="en-US"/>
              <a:pPr>
                <a:defRPr/>
              </a:pPr>
              <a:t>2020/10/1</a:t>
            </a:fld>
            <a:endParaRPr lang="en-US" altLang="zh-CN"/>
          </a:p>
        </p:txBody>
      </p:sp>
    </p:spTree>
    <p:extLst>
      <p:ext uri="{BB962C8B-B14F-4D97-AF65-F5344CB8AC3E}">
        <p14:creationId xmlns:p14="http://schemas.microsoft.com/office/powerpoint/2010/main" val="214144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sldNum" sz="quarter" idx="10"/>
          </p:nvPr>
        </p:nvSpPr>
        <p:spPr>
          <a:ln/>
        </p:spPr>
        <p:txBody>
          <a:bodyPr/>
          <a:lstStyle>
            <a:lvl1pPr>
              <a:defRPr/>
            </a:lvl1pPr>
          </a:lstStyle>
          <a:p>
            <a:pPr>
              <a:defRPr/>
            </a:pPr>
            <a:fld id="{BB669FB3-56EE-4B1B-A030-B098B21AAFA4}"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4E48C71E-DD62-41B0-A31B-A6F2C32C9093}" type="datetime1">
              <a:rPr lang="zh-CN" altLang="en-US"/>
              <a:pPr>
                <a:defRPr/>
              </a:pPr>
              <a:t>2020/10/1</a:t>
            </a:fld>
            <a:endParaRPr lang="en-US" altLang="zh-CN"/>
          </a:p>
        </p:txBody>
      </p:sp>
    </p:spTree>
    <p:extLst>
      <p:ext uri="{BB962C8B-B14F-4D97-AF65-F5344CB8AC3E}">
        <p14:creationId xmlns:p14="http://schemas.microsoft.com/office/powerpoint/2010/main" val="352193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sldNum" sz="quarter" idx="10"/>
          </p:nvPr>
        </p:nvSpPr>
        <p:spPr>
          <a:ln/>
        </p:spPr>
        <p:txBody>
          <a:bodyPr/>
          <a:lstStyle>
            <a:lvl1pPr>
              <a:defRPr/>
            </a:lvl1pPr>
          </a:lstStyle>
          <a:p>
            <a:pPr>
              <a:defRPr/>
            </a:pPr>
            <a:fld id="{325BCE7C-7573-4C20-8DAC-B67380100B19}" type="slidenum">
              <a:rPr lang="zh-CN" altLang="en-US"/>
              <a:pPr>
                <a:defRPr/>
              </a:pPr>
              <a:t>‹#›</a:t>
            </a:fld>
            <a:endParaRPr lang="en-US" altLang="zh-CN"/>
          </a:p>
        </p:txBody>
      </p:sp>
      <p:sp>
        <p:nvSpPr>
          <p:cNvPr id="8" name="Rectangle 7"/>
          <p:cNvSpPr>
            <a:spLocks noGrp="1" noChangeArrowheads="1"/>
          </p:cNvSpPr>
          <p:nvPr>
            <p:ph type="dt" sz="half" idx="11"/>
          </p:nvPr>
        </p:nvSpPr>
        <p:spPr>
          <a:ln/>
        </p:spPr>
        <p:txBody>
          <a:bodyPr/>
          <a:lstStyle>
            <a:lvl1pPr>
              <a:defRPr/>
            </a:lvl1pPr>
          </a:lstStyle>
          <a:p>
            <a:pPr>
              <a:defRPr/>
            </a:pPr>
            <a:fld id="{B62BBE94-5EC1-4CAB-A468-3C6245211B7E}" type="datetime1">
              <a:rPr lang="zh-CN" altLang="en-US"/>
              <a:pPr>
                <a:defRPr/>
              </a:pPr>
              <a:t>2020/10/1</a:t>
            </a:fld>
            <a:endParaRPr lang="en-US" altLang="zh-CN"/>
          </a:p>
        </p:txBody>
      </p:sp>
    </p:spTree>
    <p:extLst>
      <p:ext uri="{BB962C8B-B14F-4D97-AF65-F5344CB8AC3E}">
        <p14:creationId xmlns:p14="http://schemas.microsoft.com/office/powerpoint/2010/main" val="1934192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sldNum" sz="quarter" idx="10"/>
          </p:nvPr>
        </p:nvSpPr>
        <p:spPr>
          <a:ln/>
        </p:spPr>
        <p:txBody>
          <a:bodyPr/>
          <a:lstStyle>
            <a:lvl1pPr>
              <a:defRPr/>
            </a:lvl1pPr>
          </a:lstStyle>
          <a:p>
            <a:pPr>
              <a:defRPr/>
            </a:pPr>
            <a:fld id="{B58EE93F-B0DA-4E3D-ABDF-D203855E0B85}" type="slidenum">
              <a:rPr lang="zh-CN" altLang="en-US"/>
              <a:pPr>
                <a:defRPr/>
              </a:pPr>
              <a:t>‹#›</a:t>
            </a:fld>
            <a:endParaRPr lang="en-US" altLang="zh-CN"/>
          </a:p>
        </p:txBody>
      </p:sp>
      <p:sp>
        <p:nvSpPr>
          <p:cNvPr id="4" name="Rectangle 7"/>
          <p:cNvSpPr>
            <a:spLocks noGrp="1" noChangeArrowheads="1"/>
          </p:cNvSpPr>
          <p:nvPr>
            <p:ph type="dt" sz="half" idx="11"/>
          </p:nvPr>
        </p:nvSpPr>
        <p:spPr>
          <a:ln/>
        </p:spPr>
        <p:txBody>
          <a:bodyPr/>
          <a:lstStyle>
            <a:lvl1pPr>
              <a:defRPr/>
            </a:lvl1pPr>
          </a:lstStyle>
          <a:p>
            <a:pPr>
              <a:defRPr/>
            </a:pPr>
            <a:fld id="{E8E4AE1C-9779-4ED6-BF35-92EEEC62FC25}" type="datetime1">
              <a:rPr lang="zh-CN" altLang="en-US"/>
              <a:pPr>
                <a:defRPr/>
              </a:pPr>
              <a:t>2020/10/1</a:t>
            </a:fld>
            <a:endParaRPr lang="en-US" altLang="zh-CN"/>
          </a:p>
        </p:txBody>
      </p:sp>
    </p:spTree>
    <p:extLst>
      <p:ext uri="{BB962C8B-B14F-4D97-AF65-F5344CB8AC3E}">
        <p14:creationId xmlns:p14="http://schemas.microsoft.com/office/powerpoint/2010/main" val="3327520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1FA9286E-6A93-4299-9456-1D44D8FB637A}" type="slidenum">
              <a:rPr lang="zh-CN" altLang="en-US"/>
              <a:pPr>
                <a:defRPr/>
              </a:pPr>
              <a:t>‹#›</a:t>
            </a:fld>
            <a:endParaRPr lang="en-US" altLang="zh-CN"/>
          </a:p>
        </p:txBody>
      </p:sp>
      <p:sp>
        <p:nvSpPr>
          <p:cNvPr id="3" name="Rectangle 7"/>
          <p:cNvSpPr>
            <a:spLocks noGrp="1" noChangeArrowheads="1"/>
          </p:cNvSpPr>
          <p:nvPr>
            <p:ph type="dt" sz="half" idx="11"/>
          </p:nvPr>
        </p:nvSpPr>
        <p:spPr>
          <a:ln/>
        </p:spPr>
        <p:txBody>
          <a:bodyPr/>
          <a:lstStyle>
            <a:lvl1pPr>
              <a:defRPr/>
            </a:lvl1pPr>
          </a:lstStyle>
          <a:p>
            <a:pPr>
              <a:defRPr/>
            </a:pPr>
            <a:fld id="{A0FD6F45-48F6-4465-9C17-182ACDEA1DF1}" type="datetime1">
              <a:rPr lang="zh-CN" altLang="en-US"/>
              <a:pPr>
                <a:defRPr/>
              </a:pPr>
              <a:t>2020/10/1</a:t>
            </a:fld>
            <a:endParaRPr lang="en-US" altLang="zh-CN"/>
          </a:p>
        </p:txBody>
      </p:sp>
    </p:spTree>
    <p:extLst>
      <p:ext uri="{BB962C8B-B14F-4D97-AF65-F5344CB8AC3E}">
        <p14:creationId xmlns:p14="http://schemas.microsoft.com/office/powerpoint/2010/main" val="329469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0E896843-C5F5-4747-814A-562E78FC65DA}"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5A8DF599-5BE6-4C02-8191-F4B6BD62C7E4}" type="datetime1">
              <a:rPr lang="zh-CN" altLang="en-US"/>
              <a:pPr>
                <a:defRPr/>
              </a:pPr>
              <a:t>2020/10/1</a:t>
            </a:fld>
            <a:endParaRPr lang="en-US" altLang="zh-CN"/>
          </a:p>
        </p:txBody>
      </p:sp>
    </p:spTree>
    <p:extLst>
      <p:ext uri="{BB962C8B-B14F-4D97-AF65-F5344CB8AC3E}">
        <p14:creationId xmlns:p14="http://schemas.microsoft.com/office/powerpoint/2010/main" val="462900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4048A81C-6015-41BD-8C11-29C01117CA5B}"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A2C5FDBA-EA49-4A1C-808C-F2802D5E3B6E}" type="datetime1">
              <a:rPr lang="zh-CN" altLang="en-US"/>
              <a:pPr>
                <a:defRPr/>
              </a:pPr>
              <a:t>2020/10/1</a:t>
            </a:fld>
            <a:endParaRPr lang="en-US" altLang="zh-CN"/>
          </a:p>
        </p:txBody>
      </p:sp>
    </p:spTree>
    <p:extLst>
      <p:ext uri="{BB962C8B-B14F-4D97-AF65-F5344CB8AC3E}">
        <p14:creationId xmlns:p14="http://schemas.microsoft.com/office/powerpoint/2010/main" val="3275816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1583267" cy="685800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400">
              <a:latin typeface="Times New Roman" panose="02020603050405020304" pitchFamily="18" charset="0"/>
              <a:ea typeface="宋体" panose="02010600030101010101" pitchFamily="2" charset="-122"/>
            </a:endParaRPr>
          </a:p>
        </p:txBody>
      </p:sp>
      <p:sp>
        <p:nvSpPr>
          <p:cNvPr id="1027" name="Rectangle 4"/>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ea typeface="宋体" panose="02010600030101010101" pitchFamily="2" charset="-122"/>
              </a:defRPr>
            </a:lvl1pPr>
          </a:lstStyle>
          <a:p>
            <a:pPr>
              <a:defRPr/>
            </a:pPr>
            <a:fld id="{B6DE0EED-CF5A-47E7-B33F-02A1FE7C2F68}" type="slidenum">
              <a:rPr lang="zh-CN" altLang="en-US"/>
              <a:pPr>
                <a:defRPr/>
              </a:pPr>
              <a:t>‹#›</a:t>
            </a:fld>
            <a:endParaRPr lang="en-US" altLang="zh-CN"/>
          </a:p>
        </p:txBody>
      </p:sp>
      <p:sp>
        <p:nvSpPr>
          <p:cNvPr id="1028" name="Rectangle 5"/>
          <p:cNvSpPr>
            <a:spLocks noGrp="1" noChangeArrowheads="1"/>
          </p:cNvSpPr>
          <p:nvPr>
            <p:ph type="title"/>
          </p:nvPr>
        </p:nvSpPr>
        <p:spPr bwMode="auto">
          <a:xfrm>
            <a:off x="812801" y="685800"/>
            <a:ext cx="83523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6"/>
          <p:cNvSpPr>
            <a:spLocks noGrp="1" noChangeArrowheads="1"/>
          </p:cNvSpPr>
          <p:nvPr>
            <p:ph type="body" idx="1"/>
          </p:nvPr>
        </p:nvSpPr>
        <p:spPr bwMode="auto">
          <a:xfrm>
            <a:off x="609600" y="1447800"/>
            <a:ext cx="109728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7"/>
          <p:cNvSpPr>
            <a:spLocks noGrp="1" noChangeArrowheads="1"/>
          </p:cNvSpPr>
          <p:nvPr>
            <p:ph type="dt" sz="half" idx="2"/>
          </p:nvPr>
        </p:nvSpPr>
        <p:spPr bwMode="auto">
          <a:xfrm>
            <a:off x="609600" y="6245225"/>
            <a:ext cx="2844800" cy="476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charset="0"/>
              <a:buNone/>
              <a:defRPr sz="1200">
                <a:latin typeface="+mn-lt"/>
                <a:ea typeface="宋体" pitchFamily="2" charset="-122"/>
              </a:defRPr>
            </a:lvl1pPr>
          </a:lstStyle>
          <a:p>
            <a:pPr>
              <a:defRPr/>
            </a:pPr>
            <a:fld id="{6BE0669A-752F-48FC-8232-0CBA120DC994}" type="datetime1">
              <a:rPr lang="zh-CN" altLang="en-US"/>
              <a:pPr>
                <a:defRPr/>
              </a:pPr>
              <a:t>2020/10/1</a:t>
            </a:fld>
            <a:endParaRPr lang="en-US" altLang="zh-CN"/>
          </a:p>
        </p:txBody>
      </p:sp>
      <p:grpSp>
        <p:nvGrpSpPr>
          <p:cNvPr id="1031" name="Group 7"/>
          <p:cNvGrpSpPr>
            <a:grpSpLocks/>
          </p:cNvGrpSpPr>
          <p:nvPr/>
        </p:nvGrpSpPr>
        <p:grpSpPr bwMode="auto">
          <a:xfrm>
            <a:off x="-10583" y="11114"/>
            <a:ext cx="1066801" cy="873125"/>
            <a:chOff x="0" y="0"/>
            <a:chExt cx="1806" cy="1989"/>
          </a:xfrm>
        </p:grpSpPr>
        <p:sp>
          <p:nvSpPr>
            <p:cNvPr id="1034" name="Rectangle 9"/>
            <p:cNvSpPr>
              <a:spLocks noChangeArrowheads="1"/>
            </p:cNvSpPr>
            <p:nvPr/>
          </p:nvSpPr>
          <p:spPr bwMode="auto">
            <a:xfrm>
              <a:off x="362" y="1584"/>
              <a:ext cx="358"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5" name="Rectangle 10"/>
            <p:cNvSpPr>
              <a:spLocks noChangeArrowheads="1"/>
            </p:cNvSpPr>
            <p:nvPr/>
          </p:nvSpPr>
          <p:spPr bwMode="auto">
            <a:xfrm>
              <a:off x="1079" y="394"/>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6" name="Rectangle 11"/>
            <p:cNvSpPr>
              <a:spLocks noChangeArrowheads="1"/>
            </p:cNvSpPr>
            <p:nvPr/>
          </p:nvSpPr>
          <p:spPr bwMode="auto">
            <a:xfrm>
              <a:off x="1437" y="0"/>
              <a:ext cx="369" cy="4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7" name="Rectangle 12"/>
            <p:cNvSpPr>
              <a:spLocks noChangeArrowheads="1"/>
            </p:cNvSpPr>
            <p:nvPr/>
          </p:nvSpPr>
          <p:spPr bwMode="auto">
            <a:xfrm>
              <a:off x="717" y="1584"/>
              <a:ext cx="369" cy="4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8" name="Rectangle 13"/>
            <p:cNvSpPr>
              <a:spLocks noChangeArrowheads="1"/>
            </p:cNvSpPr>
            <p:nvPr/>
          </p:nvSpPr>
          <p:spPr bwMode="auto">
            <a:xfrm>
              <a:off x="1437" y="394"/>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9" name="Rectangle 14"/>
            <p:cNvSpPr>
              <a:spLocks noChangeArrowheads="1"/>
            </p:cNvSpPr>
            <p:nvPr/>
          </p:nvSpPr>
          <p:spPr bwMode="auto">
            <a:xfrm>
              <a:off x="717" y="792"/>
              <a:ext cx="369" cy="398"/>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0" name="Rectangle 15"/>
            <p:cNvSpPr>
              <a:spLocks noChangeArrowheads="1"/>
            </p:cNvSpPr>
            <p:nvPr/>
          </p:nvSpPr>
          <p:spPr bwMode="auto">
            <a:xfrm>
              <a:off x="0" y="792"/>
              <a:ext cx="369" cy="3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1" name="Rectangle 16"/>
            <p:cNvSpPr>
              <a:spLocks noChangeArrowheads="1"/>
            </p:cNvSpPr>
            <p:nvPr/>
          </p:nvSpPr>
          <p:spPr bwMode="auto">
            <a:xfrm>
              <a:off x="1079" y="792"/>
              <a:ext cx="362" cy="3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2" name="Rectangle 17"/>
            <p:cNvSpPr>
              <a:spLocks noChangeArrowheads="1"/>
            </p:cNvSpPr>
            <p:nvPr/>
          </p:nvSpPr>
          <p:spPr bwMode="auto">
            <a:xfrm>
              <a:off x="362" y="1186"/>
              <a:ext cx="358"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3" name="Rectangle 18"/>
            <p:cNvSpPr>
              <a:spLocks noChangeArrowheads="1"/>
            </p:cNvSpPr>
            <p:nvPr/>
          </p:nvSpPr>
          <p:spPr bwMode="auto">
            <a:xfrm>
              <a:off x="717" y="1186"/>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grpSp>
      <p:sp>
        <p:nvSpPr>
          <p:cNvPr id="1032" name="Rectangle 19"/>
          <p:cNvSpPr>
            <a:spLocks noChangeArrowheads="1"/>
          </p:cNvSpPr>
          <p:nvPr/>
        </p:nvSpPr>
        <p:spPr bwMode="auto">
          <a:xfrm>
            <a:off x="844551" y="527051"/>
            <a:ext cx="10399183" cy="5397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pic>
        <p:nvPicPr>
          <p:cNvPr id="1033" name="Picture 20" descr="hust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12723" y="11114"/>
            <a:ext cx="1631949" cy="132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hdr="0" ftr="0" dt="0"/>
  <p:txStyles>
    <p:titleStyle>
      <a:lvl1pPr algn="l" rtl="0" eaLnBrk="0" fontAlgn="base" hangingPunct="0">
        <a:spcBef>
          <a:spcPct val="0"/>
        </a:spcBef>
        <a:spcAft>
          <a:spcPct val="0"/>
        </a:spcAft>
        <a:defRPr sz="3600" b="1">
          <a:solidFill>
            <a:srgbClr val="003399"/>
          </a:solidFill>
          <a:latin typeface="+mj-lt"/>
          <a:ea typeface="+mj-ea"/>
          <a:cs typeface="+mj-cs"/>
        </a:defRPr>
      </a:lvl1pPr>
      <a:lvl2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2pPr>
      <a:lvl3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3pPr>
      <a:lvl4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4pPr>
      <a:lvl5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5pPr>
      <a:lvl6pPr marL="4572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6pPr>
      <a:lvl7pPr marL="9144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7pPr>
      <a:lvl8pPr marL="13716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8pPr>
      <a:lvl9pPr marL="18288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7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bg2"/>
        </a:buClr>
        <a:buSzPct val="75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1583267" cy="685800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400">
              <a:latin typeface="Times New Roman" panose="02020603050405020304" pitchFamily="18" charset="0"/>
              <a:ea typeface="宋体" panose="02010600030101010101" pitchFamily="2" charset="-122"/>
            </a:endParaRPr>
          </a:p>
        </p:txBody>
      </p:sp>
      <p:sp>
        <p:nvSpPr>
          <p:cNvPr id="2051" name="Rectangle 4"/>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ea typeface="宋体" panose="02010600030101010101" pitchFamily="2" charset="-122"/>
              </a:defRPr>
            </a:lvl1pPr>
          </a:lstStyle>
          <a:p>
            <a:pPr>
              <a:defRPr/>
            </a:pPr>
            <a:fld id="{4A053724-F721-4EC4-8E72-B330199A88B1}" type="slidenum">
              <a:rPr lang="zh-CN" altLang="en-US"/>
              <a:pPr>
                <a:defRPr/>
              </a:pPr>
              <a:t>‹#›</a:t>
            </a:fld>
            <a:endParaRPr lang="en-US" altLang="zh-CN"/>
          </a:p>
        </p:txBody>
      </p:sp>
      <p:sp>
        <p:nvSpPr>
          <p:cNvPr id="2052" name="Rectangle 5"/>
          <p:cNvSpPr>
            <a:spLocks noGrp="1" noChangeArrowheads="1"/>
          </p:cNvSpPr>
          <p:nvPr>
            <p:ph type="title"/>
          </p:nvPr>
        </p:nvSpPr>
        <p:spPr bwMode="auto">
          <a:xfrm>
            <a:off x="812801" y="685800"/>
            <a:ext cx="83523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3" name="Rectangle 6"/>
          <p:cNvSpPr>
            <a:spLocks noGrp="1" noChangeArrowheads="1"/>
          </p:cNvSpPr>
          <p:nvPr>
            <p:ph type="body" idx="1"/>
          </p:nvPr>
        </p:nvSpPr>
        <p:spPr bwMode="auto">
          <a:xfrm>
            <a:off x="609600" y="1447800"/>
            <a:ext cx="109728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7"/>
          <p:cNvSpPr>
            <a:spLocks noGrp="1" noChangeArrowheads="1"/>
          </p:cNvSpPr>
          <p:nvPr>
            <p:ph type="dt" sz="half" idx="2"/>
          </p:nvPr>
        </p:nvSpPr>
        <p:spPr bwMode="auto">
          <a:xfrm>
            <a:off x="609600" y="6245225"/>
            <a:ext cx="2844800" cy="476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charset="0"/>
              <a:buNone/>
              <a:defRPr sz="1200">
                <a:latin typeface="+mn-lt"/>
                <a:ea typeface="宋体" pitchFamily="2" charset="-122"/>
              </a:defRPr>
            </a:lvl1pPr>
          </a:lstStyle>
          <a:p>
            <a:pPr>
              <a:defRPr/>
            </a:pPr>
            <a:fld id="{EA9D1C8C-50F5-43FD-813D-67F6BD2A86FE}" type="datetime1">
              <a:rPr lang="zh-CN" altLang="en-US"/>
              <a:pPr>
                <a:defRPr/>
              </a:pPr>
              <a:t>2020/10/1</a:t>
            </a:fld>
            <a:endParaRPr lang="en-US" altLang="zh-CN"/>
          </a:p>
        </p:txBody>
      </p:sp>
      <p:grpSp>
        <p:nvGrpSpPr>
          <p:cNvPr id="2055" name="Group 7"/>
          <p:cNvGrpSpPr>
            <a:grpSpLocks/>
          </p:cNvGrpSpPr>
          <p:nvPr/>
        </p:nvGrpSpPr>
        <p:grpSpPr bwMode="auto">
          <a:xfrm>
            <a:off x="-10583" y="11114"/>
            <a:ext cx="1066801" cy="873125"/>
            <a:chOff x="0" y="0"/>
            <a:chExt cx="1806" cy="1989"/>
          </a:xfrm>
        </p:grpSpPr>
        <p:sp>
          <p:nvSpPr>
            <p:cNvPr id="2058" name="Rectangle 9"/>
            <p:cNvSpPr>
              <a:spLocks noChangeArrowheads="1"/>
            </p:cNvSpPr>
            <p:nvPr userDrawn="1"/>
          </p:nvSpPr>
          <p:spPr bwMode="auto">
            <a:xfrm>
              <a:off x="362" y="1584"/>
              <a:ext cx="358"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59" name="Rectangle 10"/>
            <p:cNvSpPr>
              <a:spLocks noChangeArrowheads="1"/>
            </p:cNvSpPr>
            <p:nvPr userDrawn="1"/>
          </p:nvSpPr>
          <p:spPr bwMode="auto">
            <a:xfrm>
              <a:off x="1079" y="394"/>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0" name="Rectangle 11"/>
            <p:cNvSpPr>
              <a:spLocks noChangeArrowheads="1"/>
            </p:cNvSpPr>
            <p:nvPr userDrawn="1"/>
          </p:nvSpPr>
          <p:spPr bwMode="auto">
            <a:xfrm>
              <a:off x="1437" y="0"/>
              <a:ext cx="369" cy="4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1" name="Rectangle 12"/>
            <p:cNvSpPr>
              <a:spLocks noChangeArrowheads="1"/>
            </p:cNvSpPr>
            <p:nvPr userDrawn="1"/>
          </p:nvSpPr>
          <p:spPr bwMode="auto">
            <a:xfrm>
              <a:off x="717" y="1584"/>
              <a:ext cx="369" cy="4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2" name="Rectangle 13"/>
            <p:cNvSpPr>
              <a:spLocks noChangeArrowheads="1"/>
            </p:cNvSpPr>
            <p:nvPr userDrawn="1"/>
          </p:nvSpPr>
          <p:spPr bwMode="auto">
            <a:xfrm>
              <a:off x="1437" y="394"/>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3" name="Rectangle 14"/>
            <p:cNvSpPr>
              <a:spLocks noChangeArrowheads="1"/>
            </p:cNvSpPr>
            <p:nvPr userDrawn="1"/>
          </p:nvSpPr>
          <p:spPr bwMode="auto">
            <a:xfrm>
              <a:off x="717" y="792"/>
              <a:ext cx="369" cy="398"/>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4" name="Rectangle 15"/>
            <p:cNvSpPr>
              <a:spLocks noChangeArrowheads="1"/>
            </p:cNvSpPr>
            <p:nvPr userDrawn="1"/>
          </p:nvSpPr>
          <p:spPr bwMode="auto">
            <a:xfrm>
              <a:off x="0" y="792"/>
              <a:ext cx="369" cy="3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5" name="Rectangle 16"/>
            <p:cNvSpPr>
              <a:spLocks noChangeArrowheads="1"/>
            </p:cNvSpPr>
            <p:nvPr userDrawn="1"/>
          </p:nvSpPr>
          <p:spPr bwMode="auto">
            <a:xfrm>
              <a:off x="1079" y="792"/>
              <a:ext cx="362" cy="3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6" name="Rectangle 17"/>
            <p:cNvSpPr>
              <a:spLocks noChangeArrowheads="1"/>
            </p:cNvSpPr>
            <p:nvPr userDrawn="1"/>
          </p:nvSpPr>
          <p:spPr bwMode="auto">
            <a:xfrm>
              <a:off x="362" y="1186"/>
              <a:ext cx="358"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7" name="Rectangle 18"/>
            <p:cNvSpPr>
              <a:spLocks noChangeArrowheads="1"/>
            </p:cNvSpPr>
            <p:nvPr userDrawn="1"/>
          </p:nvSpPr>
          <p:spPr bwMode="auto">
            <a:xfrm>
              <a:off x="717" y="1186"/>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grpSp>
      <p:sp>
        <p:nvSpPr>
          <p:cNvPr id="2056" name="Rectangle 19"/>
          <p:cNvSpPr>
            <a:spLocks noChangeArrowheads="1"/>
          </p:cNvSpPr>
          <p:nvPr/>
        </p:nvSpPr>
        <p:spPr bwMode="auto">
          <a:xfrm>
            <a:off x="844551" y="527051"/>
            <a:ext cx="10399183" cy="5397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pic>
        <p:nvPicPr>
          <p:cNvPr id="20" name="Picture 20" descr="hust2">
            <a:extLst>
              <a:ext uri="{FF2B5EF4-FFF2-40B4-BE49-F238E27FC236}">
                <a16:creationId xmlns:a16="http://schemas.microsoft.com/office/drawing/2014/main" id="{40870860-EABA-6C4F-88E6-4DCC3277A5A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512723" y="11114"/>
            <a:ext cx="1631949" cy="132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Lst>
  <p:hf hdr="0" ftr="0" dt="0"/>
  <p:txStyles>
    <p:titleStyle>
      <a:lvl1pPr algn="l" rtl="0" eaLnBrk="0" fontAlgn="base" hangingPunct="0">
        <a:spcBef>
          <a:spcPct val="0"/>
        </a:spcBef>
        <a:spcAft>
          <a:spcPct val="0"/>
        </a:spcAft>
        <a:defRPr sz="3600" b="1">
          <a:solidFill>
            <a:srgbClr val="003399"/>
          </a:solidFill>
          <a:latin typeface="+mj-lt"/>
          <a:ea typeface="+mj-ea"/>
          <a:cs typeface="+mj-cs"/>
        </a:defRPr>
      </a:lvl1pPr>
      <a:lvl2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2pPr>
      <a:lvl3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3pPr>
      <a:lvl4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4pPr>
      <a:lvl5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5pPr>
      <a:lvl6pPr marL="4572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6pPr>
      <a:lvl7pPr marL="9144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7pPr>
      <a:lvl8pPr marL="13716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8pPr>
      <a:lvl9pPr marL="18288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7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bg2"/>
        </a:buClr>
        <a:buSzPct val="75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6.bin"/><Relationship Id="rId18" Type="http://schemas.openxmlformats.org/officeDocument/2006/relationships/oleObject" Target="../embeddings/oleObject40.bin"/><Relationship Id="rId3" Type="http://schemas.openxmlformats.org/officeDocument/2006/relationships/notesSlide" Target="../notesSlides/notesSlide8.xml"/><Relationship Id="rId21" Type="http://schemas.openxmlformats.org/officeDocument/2006/relationships/oleObject" Target="../embeddings/oleObject43.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39.bin"/><Relationship Id="rId2" Type="http://schemas.openxmlformats.org/officeDocument/2006/relationships/slideLayout" Target="../slideLayouts/slideLayout18.xml"/><Relationship Id="rId16" Type="http://schemas.openxmlformats.org/officeDocument/2006/relationships/oleObject" Target="../embeddings/oleObject38.bin"/><Relationship Id="rId20" Type="http://schemas.openxmlformats.org/officeDocument/2006/relationships/oleObject" Target="../embeddings/oleObject42.bin"/><Relationship Id="rId1" Type="http://schemas.openxmlformats.org/officeDocument/2006/relationships/vmlDrawing" Target="../drawings/vmlDrawing5.vml"/><Relationship Id="rId6" Type="http://schemas.openxmlformats.org/officeDocument/2006/relationships/oleObject" Target="../embeddings/oleObject32.bin"/><Relationship Id="rId11" Type="http://schemas.openxmlformats.org/officeDocument/2006/relationships/oleObject" Target="../embeddings/oleObject35.bin"/><Relationship Id="rId5" Type="http://schemas.openxmlformats.org/officeDocument/2006/relationships/image" Target="../media/image8.png"/><Relationship Id="rId15" Type="http://schemas.openxmlformats.org/officeDocument/2006/relationships/oleObject" Target="../embeddings/oleObject37.bin"/><Relationship Id="rId10" Type="http://schemas.openxmlformats.org/officeDocument/2006/relationships/oleObject" Target="../embeddings/oleObject34.bin"/><Relationship Id="rId19" Type="http://schemas.openxmlformats.org/officeDocument/2006/relationships/oleObject" Target="../embeddings/oleObject41.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44.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50.bin"/><Relationship Id="rId18" Type="http://schemas.openxmlformats.org/officeDocument/2006/relationships/oleObject" Target="../embeddings/oleObject55.bin"/><Relationship Id="rId3" Type="http://schemas.openxmlformats.org/officeDocument/2006/relationships/image" Target="../media/image7.wmf"/><Relationship Id="rId21" Type="http://schemas.openxmlformats.org/officeDocument/2006/relationships/image" Target="../media/image9.png"/><Relationship Id="rId7" Type="http://schemas.openxmlformats.org/officeDocument/2006/relationships/oleObject" Target="../embeddings/oleObject46.bin"/><Relationship Id="rId12" Type="http://schemas.openxmlformats.org/officeDocument/2006/relationships/image" Target="../media/image6.wmf"/><Relationship Id="rId17" Type="http://schemas.openxmlformats.org/officeDocument/2006/relationships/oleObject" Target="../embeddings/oleObject54.bin"/><Relationship Id="rId2" Type="http://schemas.openxmlformats.org/officeDocument/2006/relationships/slideLayout" Target="../slideLayouts/slideLayout23.xml"/><Relationship Id="rId16" Type="http://schemas.openxmlformats.org/officeDocument/2006/relationships/oleObject" Target="../embeddings/oleObject53.bin"/><Relationship Id="rId20" Type="http://schemas.openxmlformats.org/officeDocument/2006/relationships/oleObject" Target="../embeddings/oleObject57.bin"/><Relationship Id="rId1" Type="http://schemas.openxmlformats.org/officeDocument/2006/relationships/vmlDrawing" Target="../drawings/vmlDrawing6.vml"/><Relationship Id="rId6" Type="http://schemas.openxmlformats.org/officeDocument/2006/relationships/image" Target="../media/image4.wmf"/><Relationship Id="rId11" Type="http://schemas.openxmlformats.org/officeDocument/2006/relationships/oleObject" Target="../embeddings/oleObject49.bin"/><Relationship Id="rId5" Type="http://schemas.openxmlformats.org/officeDocument/2006/relationships/oleObject" Target="../embeddings/oleObject45.bin"/><Relationship Id="rId15" Type="http://schemas.openxmlformats.org/officeDocument/2006/relationships/oleObject" Target="../embeddings/oleObject52.bin"/><Relationship Id="rId10" Type="http://schemas.openxmlformats.org/officeDocument/2006/relationships/oleObject" Target="../embeddings/oleObject48.bin"/><Relationship Id="rId19" Type="http://schemas.openxmlformats.org/officeDocument/2006/relationships/oleObject" Target="../embeddings/oleObject56.bin"/><Relationship Id="rId4" Type="http://schemas.openxmlformats.org/officeDocument/2006/relationships/image" Target="../media/image8.png"/><Relationship Id="rId9" Type="http://schemas.openxmlformats.org/officeDocument/2006/relationships/oleObject" Target="../embeddings/oleObject47.bin"/><Relationship Id="rId14" Type="http://schemas.openxmlformats.org/officeDocument/2006/relationships/oleObject" Target="../embeddings/oleObject5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61.jpeg"/><Relationship Id="rId4" Type="http://schemas.openxmlformats.org/officeDocument/2006/relationships/image" Target="../media/image60.jpeg"/></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3.bin"/><Relationship Id="rId18" Type="http://schemas.openxmlformats.org/officeDocument/2006/relationships/oleObject" Target="../embeddings/oleObject68.bin"/><Relationship Id="rId3" Type="http://schemas.openxmlformats.org/officeDocument/2006/relationships/image" Target="../media/image7.wmf"/><Relationship Id="rId21" Type="http://schemas.openxmlformats.org/officeDocument/2006/relationships/image" Target="../media/image9.png"/><Relationship Id="rId7" Type="http://schemas.openxmlformats.org/officeDocument/2006/relationships/oleObject" Target="../embeddings/oleObject59.bin"/><Relationship Id="rId12" Type="http://schemas.openxmlformats.org/officeDocument/2006/relationships/image" Target="../media/image6.wmf"/><Relationship Id="rId17" Type="http://schemas.openxmlformats.org/officeDocument/2006/relationships/oleObject" Target="../embeddings/oleObject67.bin"/><Relationship Id="rId2" Type="http://schemas.openxmlformats.org/officeDocument/2006/relationships/slideLayout" Target="../slideLayouts/slideLayout24.xml"/><Relationship Id="rId16" Type="http://schemas.openxmlformats.org/officeDocument/2006/relationships/oleObject" Target="../embeddings/oleObject66.bin"/><Relationship Id="rId20" Type="http://schemas.openxmlformats.org/officeDocument/2006/relationships/oleObject" Target="../embeddings/oleObject70.bin"/><Relationship Id="rId1" Type="http://schemas.openxmlformats.org/officeDocument/2006/relationships/vmlDrawing" Target="../drawings/vmlDrawing7.vml"/><Relationship Id="rId6" Type="http://schemas.openxmlformats.org/officeDocument/2006/relationships/image" Target="../media/image4.wmf"/><Relationship Id="rId11" Type="http://schemas.openxmlformats.org/officeDocument/2006/relationships/oleObject" Target="../embeddings/oleObject62.bin"/><Relationship Id="rId5" Type="http://schemas.openxmlformats.org/officeDocument/2006/relationships/oleObject" Target="../embeddings/oleObject58.bin"/><Relationship Id="rId15" Type="http://schemas.openxmlformats.org/officeDocument/2006/relationships/oleObject" Target="../embeddings/oleObject65.bin"/><Relationship Id="rId10" Type="http://schemas.openxmlformats.org/officeDocument/2006/relationships/oleObject" Target="../embeddings/oleObject61.bin"/><Relationship Id="rId19" Type="http://schemas.openxmlformats.org/officeDocument/2006/relationships/oleObject" Target="../embeddings/oleObject69.bin"/><Relationship Id="rId4" Type="http://schemas.openxmlformats.org/officeDocument/2006/relationships/image" Target="../media/image8.png"/><Relationship Id="rId9" Type="http://schemas.openxmlformats.org/officeDocument/2006/relationships/oleObject" Target="../embeddings/oleObject60.bin"/><Relationship Id="rId14" Type="http://schemas.openxmlformats.org/officeDocument/2006/relationships/oleObject" Target="../embeddings/oleObject64.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oleObject" Target="../embeddings/oleObject95.bin"/><Relationship Id="rId5" Type="http://schemas.openxmlformats.org/officeDocument/2006/relationships/image" Target="../media/image6.wmf"/><Relationship Id="rId4" Type="http://schemas.openxmlformats.org/officeDocument/2006/relationships/oleObject" Target="../embeddings/oleObject94.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oleObject" Target="../embeddings/oleObject97.bin"/><Relationship Id="rId5" Type="http://schemas.openxmlformats.org/officeDocument/2006/relationships/image" Target="../media/image6.wmf"/><Relationship Id="rId4" Type="http://schemas.openxmlformats.org/officeDocument/2006/relationships/oleObject" Target="../embeddings/oleObject96.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oleObject" Target="../embeddings/oleObject99.bin"/><Relationship Id="rId5" Type="http://schemas.openxmlformats.org/officeDocument/2006/relationships/image" Target="../media/image6.wmf"/><Relationship Id="rId4" Type="http://schemas.openxmlformats.org/officeDocument/2006/relationships/oleObject" Target="../embeddings/oleObject98.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13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vmlDrawing" Target="../drawings/vmlDrawing17.vml"/><Relationship Id="rId5" Type="http://schemas.openxmlformats.org/officeDocument/2006/relationships/image" Target="../media/image6.wmf"/><Relationship Id="rId4" Type="http://schemas.openxmlformats.org/officeDocument/2006/relationships/oleObject" Target="../embeddings/oleObject100.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18.xml"/><Relationship Id="rId1" Type="http://schemas.openxmlformats.org/officeDocument/2006/relationships/vmlDrawing" Target="../drawings/vmlDrawing18.vml"/><Relationship Id="rId5" Type="http://schemas.openxmlformats.org/officeDocument/2006/relationships/oleObject" Target="../embeddings/oleObject102.bin"/><Relationship Id="rId4" Type="http://schemas.openxmlformats.org/officeDocument/2006/relationships/image" Target="../media/image6.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8.xml"/><Relationship Id="rId1" Type="http://schemas.openxmlformats.org/officeDocument/2006/relationships/vmlDrawing" Target="../drawings/vmlDrawing19.vml"/><Relationship Id="rId6" Type="http://schemas.openxmlformats.org/officeDocument/2006/relationships/oleObject" Target="../embeddings/oleObject105.bin"/><Relationship Id="rId5" Type="http://schemas.openxmlformats.org/officeDocument/2006/relationships/oleObject" Target="../embeddings/oleObject104.bin"/><Relationship Id="rId4" Type="http://schemas.openxmlformats.org/officeDocument/2006/relationships/image" Target="../media/image6.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http://portal.teachermate.com.cn/" TargetMode="Externa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s>
</file>

<file path=ppt/slides/_rels/slide1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60.jpeg"/></Relationships>
</file>

<file path=ppt/slides/_rels/slide16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hyperlink" Target="http://www.parc.com/research/projects/networking/contentcentric/images/Van_Jacobson5x7.jpg"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85.jpe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7.xml"/><Relationship Id="rId5" Type="http://schemas.openxmlformats.org/officeDocument/2006/relationships/image" Target="../media/image89.jpeg"/><Relationship Id="rId4" Type="http://schemas.openxmlformats.org/officeDocument/2006/relationships/image" Target="../media/image88.jpe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image" Target="../media/image94.jpeg"/><Relationship Id="rId4" Type="http://schemas.openxmlformats.org/officeDocument/2006/relationships/image" Target="../media/image93.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3" Type="http://schemas.openxmlformats.org/officeDocument/2006/relationships/hyperlink" Target="http://www.xuetangx.com/" TargetMode="External"/><Relationship Id="rId2" Type="http://schemas.openxmlformats.org/officeDocument/2006/relationships/hyperlink" Target="https://www.icourse163.org/" TargetMode="External"/><Relationship Id="rId1" Type="http://schemas.openxmlformats.org/officeDocument/2006/relationships/slideLayout" Target="../slideLayouts/slideLayout18.xml"/><Relationship Id="rId4" Type="http://schemas.openxmlformats.org/officeDocument/2006/relationships/hyperlink" Target="https://www.coursera.org/learn/friends-money-bytes/"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w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oleObject" Target="../embeddings/oleObject75.bin"/><Relationship Id="rId18" Type="http://schemas.openxmlformats.org/officeDocument/2006/relationships/oleObject" Target="../embeddings/oleObject79.bin"/><Relationship Id="rId3" Type="http://schemas.openxmlformats.org/officeDocument/2006/relationships/notesSlide" Target="../notesSlides/notesSlide19.xml"/><Relationship Id="rId21" Type="http://schemas.openxmlformats.org/officeDocument/2006/relationships/oleObject" Target="../embeddings/oleObject82.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78.bin"/><Relationship Id="rId2" Type="http://schemas.openxmlformats.org/officeDocument/2006/relationships/slideLayout" Target="../slideLayouts/slideLayout18.xml"/><Relationship Id="rId16" Type="http://schemas.openxmlformats.org/officeDocument/2006/relationships/oleObject" Target="../embeddings/oleObject77.bin"/><Relationship Id="rId20" Type="http://schemas.openxmlformats.org/officeDocument/2006/relationships/oleObject" Target="../embeddings/oleObject81.bin"/><Relationship Id="rId1" Type="http://schemas.openxmlformats.org/officeDocument/2006/relationships/vmlDrawing" Target="../drawings/vmlDrawing8.vml"/><Relationship Id="rId6" Type="http://schemas.openxmlformats.org/officeDocument/2006/relationships/oleObject" Target="../embeddings/oleObject71.bin"/><Relationship Id="rId11" Type="http://schemas.openxmlformats.org/officeDocument/2006/relationships/oleObject" Target="../embeddings/oleObject74.bin"/><Relationship Id="rId5" Type="http://schemas.openxmlformats.org/officeDocument/2006/relationships/image" Target="../media/image8.png"/><Relationship Id="rId15" Type="http://schemas.openxmlformats.org/officeDocument/2006/relationships/oleObject" Target="../embeddings/oleObject76.bin"/><Relationship Id="rId10" Type="http://schemas.openxmlformats.org/officeDocument/2006/relationships/oleObject" Target="../embeddings/oleObject73.bin"/><Relationship Id="rId19" Type="http://schemas.openxmlformats.org/officeDocument/2006/relationships/oleObject" Target="../embeddings/oleObject80.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83.bin"/></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34.wmf"/><Relationship Id="rId4" Type="http://schemas.openxmlformats.org/officeDocument/2006/relationships/oleObject" Target="../embeddings/oleObject84.bin"/></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5.bin"/><Relationship Id="rId18" Type="http://schemas.openxmlformats.org/officeDocument/2006/relationships/oleObject" Target="../embeddings/oleObject9.bin"/><Relationship Id="rId3" Type="http://schemas.openxmlformats.org/officeDocument/2006/relationships/notesSlide" Target="../notesSlides/notesSlide3.xml"/><Relationship Id="rId21" Type="http://schemas.openxmlformats.org/officeDocument/2006/relationships/oleObject" Target="../embeddings/oleObject12.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8.bin"/><Relationship Id="rId25" Type="http://schemas.openxmlformats.org/officeDocument/2006/relationships/oleObject" Target="../embeddings/oleObject16.bin"/><Relationship Id="rId2" Type="http://schemas.openxmlformats.org/officeDocument/2006/relationships/slideLayout" Target="../slideLayouts/slideLayout18.xml"/><Relationship Id="rId16" Type="http://schemas.openxmlformats.org/officeDocument/2006/relationships/oleObject" Target="../embeddings/oleObject7.bin"/><Relationship Id="rId20" Type="http://schemas.openxmlformats.org/officeDocument/2006/relationships/oleObject" Target="../embeddings/oleObject11.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24" Type="http://schemas.openxmlformats.org/officeDocument/2006/relationships/oleObject" Target="../embeddings/oleObject15.bin"/><Relationship Id="rId5" Type="http://schemas.openxmlformats.org/officeDocument/2006/relationships/image" Target="../media/image8.png"/><Relationship Id="rId15" Type="http://schemas.openxmlformats.org/officeDocument/2006/relationships/oleObject" Target="../embeddings/oleObject6.bin"/><Relationship Id="rId23" Type="http://schemas.openxmlformats.org/officeDocument/2006/relationships/oleObject" Target="../embeddings/oleObject14.bin"/><Relationship Id="rId10" Type="http://schemas.openxmlformats.org/officeDocument/2006/relationships/oleObject" Target="../embeddings/oleObject3.bin"/><Relationship Id="rId19" Type="http://schemas.openxmlformats.org/officeDocument/2006/relationships/oleObject" Target="../embeddings/oleObject10.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1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34.wmf"/><Relationship Id="rId4" Type="http://schemas.openxmlformats.org/officeDocument/2006/relationships/oleObject" Target="../embeddings/oleObject85.bin"/></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27.xml"/><Relationship Id="rId7" Type="http://schemas.openxmlformats.org/officeDocument/2006/relationships/oleObject" Target="../embeddings/oleObject88.bin"/><Relationship Id="rId2" Type="http://schemas.openxmlformats.org/officeDocument/2006/relationships/slideLayout" Target="../slideLayouts/slideLayout18.xml"/><Relationship Id="rId1" Type="http://schemas.openxmlformats.org/officeDocument/2006/relationships/vmlDrawing" Target="../drawings/vmlDrawing11.vml"/><Relationship Id="rId6" Type="http://schemas.openxmlformats.org/officeDocument/2006/relationships/oleObject" Target="../embeddings/oleObject87.bin"/><Relationship Id="rId5" Type="http://schemas.openxmlformats.org/officeDocument/2006/relationships/image" Target="../media/image6.wmf"/><Relationship Id="rId4" Type="http://schemas.openxmlformats.org/officeDocument/2006/relationships/oleObject" Target="../embeddings/oleObject86.bin"/><Relationship Id="rId9" Type="http://schemas.openxmlformats.org/officeDocument/2006/relationships/oleObject" Target="../embeddings/oleObject90.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oleObject" Target="../embeddings/oleObject17.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5.emf"/><Relationship Id="rId4" Type="http://schemas.openxmlformats.org/officeDocument/2006/relationships/image" Target="../media/image11.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oleObject" Target="../embeddings/oleObject92.bin"/><Relationship Id="rId5" Type="http://schemas.openxmlformats.org/officeDocument/2006/relationships/image" Target="../media/image6.wmf"/><Relationship Id="rId4" Type="http://schemas.openxmlformats.org/officeDocument/2006/relationships/oleObject" Target="../embeddings/oleObject91.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22.bin"/><Relationship Id="rId18" Type="http://schemas.openxmlformats.org/officeDocument/2006/relationships/oleObject" Target="../embeddings/oleObject26.bin"/><Relationship Id="rId3" Type="http://schemas.openxmlformats.org/officeDocument/2006/relationships/notesSlide" Target="../notesSlides/notesSlide5.xml"/><Relationship Id="rId21" Type="http://schemas.openxmlformats.org/officeDocument/2006/relationships/oleObject" Target="../embeddings/oleObject29.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25.bin"/><Relationship Id="rId2" Type="http://schemas.openxmlformats.org/officeDocument/2006/relationships/slideLayout" Target="../slideLayouts/slideLayout18.xml"/><Relationship Id="rId16" Type="http://schemas.openxmlformats.org/officeDocument/2006/relationships/oleObject" Target="../embeddings/oleObject24.bin"/><Relationship Id="rId20" Type="http://schemas.openxmlformats.org/officeDocument/2006/relationships/oleObject" Target="../embeddings/oleObject28.bin"/><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1.bin"/><Relationship Id="rId5" Type="http://schemas.openxmlformats.org/officeDocument/2006/relationships/image" Target="../media/image8.png"/><Relationship Id="rId15" Type="http://schemas.openxmlformats.org/officeDocument/2006/relationships/oleObject" Target="../embeddings/oleObject23.bin"/><Relationship Id="rId10" Type="http://schemas.openxmlformats.org/officeDocument/2006/relationships/oleObject" Target="../embeddings/oleObject20.bin"/><Relationship Id="rId19" Type="http://schemas.openxmlformats.org/officeDocument/2006/relationships/oleObject" Target="../embeddings/oleObject27.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30.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46.jpeg"/><Relationship Id="rId2" Type="http://schemas.openxmlformats.org/officeDocument/2006/relationships/image" Target="../media/image42.wmf"/><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hyperlink" Target="http://en.wikipedia.org/wiki/File:Ethernet_RJ45_connector_p1160054.jpg" TargetMode="External"/><Relationship Id="rId5" Type="http://schemas.openxmlformats.org/officeDocument/2006/relationships/image" Target="../media/image43.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55.wmf"/></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6.wmf"/><Relationship Id="rId4" Type="http://schemas.openxmlformats.org/officeDocument/2006/relationships/oleObject" Target="../embeddings/oleObject3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9416" y="1556792"/>
            <a:ext cx="11089232" cy="1512169"/>
          </a:xfrm>
          <a:prstGeom prst="rect">
            <a:avLst/>
          </a:prstGeom>
          <a:solidFill>
            <a:srgbClr val="333399"/>
          </a:solidFill>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zh-CN" altLang="en-US" sz="5400" b="1" kern="0" dirty="0">
                <a:solidFill>
                  <a:schemeClr val="bg1"/>
                </a:solidFill>
                <a:latin typeface="+mj-ea"/>
                <a:ea typeface="+mj-ea"/>
              </a:rPr>
              <a:t>计 算 机 网 络</a:t>
            </a:r>
          </a:p>
        </p:txBody>
      </p:sp>
      <p:sp>
        <p:nvSpPr>
          <p:cNvPr id="5125" name="Rectangle 3"/>
          <p:cNvSpPr>
            <a:spLocks noGrp="1" noChangeArrowheads="1"/>
          </p:cNvSpPr>
          <p:nvPr>
            <p:ph type="subTitle" idx="1"/>
          </p:nvPr>
        </p:nvSpPr>
        <p:spPr>
          <a:xfrm>
            <a:off x="2827746" y="5733256"/>
            <a:ext cx="7040563" cy="791369"/>
          </a:xfrm>
        </p:spPr>
        <p:txBody>
          <a:bodyPr/>
          <a:lstStyle/>
          <a:p>
            <a:pPr eaLnBrk="1" hangingPunct="1"/>
            <a:r>
              <a:rPr lang="zh-CN" altLang="en-US" dirty="0"/>
              <a:t>华中科技大学电信学院 </a:t>
            </a:r>
            <a:r>
              <a:rPr lang="en-US" altLang="zh-CN" dirty="0"/>
              <a:t>2019</a:t>
            </a:r>
          </a:p>
        </p:txBody>
      </p:sp>
      <p:sp>
        <p:nvSpPr>
          <p:cNvPr id="5126" name="Rectangle 2"/>
          <p:cNvSpPr>
            <a:spLocks noGrp="1" noChangeArrowheads="1"/>
          </p:cNvSpPr>
          <p:nvPr>
            <p:ph type="ctrTitle"/>
          </p:nvPr>
        </p:nvSpPr>
        <p:spPr>
          <a:xfrm>
            <a:off x="2135560" y="3068961"/>
            <a:ext cx="8424936" cy="1728787"/>
          </a:xfrm>
        </p:spPr>
        <p:txBody>
          <a:bodyPr/>
          <a:lstStyle/>
          <a:p>
            <a:pPr algn="ctr" eaLnBrk="1" hangingPunct="1"/>
            <a:br>
              <a:rPr lang="zh-CN" altLang="en-US" sz="5400" dirty="0"/>
            </a:br>
            <a:r>
              <a:rPr lang="zh-CN" altLang="en-US" sz="5400" dirty="0"/>
              <a:t>计算机网络基础</a:t>
            </a:r>
            <a:endParaRPr lang="en-US" altLang="zh-CN"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1B68800D-89C1-4E07-91D4-69987ECEC786}"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10</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457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4580" name="Rectangle 2"/>
          <p:cNvSpPr>
            <a:spLocks noGrp="1" noChangeArrowheads="1"/>
          </p:cNvSpPr>
          <p:nvPr>
            <p:ph type="title" idx="4294967295"/>
          </p:nvPr>
        </p:nvSpPr>
        <p:spPr>
          <a:xfrm>
            <a:off x="1458416" y="427507"/>
            <a:ext cx="8382000" cy="896938"/>
          </a:xfrm>
        </p:spPr>
        <p:txBody>
          <a:bodyPr/>
          <a:lstStyle/>
          <a:p>
            <a:pPr eaLnBrk="1" hangingPunct="1"/>
            <a:r>
              <a:rPr lang="zh-CN" altLang="en-US" sz="3000" dirty="0">
                <a:ea typeface="宋体" panose="02010600030101010101" pitchFamily="2" charset="-122"/>
              </a:rPr>
              <a:t>什么是互联网： 服务观点</a:t>
            </a:r>
            <a:endParaRPr lang="zh-CN" altLang="en-US" dirty="0">
              <a:ea typeface="宋体" panose="02010600030101010101" pitchFamily="2" charset="-122"/>
            </a:endParaRPr>
          </a:p>
        </p:txBody>
      </p:sp>
      <p:sp>
        <p:nvSpPr>
          <p:cNvPr id="24581" name="Rectangle 3"/>
          <p:cNvSpPr>
            <a:spLocks noGrp="1" noChangeArrowheads="1"/>
          </p:cNvSpPr>
          <p:nvPr>
            <p:ph type="body" sz="half" idx="4294967295"/>
          </p:nvPr>
        </p:nvSpPr>
        <p:spPr>
          <a:xfrm>
            <a:off x="1150321" y="1678835"/>
            <a:ext cx="6275979" cy="5145087"/>
          </a:xfrm>
        </p:spPr>
        <p:txBody>
          <a:bodyPr/>
          <a:lstStyle/>
          <a:p>
            <a:pPr eaLnBrk="1" hangingPunct="1"/>
            <a:r>
              <a:rPr lang="zh-CN" altLang="en-US" sz="2600" dirty="0">
                <a:solidFill>
                  <a:srgbClr val="FF0000"/>
                </a:solidFill>
                <a:ea typeface="宋体" panose="02010600030101010101" pitchFamily="2" charset="-122"/>
              </a:rPr>
              <a:t>通信基础设施</a:t>
            </a:r>
            <a:r>
              <a:rPr lang="zh-CN" altLang="en-US" sz="2600" dirty="0">
                <a:ea typeface="宋体" panose="02010600030101010101" pitchFamily="2" charset="-122"/>
              </a:rPr>
              <a:t>支持分布式应用</a:t>
            </a:r>
          </a:p>
          <a:p>
            <a:pPr lvl="1" eaLnBrk="1" hangingPunct="1"/>
            <a:r>
              <a:rPr lang="en-US" altLang="zh-CN" dirty="0">
                <a:ea typeface="宋体" panose="02010600030101010101" pitchFamily="2" charset="-122"/>
              </a:rPr>
              <a:t>Web, VoIP, email, </a:t>
            </a:r>
            <a:r>
              <a:rPr lang="zh-CN" altLang="en-US" dirty="0">
                <a:ea typeface="宋体" panose="02010600030101010101" pitchFamily="2" charset="-122"/>
              </a:rPr>
              <a:t>游戏</a:t>
            </a:r>
            <a:r>
              <a:rPr lang="en-US" altLang="zh-CN" dirty="0">
                <a:ea typeface="宋体" panose="02010600030101010101" pitchFamily="2" charset="-122"/>
              </a:rPr>
              <a:t>, </a:t>
            </a:r>
            <a:r>
              <a:rPr lang="zh-CN" altLang="en-US" dirty="0">
                <a:ea typeface="宋体" panose="02010600030101010101" pitchFamily="2" charset="-122"/>
              </a:rPr>
              <a:t>电子商务，文件共享</a:t>
            </a:r>
          </a:p>
          <a:p>
            <a:pPr eaLnBrk="1" hangingPunct="1"/>
            <a:r>
              <a:rPr lang="zh-CN" altLang="en-US" sz="2600" dirty="0">
                <a:solidFill>
                  <a:srgbClr val="FF0000"/>
                </a:solidFill>
                <a:ea typeface="宋体" panose="02010600030101010101" pitchFamily="2" charset="-122"/>
              </a:rPr>
              <a:t>提供给应用程序的通信服务</a:t>
            </a:r>
            <a:r>
              <a:rPr lang="en-US" altLang="zh-CN" sz="2600" dirty="0">
                <a:solidFill>
                  <a:srgbClr val="FF0000"/>
                </a:solidFill>
                <a:ea typeface="宋体" panose="02010600030101010101" pitchFamily="2" charset="-122"/>
              </a:rPr>
              <a:t>:</a:t>
            </a:r>
            <a:endParaRPr lang="en-US" altLang="zh-CN" sz="2600" dirty="0">
              <a:ea typeface="宋体" panose="02010600030101010101" pitchFamily="2" charset="-122"/>
            </a:endParaRPr>
          </a:p>
          <a:p>
            <a:pPr lvl="1" eaLnBrk="1" hangingPunct="1"/>
            <a:r>
              <a:rPr lang="zh-CN" altLang="en-US" dirty="0">
                <a:ea typeface="宋体" panose="02010600030101010101" pitchFamily="2" charset="-122"/>
              </a:rPr>
              <a:t>从源到目的地的可靠数据传输</a:t>
            </a:r>
          </a:p>
          <a:p>
            <a:pPr lvl="1" eaLnBrk="1" hangingPunct="1"/>
            <a:r>
              <a:rPr lang="zh-CN" altLang="en-US" dirty="0">
                <a:ea typeface="宋体" panose="02010600030101010101" pitchFamily="2" charset="-122"/>
              </a:rPr>
              <a:t>尽力而为</a:t>
            </a:r>
            <a:r>
              <a:rPr lang="en-US" altLang="zh-CN" dirty="0">
                <a:ea typeface="宋体" panose="02010600030101010101" pitchFamily="2" charset="-122"/>
              </a:rPr>
              <a:t>(</a:t>
            </a:r>
            <a:r>
              <a:rPr lang="zh-CN" altLang="en-US" dirty="0">
                <a:ea typeface="宋体" panose="02010600030101010101" pitchFamily="2" charset="-122"/>
              </a:rPr>
              <a:t>不可靠</a:t>
            </a:r>
            <a:r>
              <a:rPr lang="en-US" altLang="zh-CN" dirty="0">
                <a:solidFill>
                  <a:srgbClr val="FF0000"/>
                </a:solidFill>
                <a:ea typeface="宋体" panose="02010600030101010101" pitchFamily="2" charset="-122"/>
              </a:rPr>
              <a:t>Best effort</a:t>
            </a:r>
            <a:r>
              <a:rPr lang="en-US" altLang="zh-CN" dirty="0">
                <a:ea typeface="宋体" panose="02010600030101010101" pitchFamily="2" charset="-122"/>
              </a:rPr>
              <a:t>)</a:t>
            </a:r>
            <a:r>
              <a:rPr lang="zh-CN" altLang="en-US" dirty="0">
                <a:ea typeface="宋体" panose="02010600030101010101" pitchFamily="2" charset="-122"/>
              </a:rPr>
              <a:t>的数据传输  </a:t>
            </a:r>
            <a:r>
              <a:rPr lang="zh-CN" altLang="en-US" sz="1400" dirty="0">
                <a:ea typeface="宋体" panose="02010600030101010101" pitchFamily="2" charset="-122"/>
              </a:rPr>
              <a:t>（尽力而为服务观点）</a:t>
            </a:r>
            <a:endParaRPr lang="zh-CN" altLang="en-US" dirty="0">
              <a:ea typeface="宋体" panose="02010600030101010101" pitchFamily="2" charset="-122"/>
            </a:endParaRPr>
          </a:p>
        </p:txBody>
      </p:sp>
      <p:grpSp>
        <p:nvGrpSpPr>
          <p:cNvPr id="24582" name="Group 583"/>
          <p:cNvGrpSpPr>
            <a:grpSpLocks/>
          </p:cNvGrpSpPr>
          <p:nvPr/>
        </p:nvGrpSpPr>
        <p:grpSpPr bwMode="auto">
          <a:xfrm>
            <a:off x="7896200" y="1916832"/>
            <a:ext cx="3470275" cy="4168775"/>
            <a:chOff x="3143" y="1033"/>
            <a:chExt cx="2186" cy="2626"/>
          </a:xfrm>
        </p:grpSpPr>
        <p:sp>
          <p:nvSpPr>
            <p:cNvPr id="24583" name="Freeform 26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84" name="Freeform 264"/>
            <p:cNvSpPr>
              <a:spLocks/>
            </p:cNvSpPr>
            <p:nvPr/>
          </p:nvSpPr>
          <p:spPr bwMode="auto">
            <a:xfrm>
              <a:off x="4239" y="1217"/>
              <a:ext cx="1090" cy="658"/>
            </a:xfrm>
            <a:custGeom>
              <a:avLst/>
              <a:gdLst>
                <a:gd name="T0" fmla="*/ 2147483646 w 765"/>
                <a:gd name="T1" fmla="*/ 455254642 h 459"/>
                <a:gd name="T2" fmla="*/ 2147483646 w 765"/>
                <a:gd name="T3" fmla="*/ 2147483646 h 459"/>
                <a:gd name="T4" fmla="*/ 2147483646 w 765"/>
                <a:gd name="T5" fmla="*/ 2147483646 h 459"/>
                <a:gd name="T6" fmla="*/ 47038969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1562611416 h 459"/>
                <a:gd name="T22" fmla="*/ 2147483646 w 765"/>
                <a:gd name="T23" fmla="*/ 455254642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85" name="Freeform 26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586" name="Group 266"/>
            <p:cNvGrpSpPr>
              <a:grpSpLocks/>
            </p:cNvGrpSpPr>
            <p:nvPr/>
          </p:nvGrpSpPr>
          <p:grpSpPr bwMode="auto">
            <a:xfrm>
              <a:off x="3198" y="1874"/>
              <a:ext cx="919" cy="588"/>
              <a:chOff x="2889" y="1631"/>
              <a:chExt cx="980" cy="743"/>
            </a:xfrm>
          </p:grpSpPr>
          <p:sp>
            <p:nvSpPr>
              <p:cNvPr id="24896" name="Rectangle 2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97" name="AutoShape 2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24587" name="Group 269"/>
            <p:cNvGrpSpPr>
              <a:grpSpLocks/>
            </p:cNvGrpSpPr>
            <p:nvPr/>
          </p:nvGrpSpPr>
          <p:grpSpPr bwMode="auto">
            <a:xfrm>
              <a:off x="3640" y="1154"/>
              <a:ext cx="212" cy="335"/>
              <a:chOff x="3796" y="1043"/>
              <a:chExt cx="865" cy="1237"/>
            </a:xfrm>
          </p:grpSpPr>
          <p:sp>
            <p:nvSpPr>
              <p:cNvPr id="24866" name="Line 27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67" name="Line 27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68" name="Line 27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69" name="Line 27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0" name="Line 27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1" name="Line 27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2" name="Line 27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3" name="Line 27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4" name="Line 27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5" name="Line 27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6" name="Line 28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7" name="Line 28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8" name="Line 28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9" name="Line 28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0" name="Line 28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881" name="Group 285"/>
              <p:cNvGrpSpPr>
                <a:grpSpLocks/>
              </p:cNvGrpSpPr>
              <p:nvPr/>
            </p:nvGrpSpPr>
            <p:grpSpPr bwMode="auto">
              <a:xfrm>
                <a:off x="4269" y="1415"/>
                <a:ext cx="392" cy="137"/>
                <a:chOff x="4227" y="1360"/>
                <a:chExt cx="863" cy="270"/>
              </a:xfrm>
            </p:grpSpPr>
            <p:sp>
              <p:nvSpPr>
                <p:cNvPr id="24892" name="Line 2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3"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4" name="Line 2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5"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882" name="Group 290"/>
              <p:cNvGrpSpPr>
                <a:grpSpLocks/>
              </p:cNvGrpSpPr>
              <p:nvPr/>
            </p:nvGrpSpPr>
            <p:grpSpPr bwMode="auto">
              <a:xfrm rot="5700496">
                <a:off x="4053" y="1170"/>
                <a:ext cx="392" cy="137"/>
                <a:chOff x="4227" y="1360"/>
                <a:chExt cx="863" cy="270"/>
              </a:xfrm>
            </p:grpSpPr>
            <p:sp>
              <p:nvSpPr>
                <p:cNvPr id="24888" name="Line 29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9"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0" name="Line 29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1"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883" name="Group 295"/>
              <p:cNvGrpSpPr>
                <a:grpSpLocks/>
              </p:cNvGrpSpPr>
              <p:nvPr/>
            </p:nvGrpSpPr>
            <p:grpSpPr bwMode="auto">
              <a:xfrm rot="10800000">
                <a:off x="3796" y="1402"/>
                <a:ext cx="392" cy="137"/>
                <a:chOff x="4227" y="1360"/>
                <a:chExt cx="863" cy="270"/>
              </a:xfrm>
            </p:grpSpPr>
            <p:sp>
              <p:nvSpPr>
                <p:cNvPr id="24884" name="Line 29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5"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6" name="Line 29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7"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4588" name="Group 300"/>
            <p:cNvGrpSpPr>
              <a:grpSpLocks/>
            </p:cNvGrpSpPr>
            <p:nvPr/>
          </p:nvGrpSpPr>
          <p:grpSpPr bwMode="auto">
            <a:xfrm>
              <a:off x="3189" y="1364"/>
              <a:ext cx="436" cy="114"/>
              <a:chOff x="3072" y="739"/>
              <a:chExt cx="652" cy="146"/>
            </a:xfrm>
          </p:grpSpPr>
          <p:pic>
            <p:nvPicPr>
              <p:cNvPr id="24863" name="Picture 301"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64" name="Line 30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65" name="Line 30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4589" name="Picture 304"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0" name="Group 305"/>
            <p:cNvGrpSpPr>
              <a:grpSpLocks/>
            </p:cNvGrpSpPr>
            <p:nvPr/>
          </p:nvGrpSpPr>
          <p:grpSpPr bwMode="auto">
            <a:xfrm>
              <a:off x="3846" y="1069"/>
              <a:ext cx="256" cy="269"/>
              <a:chOff x="2870" y="1518"/>
              <a:chExt cx="292" cy="320"/>
            </a:xfrm>
          </p:grpSpPr>
          <p:graphicFrame>
            <p:nvGraphicFramePr>
              <p:cNvPr id="24861" name="Object 3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56" name="Clip" r:id="rId6" imgW="826829" imgH="840406" progId="MS_ClipArt_Gallery.2">
                      <p:embed/>
                    </p:oleObj>
                  </mc:Choice>
                  <mc:Fallback>
                    <p:oleObj name="Clip" r:id="rId6" imgW="826829" imgH="840406" progId="MS_ClipArt_Gallery.2">
                      <p:embed/>
                      <p:pic>
                        <p:nvPicPr>
                          <p:cNvPr id="24861" name="Object 3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62" name="Object 3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57" name="Clip" r:id="rId8" imgW="1268295" imgH="1199426" progId="MS_ClipArt_Gallery.2">
                      <p:embed/>
                    </p:oleObj>
                  </mc:Choice>
                  <mc:Fallback>
                    <p:oleObj name="Clip" r:id="rId8" imgW="1268295" imgH="1199426" progId="MS_ClipArt_Gallery.2">
                      <p:embed/>
                      <p:pic>
                        <p:nvPicPr>
                          <p:cNvPr id="24862" name="Object 3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591" name="Group 308"/>
            <p:cNvGrpSpPr>
              <a:grpSpLocks/>
            </p:cNvGrpSpPr>
            <p:nvPr/>
          </p:nvGrpSpPr>
          <p:grpSpPr bwMode="auto">
            <a:xfrm>
              <a:off x="4304" y="2253"/>
              <a:ext cx="228" cy="108"/>
              <a:chOff x="3600" y="219"/>
              <a:chExt cx="360" cy="175"/>
            </a:xfrm>
          </p:grpSpPr>
          <p:sp>
            <p:nvSpPr>
              <p:cNvPr id="24848"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49" name="Line 31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0" name="Line 31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1" name="Rectangle 31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52"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53" name="Group 314"/>
              <p:cNvGrpSpPr>
                <a:grpSpLocks/>
              </p:cNvGrpSpPr>
              <p:nvPr/>
            </p:nvGrpSpPr>
            <p:grpSpPr bwMode="auto">
              <a:xfrm>
                <a:off x="3686" y="244"/>
                <a:ext cx="177" cy="66"/>
                <a:chOff x="2848" y="848"/>
                <a:chExt cx="140" cy="98"/>
              </a:xfrm>
            </p:grpSpPr>
            <p:sp>
              <p:nvSpPr>
                <p:cNvPr id="24858" name="Line 3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9" name="Line 3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60" name="Line 3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54" name="Group 318"/>
              <p:cNvGrpSpPr>
                <a:grpSpLocks/>
              </p:cNvGrpSpPr>
              <p:nvPr/>
            </p:nvGrpSpPr>
            <p:grpSpPr bwMode="auto">
              <a:xfrm flipV="1">
                <a:off x="3686" y="243"/>
                <a:ext cx="177" cy="66"/>
                <a:chOff x="2848" y="848"/>
                <a:chExt cx="140" cy="98"/>
              </a:xfrm>
            </p:grpSpPr>
            <p:sp>
              <p:nvSpPr>
                <p:cNvPr id="24855" name="Line 3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6" name="Line 3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7" name="Line 3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2" name="Group 322"/>
            <p:cNvGrpSpPr>
              <a:grpSpLocks/>
            </p:cNvGrpSpPr>
            <p:nvPr/>
          </p:nvGrpSpPr>
          <p:grpSpPr bwMode="auto">
            <a:xfrm>
              <a:off x="4528" y="2429"/>
              <a:ext cx="228" cy="108"/>
              <a:chOff x="3600" y="219"/>
              <a:chExt cx="360" cy="175"/>
            </a:xfrm>
          </p:grpSpPr>
          <p:sp>
            <p:nvSpPr>
              <p:cNvPr id="24835"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36" name="Line 3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7" name="Line 3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8" name="Rectangle 32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39"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40" name="Group 328"/>
              <p:cNvGrpSpPr>
                <a:grpSpLocks/>
              </p:cNvGrpSpPr>
              <p:nvPr/>
            </p:nvGrpSpPr>
            <p:grpSpPr bwMode="auto">
              <a:xfrm>
                <a:off x="3686" y="244"/>
                <a:ext cx="177" cy="66"/>
                <a:chOff x="2848" y="848"/>
                <a:chExt cx="140" cy="98"/>
              </a:xfrm>
            </p:grpSpPr>
            <p:sp>
              <p:nvSpPr>
                <p:cNvPr id="24845" name="Line 3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6" name="Line 3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7" name="Line 3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41" name="Group 332"/>
              <p:cNvGrpSpPr>
                <a:grpSpLocks/>
              </p:cNvGrpSpPr>
              <p:nvPr/>
            </p:nvGrpSpPr>
            <p:grpSpPr bwMode="auto">
              <a:xfrm flipV="1">
                <a:off x="3686" y="243"/>
                <a:ext cx="177" cy="66"/>
                <a:chOff x="2848" y="848"/>
                <a:chExt cx="140" cy="98"/>
              </a:xfrm>
            </p:grpSpPr>
            <p:sp>
              <p:nvSpPr>
                <p:cNvPr id="24842" name="Line 3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3" name="Line 3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4" name="Line 3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3" name="Group 336"/>
            <p:cNvGrpSpPr>
              <a:grpSpLocks/>
            </p:cNvGrpSpPr>
            <p:nvPr/>
          </p:nvGrpSpPr>
          <p:grpSpPr bwMode="auto">
            <a:xfrm>
              <a:off x="4704" y="2261"/>
              <a:ext cx="228" cy="108"/>
              <a:chOff x="3600" y="219"/>
              <a:chExt cx="360" cy="175"/>
            </a:xfrm>
          </p:grpSpPr>
          <p:sp>
            <p:nvSpPr>
              <p:cNvPr id="24822"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23" name="Line 3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4" name="Line 3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5" name="Rectangle 3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26"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27" name="Group 342"/>
              <p:cNvGrpSpPr>
                <a:grpSpLocks/>
              </p:cNvGrpSpPr>
              <p:nvPr/>
            </p:nvGrpSpPr>
            <p:grpSpPr bwMode="auto">
              <a:xfrm>
                <a:off x="3686" y="244"/>
                <a:ext cx="177" cy="66"/>
                <a:chOff x="2848" y="848"/>
                <a:chExt cx="140" cy="98"/>
              </a:xfrm>
            </p:grpSpPr>
            <p:sp>
              <p:nvSpPr>
                <p:cNvPr id="24832" name="Line 3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3" name="Line 3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4" name="Line 3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28" name="Group 346"/>
              <p:cNvGrpSpPr>
                <a:grpSpLocks/>
              </p:cNvGrpSpPr>
              <p:nvPr/>
            </p:nvGrpSpPr>
            <p:grpSpPr bwMode="auto">
              <a:xfrm flipV="1">
                <a:off x="3686" y="243"/>
                <a:ext cx="177" cy="66"/>
                <a:chOff x="2848" y="848"/>
                <a:chExt cx="140" cy="98"/>
              </a:xfrm>
            </p:grpSpPr>
            <p:sp>
              <p:nvSpPr>
                <p:cNvPr id="24829" name="Line 3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0" name="Line 3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1" name="Line 3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4" name="Group 350"/>
            <p:cNvGrpSpPr>
              <a:grpSpLocks/>
            </p:cNvGrpSpPr>
            <p:nvPr/>
          </p:nvGrpSpPr>
          <p:grpSpPr bwMode="auto">
            <a:xfrm>
              <a:off x="4367" y="1532"/>
              <a:ext cx="221" cy="101"/>
              <a:chOff x="3600" y="219"/>
              <a:chExt cx="360" cy="175"/>
            </a:xfrm>
          </p:grpSpPr>
          <p:sp>
            <p:nvSpPr>
              <p:cNvPr id="24809"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10" name="Line 35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1" name="Line 35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2" name="Rectangle 35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13"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14" name="Group 356"/>
              <p:cNvGrpSpPr>
                <a:grpSpLocks/>
              </p:cNvGrpSpPr>
              <p:nvPr/>
            </p:nvGrpSpPr>
            <p:grpSpPr bwMode="auto">
              <a:xfrm>
                <a:off x="3686" y="244"/>
                <a:ext cx="177" cy="66"/>
                <a:chOff x="2848" y="848"/>
                <a:chExt cx="140" cy="98"/>
              </a:xfrm>
            </p:grpSpPr>
            <p:sp>
              <p:nvSpPr>
                <p:cNvPr id="24819" name="Line 3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0" name="Line 3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1" name="Line 3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15" name="Group 360"/>
              <p:cNvGrpSpPr>
                <a:grpSpLocks/>
              </p:cNvGrpSpPr>
              <p:nvPr/>
            </p:nvGrpSpPr>
            <p:grpSpPr bwMode="auto">
              <a:xfrm flipV="1">
                <a:off x="3686" y="243"/>
                <a:ext cx="177" cy="66"/>
                <a:chOff x="2848" y="848"/>
                <a:chExt cx="140" cy="98"/>
              </a:xfrm>
            </p:grpSpPr>
            <p:sp>
              <p:nvSpPr>
                <p:cNvPr id="24816" name="Line 3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7" name="Line 3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8" name="Line 3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5" name="Group 364"/>
            <p:cNvGrpSpPr>
              <a:grpSpLocks/>
            </p:cNvGrpSpPr>
            <p:nvPr/>
          </p:nvGrpSpPr>
          <p:grpSpPr bwMode="auto">
            <a:xfrm>
              <a:off x="4366" y="1693"/>
              <a:ext cx="228" cy="108"/>
              <a:chOff x="3600" y="219"/>
              <a:chExt cx="360" cy="175"/>
            </a:xfrm>
          </p:grpSpPr>
          <p:sp>
            <p:nvSpPr>
              <p:cNvPr id="24796"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97" name="Line 36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8" name="Line 36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9" name="Rectangle 36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00"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01" name="Group 370"/>
              <p:cNvGrpSpPr>
                <a:grpSpLocks/>
              </p:cNvGrpSpPr>
              <p:nvPr/>
            </p:nvGrpSpPr>
            <p:grpSpPr bwMode="auto">
              <a:xfrm>
                <a:off x="3686" y="244"/>
                <a:ext cx="177" cy="66"/>
                <a:chOff x="2848" y="848"/>
                <a:chExt cx="140" cy="98"/>
              </a:xfrm>
            </p:grpSpPr>
            <p:sp>
              <p:nvSpPr>
                <p:cNvPr id="24806" name="Line 3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7" name="Line 3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8" name="Line 3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02" name="Group 374"/>
              <p:cNvGrpSpPr>
                <a:grpSpLocks/>
              </p:cNvGrpSpPr>
              <p:nvPr/>
            </p:nvGrpSpPr>
            <p:grpSpPr bwMode="auto">
              <a:xfrm flipV="1">
                <a:off x="3686" y="243"/>
                <a:ext cx="177" cy="66"/>
                <a:chOff x="2848" y="848"/>
                <a:chExt cx="140" cy="98"/>
              </a:xfrm>
            </p:grpSpPr>
            <p:sp>
              <p:nvSpPr>
                <p:cNvPr id="24803" name="Line 3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4" name="Line 3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5" name="Line 3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6" name="Group 378"/>
            <p:cNvGrpSpPr>
              <a:grpSpLocks/>
            </p:cNvGrpSpPr>
            <p:nvPr/>
          </p:nvGrpSpPr>
          <p:grpSpPr bwMode="auto">
            <a:xfrm>
              <a:off x="4666" y="1472"/>
              <a:ext cx="210" cy="97"/>
              <a:chOff x="3600" y="219"/>
              <a:chExt cx="360" cy="175"/>
            </a:xfrm>
          </p:grpSpPr>
          <p:sp>
            <p:nvSpPr>
              <p:cNvPr id="24783"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84" name="Line 38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5" name="Line 38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6" name="Rectangle 38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87"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88" name="Group 384"/>
              <p:cNvGrpSpPr>
                <a:grpSpLocks/>
              </p:cNvGrpSpPr>
              <p:nvPr/>
            </p:nvGrpSpPr>
            <p:grpSpPr bwMode="auto">
              <a:xfrm>
                <a:off x="3686" y="244"/>
                <a:ext cx="177" cy="66"/>
                <a:chOff x="2848" y="848"/>
                <a:chExt cx="140" cy="98"/>
              </a:xfrm>
            </p:grpSpPr>
            <p:sp>
              <p:nvSpPr>
                <p:cNvPr id="24793" name="Line 3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4" name="Line 3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5" name="Line 3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89" name="Group 388"/>
              <p:cNvGrpSpPr>
                <a:grpSpLocks/>
              </p:cNvGrpSpPr>
              <p:nvPr/>
            </p:nvGrpSpPr>
            <p:grpSpPr bwMode="auto">
              <a:xfrm flipV="1">
                <a:off x="3686" y="243"/>
                <a:ext cx="177" cy="66"/>
                <a:chOff x="2848" y="848"/>
                <a:chExt cx="140" cy="98"/>
              </a:xfrm>
            </p:grpSpPr>
            <p:sp>
              <p:nvSpPr>
                <p:cNvPr id="24790" name="Line 3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1" name="Line 3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2" name="Line 3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7" name="Group 392"/>
            <p:cNvGrpSpPr>
              <a:grpSpLocks/>
            </p:cNvGrpSpPr>
            <p:nvPr/>
          </p:nvGrpSpPr>
          <p:grpSpPr bwMode="auto">
            <a:xfrm>
              <a:off x="4720" y="1693"/>
              <a:ext cx="228" cy="108"/>
              <a:chOff x="3600" y="219"/>
              <a:chExt cx="360" cy="175"/>
            </a:xfrm>
          </p:grpSpPr>
          <p:sp>
            <p:nvSpPr>
              <p:cNvPr id="24770"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71" name="Line 39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2" name="Line 39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3" name="Rectangle 39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74"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75" name="Group 398"/>
              <p:cNvGrpSpPr>
                <a:grpSpLocks/>
              </p:cNvGrpSpPr>
              <p:nvPr/>
            </p:nvGrpSpPr>
            <p:grpSpPr bwMode="auto">
              <a:xfrm>
                <a:off x="3686" y="244"/>
                <a:ext cx="177" cy="66"/>
                <a:chOff x="2848" y="848"/>
                <a:chExt cx="140" cy="98"/>
              </a:xfrm>
            </p:grpSpPr>
            <p:sp>
              <p:nvSpPr>
                <p:cNvPr id="24780" name="Line 3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1" name="Line 4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2" name="Line 4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76" name="Group 402"/>
              <p:cNvGrpSpPr>
                <a:grpSpLocks/>
              </p:cNvGrpSpPr>
              <p:nvPr/>
            </p:nvGrpSpPr>
            <p:grpSpPr bwMode="auto">
              <a:xfrm flipV="1">
                <a:off x="3686" y="243"/>
                <a:ext cx="177" cy="66"/>
                <a:chOff x="2848" y="848"/>
                <a:chExt cx="140" cy="98"/>
              </a:xfrm>
            </p:grpSpPr>
            <p:sp>
              <p:nvSpPr>
                <p:cNvPr id="24777" name="Line 4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8" name="Line 4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9" name="Line 4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8" name="Group 406"/>
            <p:cNvGrpSpPr>
              <a:grpSpLocks/>
            </p:cNvGrpSpPr>
            <p:nvPr/>
          </p:nvGrpSpPr>
          <p:grpSpPr bwMode="auto">
            <a:xfrm>
              <a:off x="3832" y="1529"/>
              <a:ext cx="220" cy="100"/>
              <a:chOff x="3600" y="219"/>
              <a:chExt cx="360" cy="175"/>
            </a:xfrm>
          </p:grpSpPr>
          <p:sp>
            <p:nvSpPr>
              <p:cNvPr id="24757"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58" name="Line 4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9" name="Line 4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0" name="Rectangle 4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61"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62" name="Group 412"/>
              <p:cNvGrpSpPr>
                <a:grpSpLocks/>
              </p:cNvGrpSpPr>
              <p:nvPr/>
            </p:nvGrpSpPr>
            <p:grpSpPr bwMode="auto">
              <a:xfrm>
                <a:off x="3686" y="244"/>
                <a:ext cx="177" cy="66"/>
                <a:chOff x="2848" y="848"/>
                <a:chExt cx="140" cy="98"/>
              </a:xfrm>
            </p:grpSpPr>
            <p:sp>
              <p:nvSpPr>
                <p:cNvPr id="24767" name="Line 4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8" name="Line 4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9" name="Line 4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63" name="Group 416"/>
              <p:cNvGrpSpPr>
                <a:grpSpLocks/>
              </p:cNvGrpSpPr>
              <p:nvPr/>
            </p:nvGrpSpPr>
            <p:grpSpPr bwMode="auto">
              <a:xfrm flipV="1">
                <a:off x="3686" y="243"/>
                <a:ext cx="177" cy="66"/>
                <a:chOff x="2848" y="848"/>
                <a:chExt cx="140" cy="98"/>
              </a:xfrm>
            </p:grpSpPr>
            <p:sp>
              <p:nvSpPr>
                <p:cNvPr id="24764" name="Line 4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5" name="Line 4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6" name="Line 4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9" name="Group 420"/>
            <p:cNvGrpSpPr>
              <a:grpSpLocks/>
            </p:cNvGrpSpPr>
            <p:nvPr/>
          </p:nvGrpSpPr>
          <p:grpSpPr bwMode="auto">
            <a:xfrm>
              <a:off x="3639" y="2253"/>
              <a:ext cx="220" cy="100"/>
              <a:chOff x="3600" y="219"/>
              <a:chExt cx="360" cy="175"/>
            </a:xfrm>
          </p:grpSpPr>
          <p:sp>
            <p:nvSpPr>
              <p:cNvPr id="24744"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45" name="Line 4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46" name="Line 4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47" name="Rectangle 4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48"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49" name="Group 426"/>
              <p:cNvGrpSpPr>
                <a:grpSpLocks/>
              </p:cNvGrpSpPr>
              <p:nvPr/>
            </p:nvGrpSpPr>
            <p:grpSpPr bwMode="auto">
              <a:xfrm>
                <a:off x="3686" y="244"/>
                <a:ext cx="177" cy="66"/>
                <a:chOff x="2848" y="848"/>
                <a:chExt cx="140" cy="98"/>
              </a:xfrm>
            </p:grpSpPr>
            <p:sp>
              <p:nvSpPr>
                <p:cNvPr id="24754" name="Line 4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5" name="Line 4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6" name="Line 4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50" name="Group 430"/>
              <p:cNvGrpSpPr>
                <a:grpSpLocks/>
              </p:cNvGrpSpPr>
              <p:nvPr/>
            </p:nvGrpSpPr>
            <p:grpSpPr bwMode="auto">
              <a:xfrm flipV="1">
                <a:off x="3686" y="243"/>
                <a:ext cx="177" cy="66"/>
                <a:chOff x="2848" y="848"/>
                <a:chExt cx="140" cy="98"/>
              </a:xfrm>
            </p:grpSpPr>
            <p:sp>
              <p:nvSpPr>
                <p:cNvPr id="24751" name="Line 4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2" name="Line 4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3" name="Line 4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600" name="Line 434"/>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1" name="Line 435"/>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2" name="Line 436"/>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437"/>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438"/>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05" name="Group 439"/>
            <p:cNvGrpSpPr>
              <a:grpSpLocks/>
            </p:cNvGrpSpPr>
            <p:nvPr/>
          </p:nvGrpSpPr>
          <p:grpSpPr bwMode="auto">
            <a:xfrm>
              <a:off x="3390" y="1979"/>
              <a:ext cx="209" cy="224"/>
              <a:chOff x="2870" y="1518"/>
              <a:chExt cx="292" cy="320"/>
            </a:xfrm>
          </p:grpSpPr>
          <p:graphicFrame>
            <p:nvGraphicFramePr>
              <p:cNvPr id="24742" name="Object 4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58" name="Clip" r:id="rId10" imgW="826829" imgH="840406" progId="MS_ClipArt_Gallery.2">
                      <p:embed/>
                    </p:oleObj>
                  </mc:Choice>
                  <mc:Fallback>
                    <p:oleObj name="Clip" r:id="rId10" imgW="826829" imgH="840406" progId="MS_ClipArt_Gallery.2">
                      <p:embed/>
                      <p:pic>
                        <p:nvPicPr>
                          <p:cNvPr id="24742" name="Object 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43" name="Object 4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59" name="Clip" r:id="rId11" imgW="1268295" imgH="1199426" progId="MS_ClipArt_Gallery.2">
                      <p:embed/>
                    </p:oleObj>
                  </mc:Choice>
                  <mc:Fallback>
                    <p:oleObj name="Clip" r:id="rId11" imgW="1268295" imgH="1199426" progId="MS_ClipArt_Gallery.2">
                      <p:embed/>
                      <p:pic>
                        <p:nvPicPr>
                          <p:cNvPr id="24743" name="Object 4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06" name="Group 442"/>
            <p:cNvGrpSpPr>
              <a:grpSpLocks/>
            </p:cNvGrpSpPr>
            <p:nvPr/>
          </p:nvGrpSpPr>
          <p:grpSpPr bwMode="auto">
            <a:xfrm>
              <a:off x="3418" y="2211"/>
              <a:ext cx="139" cy="194"/>
              <a:chOff x="2556" y="2689"/>
              <a:chExt cx="183" cy="255"/>
            </a:xfrm>
          </p:grpSpPr>
          <p:pic>
            <p:nvPicPr>
              <p:cNvPr id="24725" name="Picture 443"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26"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7"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8"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9"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0"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1"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2"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3"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4"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5"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6"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7"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8"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9"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0"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1"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24607" name="Object 460"/>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spid="_x0000_s5360" name="Clip" r:id="rId13" imgW="1307263" imgH="1084139" progId="MS_ClipArt_Gallery.2">
                    <p:embed/>
                  </p:oleObj>
                </mc:Choice>
                <mc:Fallback>
                  <p:oleObj name="Clip" r:id="rId13" imgW="1307263" imgH="1084139" progId="MS_ClipArt_Gallery.2">
                    <p:embed/>
                    <p:pic>
                      <p:nvPicPr>
                        <p:cNvPr id="24607" name="Object 4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8" name="Line 461"/>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9" name="Line 462"/>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Freeform 46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11" name="Line 464"/>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612" name="Group 465"/>
            <p:cNvGrpSpPr>
              <a:grpSpLocks/>
            </p:cNvGrpSpPr>
            <p:nvPr/>
          </p:nvGrpSpPr>
          <p:grpSpPr bwMode="auto">
            <a:xfrm>
              <a:off x="4702" y="3292"/>
              <a:ext cx="125" cy="230"/>
              <a:chOff x="4180" y="783"/>
              <a:chExt cx="150" cy="307"/>
            </a:xfrm>
          </p:grpSpPr>
          <p:sp>
            <p:nvSpPr>
              <p:cNvPr id="24717" name="AutoShape 46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18" name="Rectangle 46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19"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20"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21" name="Line 47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22" name="Line 47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23"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24" name="Rectangle 47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24613" name="Line 474"/>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4" name="Line 475"/>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615" name="Group 476"/>
            <p:cNvGrpSpPr>
              <a:grpSpLocks/>
            </p:cNvGrpSpPr>
            <p:nvPr/>
          </p:nvGrpSpPr>
          <p:grpSpPr bwMode="auto">
            <a:xfrm>
              <a:off x="4701" y="2996"/>
              <a:ext cx="316" cy="148"/>
              <a:chOff x="3600" y="219"/>
              <a:chExt cx="360" cy="175"/>
            </a:xfrm>
          </p:grpSpPr>
          <p:sp>
            <p:nvSpPr>
              <p:cNvPr id="24704"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05" name="Line 4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6" name="Line 4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7" name="Rectangle 4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08"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09" name="Group 482"/>
              <p:cNvGrpSpPr>
                <a:grpSpLocks/>
              </p:cNvGrpSpPr>
              <p:nvPr/>
            </p:nvGrpSpPr>
            <p:grpSpPr bwMode="auto">
              <a:xfrm>
                <a:off x="3686" y="244"/>
                <a:ext cx="177" cy="66"/>
                <a:chOff x="2848" y="848"/>
                <a:chExt cx="140" cy="98"/>
              </a:xfrm>
            </p:grpSpPr>
            <p:sp>
              <p:nvSpPr>
                <p:cNvPr id="24714" name="Line 4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5" name="Line 4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6" name="Line 4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10" name="Group 486"/>
              <p:cNvGrpSpPr>
                <a:grpSpLocks/>
              </p:cNvGrpSpPr>
              <p:nvPr/>
            </p:nvGrpSpPr>
            <p:grpSpPr bwMode="auto">
              <a:xfrm flipV="1">
                <a:off x="3686" y="243"/>
                <a:ext cx="177" cy="66"/>
                <a:chOff x="2848" y="848"/>
                <a:chExt cx="140" cy="98"/>
              </a:xfrm>
            </p:grpSpPr>
            <p:sp>
              <p:nvSpPr>
                <p:cNvPr id="24711" name="Line 4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2" name="Line 4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3" name="Line 4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616" name="Group 490"/>
            <p:cNvGrpSpPr>
              <a:grpSpLocks/>
            </p:cNvGrpSpPr>
            <p:nvPr/>
          </p:nvGrpSpPr>
          <p:grpSpPr bwMode="auto">
            <a:xfrm>
              <a:off x="4187" y="2822"/>
              <a:ext cx="316" cy="148"/>
              <a:chOff x="3600" y="219"/>
              <a:chExt cx="360" cy="175"/>
            </a:xfrm>
          </p:grpSpPr>
          <p:sp>
            <p:nvSpPr>
              <p:cNvPr id="24691"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92" name="Line 4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3" name="Line 4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4" name="Rectangle 4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95"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696" name="Group 496"/>
              <p:cNvGrpSpPr>
                <a:grpSpLocks/>
              </p:cNvGrpSpPr>
              <p:nvPr/>
            </p:nvGrpSpPr>
            <p:grpSpPr bwMode="auto">
              <a:xfrm>
                <a:off x="3686" y="244"/>
                <a:ext cx="177" cy="66"/>
                <a:chOff x="2848" y="848"/>
                <a:chExt cx="140" cy="98"/>
              </a:xfrm>
            </p:grpSpPr>
            <p:sp>
              <p:nvSpPr>
                <p:cNvPr id="24701" name="Line 4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2" name="Line 4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3" name="Line 4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697" name="Group 500"/>
              <p:cNvGrpSpPr>
                <a:grpSpLocks/>
              </p:cNvGrpSpPr>
              <p:nvPr/>
            </p:nvGrpSpPr>
            <p:grpSpPr bwMode="auto">
              <a:xfrm flipV="1">
                <a:off x="3686" y="243"/>
                <a:ext cx="177" cy="66"/>
                <a:chOff x="2848" y="848"/>
                <a:chExt cx="140" cy="98"/>
              </a:xfrm>
            </p:grpSpPr>
            <p:sp>
              <p:nvSpPr>
                <p:cNvPr id="24698" name="Line 5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9" name="Line 5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0" name="Line 5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617" name="Group 504"/>
            <p:cNvGrpSpPr>
              <a:grpSpLocks/>
            </p:cNvGrpSpPr>
            <p:nvPr/>
          </p:nvGrpSpPr>
          <p:grpSpPr bwMode="auto">
            <a:xfrm>
              <a:off x="3768" y="3014"/>
              <a:ext cx="316" cy="148"/>
              <a:chOff x="3600" y="219"/>
              <a:chExt cx="360" cy="175"/>
            </a:xfrm>
          </p:grpSpPr>
          <p:sp>
            <p:nvSpPr>
              <p:cNvPr id="24678"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79" name="Line 5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 name="Line 5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1" name="Rectangle 5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82"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683" name="Group 510"/>
              <p:cNvGrpSpPr>
                <a:grpSpLocks/>
              </p:cNvGrpSpPr>
              <p:nvPr/>
            </p:nvGrpSpPr>
            <p:grpSpPr bwMode="auto">
              <a:xfrm>
                <a:off x="3686" y="244"/>
                <a:ext cx="177" cy="66"/>
                <a:chOff x="2848" y="848"/>
                <a:chExt cx="140" cy="98"/>
              </a:xfrm>
            </p:grpSpPr>
            <p:sp>
              <p:nvSpPr>
                <p:cNvPr id="24688" name="Line 5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9" name="Line 5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0" name="Line 5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684" name="Group 514"/>
              <p:cNvGrpSpPr>
                <a:grpSpLocks/>
              </p:cNvGrpSpPr>
              <p:nvPr/>
            </p:nvGrpSpPr>
            <p:grpSpPr bwMode="auto">
              <a:xfrm flipV="1">
                <a:off x="3686" y="243"/>
                <a:ext cx="177" cy="66"/>
                <a:chOff x="2848" y="848"/>
                <a:chExt cx="140" cy="98"/>
              </a:xfrm>
            </p:grpSpPr>
            <p:sp>
              <p:nvSpPr>
                <p:cNvPr id="24685" name="Line 5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6" name="Line 5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7" name="Line 5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618" name="Line 518"/>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9" name="Line 519"/>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0" name="Line 520"/>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1" name="Line 521"/>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2" name="Line 522"/>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3" name="Line 523"/>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4" name="Line 524"/>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5" name="Line 525"/>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6" name="Line 526"/>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7" name="Line 527"/>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28" name="Object 528"/>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spid="_x0000_s5361" name="Clip" r:id="rId15" imgW="1307263" imgH="1084139" progId="MS_ClipArt_Gallery.2">
                    <p:embed/>
                  </p:oleObj>
                </mc:Choice>
                <mc:Fallback>
                  <p:oleObj name="Clip" r:id="rId15" imgW="1307263" imgH="1084139" progId="MS_ClipArt_Gallery.2">
                    <p:embed/>
                    <p:pic>
                      <p:nvPicPr>
                        <p:cNvPr id="24628" name="Object 5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9" name="Object 529"/>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spid="_x0000_s5362" name="Clip" r:id="rId16" imgW="1307263" imgH="1084139" progId="MS_ClipArt_Gallery.2">
                    <p:embed/>
                  </p:oleObj>
                </mc:Choice>
                <mc:Fallback>
                  <p:oleObj name="Clip" r:id="rId16" imgW="1307263" imgH="1084139" progId="MS_ClipArt_Gallery.2">
                    <p:embed/>
                    <p:pic>
                      <p:nvPicPr>
                        <p:cNvPr id="24629" name="Object 5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0" name="Object 530"/>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spid="_x0000_s5363" name="Clip" r:id="rId17" imgW="1307263" imgH="1084139" progId="MS_ClipArt_Gallery.2">
                    <p:embed/>
                  </p:oleObj>
                </mc:Choice>
                <mc:Fallback>
                  <p:oleObj name="Clip" r:id="rId17" imgW="1307263" imgH="1084139" progId="MS_ClipArt_Gallery.2">
                    <p:embed/>
                    <p:pic>
                      <p:nvPicPr>
                        <p:cNvPr id="24630" name="Object 5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1" name="Object 531"/>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spid="_x0000_s5364" name="Clip" r:id="rId18" imgW="1307263" imgH="1084139" progId="MS_ClipArt_Gallery.2">
                    <p:embed/>
                  </p:oleObj>
                </mc:Choice>
                <mc:Fallback>
                  <p:oleObj name="Clip" r:id="rId18" imgW="1307263" imgH="1084139" progId="MS_ClipArt_Gallery.2">
                    <p:embed/>
                    <p:pic>
                      <p:nvPicPr>
                        <p:cNvPr id="24631" name="Object 5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632" name="Group 532"/>
            <p:cNvGrpSpPr>
              <a:grpSpLocks/>
            </p:cNvGrpSpPr>
            <p:nvPr/>
          </p:nvGrpSpPr>
          <p:grpSpPr bwMode="auto">
            <a:xfrm>
              <a:off x="4475" y="3342"/>
              <a:ext cx="172" cy="215"/>
              <a:chOff x="2870" y="1518"/>
              <a:chExt cx="292" cy="320"/>
            </a:xfrm>
          </p:grpSpPr>
          <p:graphicFrame>
            <p:nvGraphicFramePr>
              <p:cNvPr id="24676" name="Object 5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65" name="Clip" r:id="rId19" imgW="826829" imgH="840406" progId="MS_ClipArt_Gallery.2">
                      <p:embed/>
                    </p:oleObj>
                  </mc:Choice>
                  <mc:Fallback>
                    <p:oleObj name="Clip" r:id="rId19" imgW="826829" imgH="840406" progId="MS_ClipArt_Gallery.2">
                      <p:embed/>
                      <p:pic>
                        <p:nvPicPr>
                          <p:cNvPr id="24676" name="Object 5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7" name="Object 5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66" name="Clip" r:id="rId20" imgW="1268295" imgH="1199426" progId="MS_ClipArt_Gallery.2">
                      <p:embed/>
                    </p:oleObj>
                  </mc:Choice>
                  <mc:Fallback>
                    <p:oleObj name="Clip" r:id="rId20" imgW="1268295" imgH="1199426" progId="MS_ClipArt_Gallery.2">
                      <p:embed/>
                      <p:pic>
                        <p:nvPicPr>
                          <p:cNvPr id="24677" name="Object 5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33" name="Group 535"/>
            <p:cNvGrpSpPr>
              <a:grpSpLocks/>
            </p:cNvGrpSpPr>
            <p:nvPr/>
          </p:nvGrpSpPr>
          <p:grpSpPr bwMode="auto">
            <a:xfrm>
              <a:off x="4191" y="3374"/>
              <a:ext cx="220" cy="203"/>
              <a:chOff x="2870" y="1518"/>
              <a:chExt cx="292" cy="320"/>
            </a:xfrm>
          </p:grpSpPr>
          <p:graphicFrame>
            <p:nvGraphicFramePr>
              <p:cNvPr id="24674" name="Object 5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67" name="Clip" r:id="rId21" imgW="826829" imgH="840406" progId="MS_ClipArt_Gallery.2">
                      <p:embed/>
                    </p:oleObj>
                  </mc:Choice>
                  <mc:Fallback>
                    <p:oleObj name="Clip" r:id="rId21" imgW="826829" imgH="840406" progId="MS_ClipArt_Gallery.2">
                      <p:embed/>
                      <p:pic>
                        <p:nvPicPr>
                          <p:cNvPr id="24674" name="Object 5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5" name="Object 5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68" name="Clip" r:id="rId22" imgW="1268295" imgH="1199426" progId="MS_ClipArt_Gallery.2">
                      <p:embed/>
                    </p:oleObj>
                  </mc:Choice>
                  <mc:Fallback>
                    <p:oleObj name="Clip" r:id="rId22" imgW="1268295" imgH="1199426" progId="MS_ClipArt_Gallery.2">
                      <p:embed/>
                      <p:pic>
                        <p:nvPicPr>
                          <p:cNvPr id="24675" name="Object 5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34" name="Group 538"/>
            <p:cNvGrpSpPr>
              <a:grpSpLocks/>
            </p:cNvGrpSpPr>
            <p:nvPr/>
          </p:nvGrpSpPr>
          <p:grpSpPr bwMode="auto">
            <a:xfrm>
              <a:off x="4290" y="3130"/>
              <a:ext cx="183" cy="255"/>
              <a:chOff x="2556" y="2689"/>
              <a:chExt cx="183" cy="255"/>
            </a:xfrm>
          </p:grpSpPr>
          <p:pic>
            <p:nvPicPr>
              <p:cNvPr id="24657" name="Picture 539"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58"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59"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0"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1"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2"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3"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4"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5"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6"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7"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8"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9"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0"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1"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2"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3"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635" name="Line 556"/>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6" name="Line 557"/>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37" name="Group 558"/>
            <p:cNvGrpSpPr>
              <a:grpSpLocks/>
            </p:cNvGrpSpPr>
            <p:nvPr/>
          </p:nvGrpSpPr>
          <p:grpSpPr bwMode="auto">
            <a:xfrm>
              <a:off x="4961" y="3136"/>
              <a:ext cx="131" cy="258"/>
              <a:chOff x="4180" y="783"/>
              <a:chExt cx="150" cy="307"/>
            </a:xfrm>
          </p:grpSpPr>
          <p:sp>
            <p:nvSpPr>
              <p:cNvPr id="24649" name="AutoShape 55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0" name="Rectangle 56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1"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2"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3" name="Line 56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54" name="Line 56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55"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6" name="Rectangle 56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24638" name="Line 567"/>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9" name="Line 568"/>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0" name="Line 569"/>
            <p:cNvSpPr>
              <a:spLocks noChangeShapeType="1"/>
            </p:cNvSpPr>
            <p:nvPr/>
          </p:nvSpPr>
          <p:spPr bwMode="auto">
            <a:xfrm>
              <a:off x="4480" y="1635"/>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1" name="Line 570"/>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2" name="Line 571"/>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3" name="Line 572"/>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4" name="Line 573"/>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5" name="Line 574"/>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6" name="Line 575"/>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7" name="Line 576"/>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8" name="Line 577"/>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786105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82"/>
          <p:cNvSpPr>
            <a:spLocks noGrp="1" noChangeArrowheads="1"/>
          </p:cNvSpPr>
          <p:nvPr>
            <p:ph type="title"/>
          </p:nvPr>
        </p:nvSpPr>
        <p:spPr/>
        <p:txBody>
          <a:bodyPr vert="horz" wrap="square" lIns="91440" tIns="45720" rIns="52378" bIns="45720" numCol="1" anchor="ctr" anchorCtr="0" compatLnSpc="1">
            <a:prstTxWarp prst="textNoShape">
              <a:avLst/>
            </a:prstTxWarp>
          </a:bodyPr>
          <a:lstStyle/>
          <a:p>
            <a:pPr marL="50800"/>
            <a:r>
              <a:rPr lang="en-US" altLang="zh-CN"/>
              <a:t>OSI</a:t>
            </a:r>
            <a:r>
              <a:rPr lang="zh-CN" altLang="en-US"/>
              <a:t>模型的应用</a:t>
            </a:r>
            <a:endParaRPr lang="en-US" altLang="zh-CN">
              <a:ea typeface="宋体" panose="02010600030101010101" pitchFamily="2" charset="-122"/>
            </a:endParaRPr>
          </a:p>
        </p:txBody>
      </p:sp>
      <p:grpSp>
        <p:nvGrpSpPr>
          <p:cNvPr id="136195" name="组合 233"/>
          <p:cNvGrpSpPr>
            <a:grpSpLocks/>
          </p:cNvGrpSpPr>
          <p:nvPr/>
        </p:nvGrpSpPr>
        <p:grpSpPr bwMode="auto">
          <a:xfrm>
            <a:off x="2601914" y="1643064"/>
            <a:ext cx="6835775" cy="4603157"/>
            <a:chOff x="1077913" y="1643063"/>
            <a:chExt cx="6835775" cy="4603157"/>
          </a:xfrm>
        </p:grpSpPr>
        <p:grpSp>
          <p:nvGrpSpPr>
            <p:cNvPr id="136198" name="Group 4"/>
            <p:cNvGrpSpPr>
              <a:grpSpLocks/>
            </p:cNvGrpSpPr>
            <p:nvPr/>
          </p:nvGrpSpPr>
          <p:grpSpPr bwMode="auto">
            <a:xfrm>
              <a:off x="6253163" y="5141913"/>
              <a:ext cx="366712" cy="292100"/>
              <a:chOff x="0" y="-4"/>
              <a:chExt cx="231" cy="184"/>
            </a:xfrm>
          </p:grpSpPr>
          <p:sp>
            <p:nvSpPr>
              <p:cNvPr id="136426" name="Rectangle 5"/>
              <p:cNvSpPr>
                <a:spLocks/>
              </p:cNvSpPr>
              <p:nvPr/>
            </p:nvSpPr>
            <p:spPr bwMode="auto">
              <a:xfrm>
                <a:off x="0" y="20"/>
                <a:ext cx="23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7" name="Rectangle 6"/>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199" name="Group 7"/>
            <p:cNvGrpSpPr>
              <a:grpSpLocks/>
            </p:cNvGrpSpPr>
            <p:nvPr/>
          </p:nvGrpSpPr>
          <p:grpSpPr bwMode="auto">
            <a:xfrm>
              <a:off x="6632575" y="5141913"/>
              <a:ext cx="368300" cy="292100"/>
              <a:chOff x="0" y="-4"/>
              <a:chExt cx="232" cy="184"/>
            </a:xfrm>
          </p:grpSpPr>
          <p:sp>
            <p:nvSpPr>
              <p:cNvPr id="136424" name="Rectangle 8"/>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5" name="Rectangle 9"/>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00" name="Group 10"/>
            <p:cNvGrpSpPr>
              <a:grpSpLocks/>
            </p:cNvGrpSpPr>
            <p:nvPr/>
          </p:nvGrpSpPr>
          <p:grpSpPr bwMode="auto">
            <a:xfrm>
              <a:off x="7165975" y="4229100"/>
              <a:ext cx="747713" cy="292100"/>
              <a:chOff x="0" y="-4"/>
              <a:chExt cx="471" cy="184"/>
            </a:xfrm>
          </p:grpSpPr>
          <p:sp>
            <p:nvSpPr>
              <p:cNvPr id="136422" name="Rectangle 11"/>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3" name="Rectangle 1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01" name="Group 13"/>
            <p:cNvGrpSpPr>
              <a:grpSpLocks/>
            </p:cNvGrpSpPr>
            <p:nvPr/>
          </p:nvGrpSpPr>
          <p:grpSpPr bwMode="auto">
            <a:xfrm>
              <a:off x="7165975" y="4456113"/>
              <a:ext cx="747713" cy="292100"/>
              <a:chOff x="0" y="-4"/>
              <a:chExt cx="471" cy="184"/>
            </a:xfrm>
          </p:grpSpPr>
          <p:sp>
            <p:nvSpPr>
              <p:cNvPr id="136420" name="Rectangle 14"/>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1" name="Rectangle 1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02" name="Group 16"/>
            <p:cNvGrpSpPr>
              <a:grpSpLocks/>
            </p:cNvGrpSpPr>
            <p:nvPr/>
          </p:nvGrpSpPr>
          <p:grpSpPr bwMode="auto">
            <a:xfrm>
              <a:off x="7165975" y="4684713"/>
              <a:ext cx="747713" cy="292100"/>
              <a:chOff x="0" y="-4"/>
              <a:chExt cx="471" cy="184"/>
            </a:xfrm>
          </p:grpSpPr>
          <p:sp>
            <p:nvSpPr>
              <p:cNvPr id="136418" name="Rectangle 1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9" name="Rectangle 1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03" name="Group 19"/>
            <p:cNvGrpSpPr>
              <a:grpSpLocks/>
            </p:cNvGrpSpPr>
            <p:nvPr/>
          </p:nvGrpSpPr>
          <p:grpSpPr bwMode="auto">
            <a:xfrm>
              <a:off x="5338763" y="4229100"/>
              <a:ext cx="749300" cy="292100"/>
              <a:chOff x="0" y="-4"/>
              <a:chExt cx="472" cy="184"/>
            </a:xfrm>
          </p:grpSpPr>
          <p:sp>
            <p:nvSpPr>
              <p:cNvPr id="136416" name="Rectangle 20"/>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7" name="Rectangle 2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04" name="Group 22"/>
            <p:cNvGrpSpPr>
              <a:grpSpLocks/>
            </p:cNvGrpSpPr>
            <p:nvPr/>
          </p:nvGrpSpPr>
          <p:grpSpPr bwMode="auto">
            <a:xfrm>
              <a:off x="5338763" y="4456113"/>
              <a:ext cx="749300" cy="292100"/>
              <a:chOff x="0" y="-4"/>
              <a:chExt cx="472" cy="184"/>
            </a:xfrm>
          </p:grpSpPr>
          <p:sp>
            <p:nvSpPr>
              <p:cNvPr id="136414" name="Rectangle 23"/>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5" name="Rectangle 2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05" name="Group 25"/>
            <p:cNvGrpSpPr>
              <a:grpSpLocks/>
            </p:cNvGrpSpPr>
            <p:nvPr/>
          </p:nvGrpSpPr>
          <p:grpSpPr bwMode="auto">
            <a:xfrm>
              <a:off x="5338763" y="4684713"/>
              <a:ext cx="749300" cy="292100"/>
              <a:chOff x="0" y="-4"/>
              <a:chExt cx="472" cy="184"/>
            </a:xfrm>
          </p:grpSpPr>
          <p:sp>
            <p:nvSpPr>
              <p:cNvPr id="136412" name="Rectangle 2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3" name="Rectangle 2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06" name="Group 28"/>
            <p:cNvGrpSpPr>
              <a:grpSpLocks/>
            </p:cNvGrpSpPr>
            <p:nvPr/>
          </p:nvGrpSpPr>
          <p:grpSpPr bwMode="auto">
            <a:xfrm>
              <a:off x="2903538" y="4229100"/>
              <a:ext cx="749300" cy="292100"/>
              <a:chOff x="0" y="-4"/>
              <a:chExt cx="472" cy="184"/>
            </a:xfrm>
          </p:grpSpPr>
          <p:sp>
            <p:nvSpPr>
              <p:cNvPr id="136410" name="Rectangle 2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1" name="Rectangle 3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07" name="Group 31"/>
            <p:cNvGrpSpPr>
              <a:grpSpLocks/>
            </p:cNvGrpSpPr>
            <p:nvPr/>
          </p:nvGrpSpPr>
          <p:grpSpPr bwMode="auto">
            <a:xfrm>
              <a:off x="2903538" y="4456113"/>
              <a:ext cx="749300" cy="292100"/>
              <a:chOff x="0" y="-4"/>
              <a:chExt cx="472" cy="184"/>
            </a:xfrm>
          </p:grpSpPr>
          <p:sp>
            <p:nvSpPr>
              <p:cNvPr id="136408" name="Rectangle 3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9" name="Rectangle 3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08" name="Group 34"/>
            <p:cNvGrpSpPr>
              <a:grpSpLocks/>
            </p:cNvGrpSpPr>
            <p:nvPr/>
          </p:nvGrpSpPr>
          <p:grpSpPr bwMode="auto">
            <a:xfrm>
              <a:off x="2903538" y="4684713"/>
              <a:ext cx="749300" cy="292100"/>
              <a:chOff x="0" y="-4"/>
              <a:chExt cx="472" cy="184"/>
            </a:xfrm>
          </p:grpSpPr>
          <p:sp>
            <p:nvSpPr>
              <p:cNvPr id="136406" name="Rectangle 3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7" name="Rectangle 3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09" name="Group 37"/>
            <p:cNvGrpSpPr>
              <a:grpSpLocks/>
            </p:cNvGrpSpPr>
            <p:nvPr/>
          </p:nvGrpSpPr>
          <p:grpSpPr bwMode="auto">
            <a:xfrm>
              <a:off x="1077913" y="4229100"/>
              <a:ext cx="747712" cy="292100"/>
              <a:chOff x="0" y="-4"/>
              <a:chExt cx="471" cy="184"/>
            </a:xfrm>
          </p:grpSpPr>
          <p:sp>
            <p:nvSpPr>
              <p:cNvPr id="136404" name="Rectangle 38"/>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5" name="Rectangle 3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0" name="Group 40"/>
            <p:cNvGrpSpPr>
              <a:grpSpLocks/>
            </p:cNvGrpSpPr>
            <p:nvPr/>
          </p:nvGrpSpPr>
          <p:grpSpPr bwMode="auto">
            <a:xfrm>
              <a:off x="1077913" y="4456113"/>
              <a:ext cx="747712" cy="292100"/>
              <a:chOff x="0" y="-4"/>
              <a:chExt cx="471" cy="184"/>
            </a:xfrm>
          </p:grpSpPr>
          <p:sp>
            <p:nvSpPr>
              <p:cNvPr id="136402" name="Rectangle 41"/>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3" name="Rectangle 4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11" name="Group 43"/>
            <p:cNvGrpSpPr>
              <a:grpSpLocks/>
            </p:cNvGrpSpPr>
            <p:nvPr/>
          </p:nvGrpSpPr>
          <p:grpSpPr bwMode="auto">
            <a:xfrm>
              <a:off x="1077913" y="4684713"/>
              <a:ext cx="747712" cy="292100"/>
              <a:chOff x="0" y="-4"/>
              <a:chExt cx="471" cy="184"/>
            </a:xfrm>
          </p:grpSpPr>
          <p:sp>
            <p:nvSpPr>
              <p:cNvPr id="136400" name="Rectangle 4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1" name="Rectangle 4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12" name="Group 46"/>
            <p:cNvGrpSpPr>
              <a:grpSpLocks/>
            </p:cNvGrpSpPr>
            <p:nvPr/>
          </p:nvGrpSpPr>
          <p:grpSpPr bwMode="auto">
            <a:xfrm>
              <a:off x="7165975" y="1643063"/>
              <a:ext cx="747713" cy="292100"/>
              <a:chOff x="0" y="-4"/>
              <a:chExt cx="471" cy="184"/>
            </a:xfrm>
          </p:grpSpPr>
          <p:sp>
            <p:nvSpPr>
              <p:cNvPr id="136398" name="Rectangle 4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9" name="Rectangle 4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3" name="Group 49"/>
            <p:cNvGrpSpPr>
              <a:grpSpLocks/>
            </p:cNvGrpSpPr>
            <p:nvPr/>
          </p:nvGrpSpPr>
          <p:grpSpPr bwMode="auto">
            <a:xfrm>
              <a:off x="7165975" y="1871663"/>
              <a:ext cx="747713" cy="292100"/>
              <a:chOff x="0" y="-4"/>
              <a:chExt cx="471" cy="184"/>
            </a:xfrm>
          </p:grpSpPr>
          <p:sp>
            <p:nvSpPr>
              <p:cNvPr id="136396" name="Rectangle 50"/>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7" name="Rectangle 5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14" name="Group 52"/>
            <p:cNvGrpSpPr>
              <a:grpSpLocks/>
            </p:cNvGrpSpPr>
            <p:nvPr/>
          </p:nvGrpSpPr>
          <p:grpSpPr bwMode="auto">
            <a:xfrm>
              <a:off x="7165975" y="2098675"/>
              <a:ext cx="747713" cy="292100"/>
              <a:chOff x="0" y="-4"/>
              <a:chExt cx="471" cy="184"/>
            </a:xfrm>
          </p:grpSpPr>
          <p:sp>
            <p:nvSpPr>
              <p:cNvPr id="136394" name="Rectangle 53"/>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5" name="Rectangle 5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15" name="Group 55"/>
            <p:cNvGrpSpPr>
              <a:grpSpLocks/>
            </p:cNvGrpSpPr>
            <p:nvPr/>
          </p:nvGrpSpPr>
          <p:grpSpPr bwMode="auto">
            <a:xfrm>
              <a:off x="5338763" y="1643063"/>
              <a:ext cx="749300" cy="292100"/>
              <a:chOff x="0" y="-4"/>
              <a:chExt cx="472" cy="184"/>
            </a:xfrm>
          </p:grpSpPr>
          <p:sp>
            <p:nvSpPr>
              <p:cNvPr id="136392" name="Rectangle 5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3" name="Rectangle 5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6" name="Group 58"/>
            <p:cNvGrpSpPr>
              <a:grpSpLocks/>
            </p:cNvGrpSpPr>
            <p:nvPr/>
          </p:nvGrpSpPr>
          <p:grpSpPr bwMode="auto">
            <a:xfrm>
              <a:off x="5338763" y="1871663"/>
              <a:ext cx="749300" cy="292100"/>
              <a:chOff x="0" y="-4"/>
              <a:chExt cx="472" cy="184"/>
            </a:xfrm>
          </p:grpSpPr>
          <p:sp>
            <p:nvSpPr>
              <p:cNvPr id="136390" name="Rectangle 5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1" name="Rectangle 6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17" name="Group 61"/>
            <p:cNvGrpSpPr>
              <a:grpSpLocks/>
            </p:cNvGrpSpPr>
            <p:nvPr/>
          </p:nvGrpSpPr>
          <p:grpSpPr bwMode="auto">
            <a:xfrm>
              <a:off x="5338763" y="2098675"/>
              <a:ext cx="749300" cy="292100"/>
              <a:chOff x="0" y="-4"/>
              <a:chExt cx="472" cy="184"/>
            </a:xfrm>
          </p:grpSpPr>
          <p:sp>
            <p:nvSpPr>
              <p:cNvPr id="136388" name="Rectangle 6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9" name="Rectangle 6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18" name="Group 64"/>
            <p:cNvGrpSpPr>
              <a:grpSpLocks/>
            </p:cNvGrpSpPr>
            <p:nvPr/>
          </p:nvGrpSpPr>
          <p:grpSpPr bwMode="auto">
            <a:xfrm>
              <a:off x="2903538" y="1643063"/>
              <a:ext cx="749300" cy="292100"/>
              <a:chOff x="0" y="-4"/>
              <a:chExt cx="472" cy="184"/>
            </a:xfrm>
          </p:grpSpPr>
          <p:sp>
            <p:nvSpPr>
              <p:cNvPr id="136386" name="Rectangle 6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7" name="Rectangle 6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9" name="Group 67"/>
            <p:cNvGrpSpPr>
              <a:grpSpLocks/>
            </p:cNvGrpSpPr>
            <p:nvPr/>
          </p:nvGrpSpPr>
          <p:grpSpPr bwMode="auto">
            <a:xfrm>
              <a:off x="2903538" y="1871663"/>
              <a:ext cx="749300" cy="292100"/>
              <a:chOff x="0" y="-4"/>
              <a:chExt cx="472" cy="184"/>
            </a:xfrm>
          </p:grpSpPr>
          <p:sp>
            <p:nvSpPr>
              <p:cNvPr id="136384" name="Rectangle 68"/>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5" name="Rectangle 6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20" name="Group 70"/>
            <p:cNvGrpSpPr>
              <a:grpSpLocks/>
            </p:cNvGrpSpPr>
            <p:nvPr/>
          </p:nvGrpSpPr>
          <p:grpSpPr bwMode="auto">
            <a:xfrm>
              <a:off x="2903538" y="2098675"/>
              <a:ext cx="749300" cy="292100"/>
              <a:chOff x="0" y="-4"/>
              <a:chExt cx="472" cy="184"/>
            </a:xfrm>
          </p:grpSpPr>
          <p:sp>
            <p:nvSpPr>
              <p:cNvPr id="136382" name="Rectangle 71"/>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3" name="Rectangle 7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21" name="Group 73"/>
            <p:cNvGrpSpPr>
              <a:grpSpLocks/>
            </p:cNvGrpSpPr>
            <p:nvPr/>
          </p:nvGrpSpPr>
          <p:grpSpPr bwMode="auto">
            <a:xfrm>
              <a:off x="1077913" y="1643063"/>
              <a:ext cx="747712" cy="292100"/>
              <a:chOff x="0" y="-4"/>
              <a:chExt cx="471" cy="184"/>
            </a:xfrm>
          </p:grpSpPr>
          <p:sp>
            <p:nvSpPr>
              <p:cNvPr id="136380" name="Rectangle 7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1" name="Rectangle 7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22" name="Group 76"/>
            <p:cNvGrpSpPr>
              <a:grpSpLocks/>
            </p:cNvGrpSpPr>
            <p:nvPr/>
          </p:nvGrpSpPr>
          <p:grpSpPr bwMode="auto">
            <a:xfrm>
              <a:off x="1077913" y="1871663"/>
              <a:ext cx="747712" cy="292100"/>
              <a:chOff x="0" y="-4"/>
              <a:chExt cx="471" cy="184"/>
            </a:xfrm>
          </p:grpSpPr>
          <p:sp>
            <p:nvSpPr>
              <p:cNvPr id="136378" name="Rectangle 7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9" name="Rectangle 7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23" name="Group 79"/>
            <p:cNvGrpSpPr>
              <a:grpSpLocks/>
            </p:cNvGrpSpPr>
            <p:nvPr/>
          </p:nvGrpSpPr>
          <p:grpSpPr bwMode="auto">
            <a:xfrm>
              <a:off x="1077913" y="2098675"/>
              <a:ext cx="747712" cy="292100"/>
              <a:chOff x="0" y="-4"/>
              <a:chExt cx="471" cy="184"/>
            </a:xfrm>
          </p:grpSpPr>
          <p:sp>
            <p:nvSpPr>
              <p:cNvPr id="136376" name="Rectangle 80"/>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7" name="Rectangle 8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24" name="Group 83"/>
            <p:cNvGrpSpPr>
              <a:grpSpLocks/>
            </p:cNvGrpSpPr>
            <p:nvPr/>
          </p:nvGrpSpPr>
          <p:grpSpPr bwMode="auto">
            <a:xfrm>
              <a:off x="1077913" y="2327275"/>
              <a:ext cx="747712" cy="292100"/>
              <a:chOff x="0" y="-4"/>
              <a:chExt cx="471" cy="184"/>
            </a:xfrm>
          </p:grpSpPr>
          <p:sp>
            <p:nvSpPr>
              <p:cNvPr id="136374" name="Rectangle 8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5" name="Rectangle 8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25" name="Group 86"/>
            <p:cNvGrpSpPr>
              <a:grpSpLocks/>
            </p:cNvGrpSpPr>
            <p:nvPr/>
          </p:nvGrpSpPr>
          <p:grpSpPr bwMode="auto">
            <a:xfrm>
              <a:off x="1077913" y="2555875"/>
              <a:ext cx="747712" cy="292100"/>
              <a:chOff x="0" y="-4"/>
              <a:chExt cx="471" cy="184"/>
            </a:xfrm>
          </p:grpSpPr>
          <p:sp>
            <p:nvSpPr>
              <p:cNvPr id="136372" name="Rectangle 8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3" name="Rectangle 8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26" name="Group 89"/>
            <p:cNvGrpSpPr>
              <a:grpSpLocks/>
            </p:cNvGrpSpPr>
            <p:nvPr/>
          </p:nvGrpSpPr>
          <p:grpSpPr bwMode="auto">
            <a:xfrm>
              <a:off x="1077913" y="2782888"/>
              <a:ext cx="747712" cy="292100"/>
              <a:chOff x="0" y="-4"/>
              <a:chExt cx="471" cy="184"/>
            </a:xfrm>
          </p:grpSpPr>
          <p:sp>
            <p:nvSpPr>
              <p:cNvPr id="136370" name="Rectangle 90"/>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1" name="Rectangle 9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27" name="Group 92"/>
            <p:cNvGrpSpPr>
              <a:grpSpLocks/>
            </p:cNvGrpSpPr>
            <p:nvPr/>
          </p:nvGrpSpPr>
          <p:grpSpPr bwMode="auto">
            <a:xfrm>
              <a:off x="1077913" y="3011488"/>
              <a:ext cx="747712" cy="292100"/>
              <a:chOff x="0" y="-4"/>
              <a:chExt cx="471" cy="184"/>
            </a:xfrm>
          </p:grpSpPr>
          <p:sp>
            <p:nvSpPr>
              <p:cNvPr id="136368" name="Rectangle 93"/>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9" name="Rectangle 9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28" name="Group 95"/>
            <p:cNvGrpSpPr>
              <a:grpSpLocks/>
            </p:cNvGrpSpPr>
            <p:nvPr/>
          </p:nvGrpSpPr>
          <p:grpSpPr bwMode="auto">
            <a:xfrm>
              <a:off x="2903538" y="2327275"/>
              <a:ext cx="749300" cy="292100"/>
              <a:chOff x="0" y="-4"/>
              <a:chExt cx="472" cy="184"/>
            </a:xfrm>
          </p:grpSpPr>
          <p:sp>
            <p:nvSpPr>
              <p:cNvPr id="136366" name="Rectangle 9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7" name="Rectangle 9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29" name="Group 98"/>
            <p:cNvGrpSpPr>
              <a:grpSpLocks/>
            </p:cNvGrpSpPr>
            <p:nvPr/>
          </p:nvGrpSpPr>
          <p:grpSpPr bwMode="auto">
            <a:xfrm>
              <a:off x="2903538" y="2555875"/>
              <a:ext cx="749300" cy="292100"/>
              <a:chOff x="0" y="-4"/>
              <a:chExt cx="472" cy="184"/>
            </a:xfrm>
          </p:grpSpPr>
          <p:sp>
            <p:nvSpPr>
              <p:cNvPr id="136364" name="Rectangle 9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5" name="Rectangle 10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30" name="Group 101"/>
            <p:cNvGrpSpPr>
              <a:grpSpLocks/>
            </p:cNvGrpSpPr>
            <p:nvPr/>
          </p:nvGrpSpPr>
          <p:grpSpPr bwMode="auto">
            <a:xfrm>
              <a:off x="2903538" y="2782888"/>
              <a:ext cx="749300" cy="292100"/>
              <a:chOff x="0" y="-4"/>
              <a:chExt cx="472" cy="184"/>
            </a:xfrm>
          </p:grpSpPr>
          <p:sp>
            <p:nvSpPr>
              <p:cNvPr id="136362" name="Rectangle 10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3" name="Rectangle 10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31" name="Group 104"/>
            <p:cNvGrpSpPr>
              <a:grpSpLocks/>
            </p:cNvGrpSpPr>
            <p:nvPr/>
          </p:nvGrpSpPr>
          <p:grpSpPr bwMode="auto">
            <a:xfrm>
              <a:off x="2903538" y="3011488"/>
              <a:ext cx="749300" cy="292100"/>
              <a:chOff x="0" y="-4"/>
              <a:chExt cx="472" cy="184"/>
            </a:xfrm>
          </p:grpSpPr>
          <p:sp>
            <p:nvSpPr>
              <p:cNvPr id="136360" name="Rectangle 10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1" name="Rectangle 10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32" name="Group 107"/>
            <p:cNvGrpSpPr>
              <a:grpSpLocks/>
            </p:cNvGrpSpPr>
            <p:nvPr/>
          </p:nvGrpSpPr>
          <p:grpSpPr bwMode="auto">
            <a:xfrm>
              <a:off x="1990725" y="3011488"/>
              <a:ext cx="749300" cy="292100"/>
              <a:chOff x="0" y="-4"/>
              <a:chExt cx="472" cy="184"/>
            </a:xfrm>
          </p:grpSpPr>
          <p:sp>
            <p:nvSpPr>
              <p:cNvPr id="136358" name="Rectangle 108"/>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9" name="Rectangle 10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33" name="Group 110"/>
            <p:cNvGrpSpPr>
              <a:grpSpLocks/>
            </p:cNvGrpSpPr>
            <p:nvPr/>
          </p:nvGrpSpPr>
          <p:grpSpPr bwMode="auto">
            <a:xfrm>
              <a:off x="5338763" y="2327275"/>
              <a:ext cx="749300" cy="292100"/>
              <a:chOff x="0" y="-4"/>
              <a:chExt cx="472" cy="184"/>
            </a:xfrm>
          </p:grpSpPr>
          <p:sp>
            <p:nvSpPr>
              <p:cNvPr id="136356" name="Rectangle 111"/>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7" name="Rectangle 11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34" name="Group 113"/>
            <p:cNvGrpSpPr>
              <a:grpSpLocks/>
            </p:cNvGrpSpPr>
            <p:nvPr/>
          </p:nvGrpSpPr>
          <p:grpSpPr bwMode="auto">
            <a:xfrm>
              <a:off x="5338763" y="2555875"/>
              <a:ext cx="749300" cy="292100"/>
              <a:chOff x="0" y="-4"/>
              <a:chExt cx="472" cy="184"/>
            </a:xfrm>
          </p:grpSpPr>
          <p:sp>
            <p:nvSpPr>
              <p:cNvPr id="136354" name="Rectangle 114"/>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5" name="Rectangle 11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35" name="Group 116"/>
            <p:cNvGrpSpPr>
              <a:grpSpLocks/>
            </p:cNvGrpSpPr>
            <p:nvPr/>
          </p:nvGrpSpPr>
          <p:grpSpPr bwMode="auto">
            <a:xfrm>
              <a:off x="5338763" y="2782888"/>
              <a:ext cx="749300" cy="292100"/>
              <a:chOff x="0" y="-4"/>
              <a:chExt cx="472" cy="184"/>
            </a:xfrm>
          </p:grpSpPr>
          <p:sp>
            <p:nvSpPr>
              <p:cNvPr id="136352" name="Rectangle 117"/>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3" name="Rectangle 11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36" name="Group 119"/>
            <p:cNvGrpSpPr>
              <a:grpSpLocks/>
            </p:cNvGrpSpPr>
            <p:nvPr/>
          </p:nvGrpSpPr>
          <p:grpSpPr bwMode="auto">
            <a:xfrm>
              <a:off x="5338763" y="3011488"/>
              <a:ext cx="749300" cy="292100"/>
              <a:chOff x="0" y="-4"/>
              <a:chExt cx="472" cy="184"/>
            </a:xfrm>
          </p:grpSpPr>
          <p:sp>
            <p:nvSpPr>
              <p:cNvPr id="136350" name="Rectangle 120"/>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1" name="Rectangle 12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37" name="Group 122"/>
            <p:cNvGrpSpPr>
              <a:grpSpLocks/>
            </p:cNvGrpSpPr>
            <p:nvPr/>
          </p:nvGrpSpPr>
          <p:grpSpPr bwMode="auto">
            <a:xfrm>
              <a:off x="7165975" y="2327275"/>
              <a:ext cx="747713" cy="292100"/>
              <a:chOff x="0" y="-4"/>
              <a:chExt cx="471" cy="184"/>
            </a:xfrm>
          </p:grpSpPr>
          <p:sp>
            <p:nvSpPr>
              <p:cNvPr id="136348" name="Rectangle 123"/>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9" name="Rectangle 12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38" name="Group 125"/>
            <p:cNvGrpSpPr>
              <a:grpSpLocks/>
            </p:cNvGrpSpPr>
            <p:nvPr/>
          </p:nvGrpSpPr>
          <p:grpSpPr bwMode="auto">
            <a:xfrm>
              <a:off x="7165975" y="2555875"/>
              <a:ext cx="747713" cy="292100"/>
              <a:chOff x="0" y="-4"/>
              <a:chExt cx="471" cy="184"/>
            </a:xfrm>
          </p:grpSpPr>
          <p:sp>
            <p:nvSpPr>
              <p:cNvPr id="136346" name="Rectangle 126"/>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7" name="Rectangle 12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39" name="Group 128"/>
            <p:cNvGrpSpPr>
              <a:grpSpLocks/>
            </p:cNvGrpSpPr>
            <p:nvPr/>
          </p:nvGrpSpPr>
          <p:grpSpPr bwMode="auto">
            <a:xfrm>
              <a:off x="7165975" y="2782888"/>
              <a:ext cx="747713" cy="292100"/>
              <a:chOff x="0" y="-4"/>
              <a:chExt cx="471" cy="184"/>
            </a:xfrm>
          </p:grpSpPr>
          <p:sp>
            <p:nvSpPr>
              <p:cNvPr id="136344" name="Rectangle 129"/>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5" name="Rectangle 13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40" name="Group 131"/>
            <p:cNvGrpSpPr>
              <a:grpSpLocks/>
            </p:cNvGrpSpPr>
            <p:nvPr/>
          </p:nvGrpSpPr>
          <p:grpSpPr bwMode="auto">
            <a:xfrm>
              <a:off x="7165975" y="3011488"/>
              <a:ext cx="747713" cy="292100"/>
              <a:chOff x="0" y="-4"/>
              <a:chExt cx="471" cy="184"/>
            </a:xfrm>
          </p:grpSpPr>
          <p:sp>
            <p:nvSpPr>
              <p:cNvPr id="136342" name="Rectangle 132"/>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3" name="Rectangle 13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1" name="Group 134"/>
            <p:cNvGrpSpPr>
              <a:grpSpLocks/>
            </p:cNvGrpSpPr>
            <p:nvPr/>
          </p:nvGrpSpPr>
          <p:grpSpPr bwMode="auto">
            <a:xfrm>
              <a:off x="6253163" y="2782888"/>
              <a:ext cx="747712" cy="292100"/>
              <a:chOff x="0" y="-4"/>
              <a:chExt cx="471" cy="184"/>
            </a:xfrm>
          </p:grpSpPr>
          <p:sp>
            <p:nvSpPr>
              <p:cNvPr id="136340" name="Rectangle 135"/>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1" name="Rectangle 13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42" name="Group 137"/>
            <p:cNvGrpSpPr>
              <a:grpSpLocks/>
            </p:cNvGrpSpPr>
            <p:nvPr/>
          </p:nvGrpSpPr>
          <p:grpSpPr bwMode="auto">
            <a:xfrm>
              <a:off x="6253163" y="3011488"/>
              <a:ext cx="366712" cy="292100"/>
              <a:chOff x="0" y="-4"/>
              <a:chExt cx="231" cy="184"/>
            </a:xfrm>
          </p:grpSpPr>
          <p:sp>
            <p:nvSpPr>
              <p:cNvPr id="136338" name="Rectangle 138"/>
              <p:cNvSpPr>
                <a:spLocks/>
              </p:cNvSpPr>
              <p:nvPr/>
            </p:nvSpPr>
            <p:spPr bwMode="auto">
              <a:xfrm>
                <a:off x="0" y="20"/>
                <a:ext cx="23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9" name="Rectangle 139"/>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3" name="Group 140"/>
            <p:cNvGrpSpPr>
              <a:grpSpLocks/>
            </p:cNvGrpSpPr>
            <p:nvPr/>
          </p:nvGrpSpPr>
          <p:grpSpPr bwMode="auto">
            <a:xfrm>
              <a:off x="6632575" y="3011488"/>
              <a:ext cx="368300" cy="292100"/>
              <a:chOff x="0" y="-4"/>
              <a:chExt cx="232" cy="184"/>
            </a:xfrm>
          </p:grpSpPr>
          <p:sp>
            <p:nvSpPr>
              <p:cNvPr id="136336" name="Rectangle 141"/>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7" name="Rectangle 142"/>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4" name="Group 143"/>
            <p:cNvGrpSpPr>
              <a:grpSpLocks/>
            </p:cNvGrpSpPr>
            <p:nvPr/>
          </p:nvGrpSpPr>
          <p:grpSpPr bwMode="auto">
            <a:xfrm>
              <a:off x="1077913" y="4913313"/>
              <a:ext cx="747712" cy="292100"/>
              <a:chOff x="0" y="-4"/>
              <a:chExt cx="471" cy="184"/>
            </a:xfrm>
          </p:grpSpPr>
          <p:sp>
            <p:nvSpPr>
              <p:cNvPr id="136334" name="Rectangle 14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5" name="Rectangle 14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45" name="Group 146"/>
            <p:cNvGrpSpPr>
              <a:grpSpLocks/>
            </p:cNvGrpSpPr>
            <p:nvPr/>
          </p:nvGrpSpPr>
          <p:grpSpPr bwMode="auto">
            <a:xfrm>
              <a:off x="1077913" y="5141913"/>
              <a:ext cx="747712" cy="292100"/>
              <a:chOff x="0" y="-4"/>
              <a:chExt cx="471" cy="184"/>
            </a:xfrm>
          </p:grpSpPr>
          <p:sp>
            <p:nvSpPr>
              <p:cNvPr id="136332" name="Rectangle 14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3" name="Rectangle 14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46" name="Group 149"/>
            <p:cNvGrpSpPr>
              <a:grpSpLocks/>
            </p:cNvGrpSpPr>
            <p:nvPr/>
          </p:nvGrpSpPr>
          <p:grpSpPr bwMode="auto">
            <a:xfrm>
              <a:off x="1077913" y="5368925"/>
              <a:ext cx="747712" cy="292100"/>
              <a:chOff x="0" y="-4"/>
              <a:chExt cx="471" cy="184"/>
            </a:xfrm>
          </p:grpSpPr>
          <p:sp>
            <p:nvSpPr>
              <p:cNvPr id="136330" name="Rectangle 150"/>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1" name="Rectangle 15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47" name="Group 152"/>
            <p:cNvGrpSpPr>
              <a:grpSpLocks/>
            </p:cNvGrpSpPr>
            <p:nvPr/>
          </p:nvGrpSpPr>
          <p:grpSpPr bwMode="auto">
            <a:xfrm>
              <a:off x="1077913" y="5597525"/>
              <a:ext cx="747712" cy="292100"/>
              <a:chOff x="0" y="-4"/>
              <a:chExt cx="471" cy="184"/>
            </a:xfrm>
          </p:grpSpPr>
          <p:sp>
            <p:nvSpPr>
              <p:cNvPr id="136328" name="Rectangle 153"/>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9" name="Rectangle 15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8" name="Group 155"/>
            <p:cNvGrpSpPr>
              <a:grpSpLocks/>
            </p:cNvGrpSpPr>
            <p:nvPr/>
          </p:nvGrpSpPr>
          <p:grpSpPr bwMode="auto">
            <a:xfrm>
              <a:off x="2903538" y="4913313"/>
              <a:ext cx="749300" cy="292100"/>
              <a:chOff x="0" y="-4"/>
              <a:chExt cx="472" cy="184"/>
            </a:xfrm>
          </p:grpSpPr>
          <p:sp>
            <p:nvSpPr>
              <p:cNvPr id="136326" name="Rectangle 15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7" name="Rectangle 15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49" name="Group 158"/>
            <p:cNvGrpSpPr>
              <a:grpSpLocks/>
            </p:cNvGrpSpPr>
            <p:nvPr/>
          </p:nvGrpSpPr>
          <p:grpSpPr bwMode="auto">
            <a:xfrm>
              <a:off x="2903538" y="5141913"/>
              <a:ext cx="749300" cy="292100"/>
              <a:chOff x="0" y="-4"/>
              <a:chExt cx="472" cy="184"/>
            </a:xfrm>
          </p:grpSpPr>
          <p:sp>
            <p:nvSpPr>
              <p:cNvPr id="136324" name="Rectangle 15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5" name="Rectangle 16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50" name="Group 161"/>
            <p:cNvGrpSpPr>
              <a:grpSpLocks/>
            </p:cNvGrpSpPr>
            <p:nvPr/>
          </p:nvGrpSpPr>
          <p:grpSpPr bwMode="auto">
            <a:xfrm>
              <a:off x="2903538" y="5368925"/>
              <a:ext cx="749300" cy="292100"/>
              <a:chOff x="0" y="-4"/>
              <a:chExt cx="472" cy="184"/>
            </a:xfrm>
          </p:grpSpPr>
          <p:sp>
            <p:nvSpPr>
              <p:cNvPr id="136322" name="Rectangle 16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3" name="Rectangle 16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51" name="Group 164"/>
            <p:cNvGrpSpPr>
              <a:grpSpLocks/>
            </p:cNvGrpSpPr>
            <p:nvPr/>
          </p:nvGrpSpPr>
          <p:grpSpPr bwMode="auto">
            <a:xfrm>
              <a:off x="2903538" y="5597525"/>
              <a:ext cx="749300" cy="292100"/>
              <a:chOff x="0" y="-4"/>
              <a:chExt cx="472" cy="184"/>
            </a:xfrm>
          </p:grpSpPr>
          <p:sp>
            <p:nvSpPr>
              <p:cNvPr id="136320" name="Rectangle 16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1" name="Rectangle 16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52" name="Group 167"/>
            <p:cNvGrpSpPr>
              <a:grpSpLocks/>
            </p:cNvGrpSpPr>
            <p:nvPr/>
          </p:nvGrpSpPr>
          <p:grpSpPr bwMode="auto">
            <a:xfrm>
              <a:off x="1990725" y="5141913"/>
              <a:ext cx="749300" cy="292100"/>
              <a:chOff x="0" y="-4"/>
              <a:chExt cx="472" cy="184"/>
            </a:xfrm>
          </p:grpSpPr>
          <p:sp>
            <p:nvSpPr>
              <p:cNvPr id="136318" name="Rectangle 168"/>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9" name="Rectangle 16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sp>
          <p:nvSpPr>
            <p:cNvPr id="136253" name="Rectangle 170"/>
            <p:cNvSpPr>
              <a:spLocks/>
            </p:cNvSpPr>
            <p:nvPr/>
          </p:nvSpPr>
          <p:spPr bwMode="auto">
            <a:xfrm>
              <a:off x="1844675" y="3373438"/>
              <a:ext cx="1011808"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repeater</a:t>
              </a:r>
            </a:p>
          </p:txBody>
        </p:sp>
        <p:sp>
          <p:nvSpPr>
            <p:cNvPr id="136254" name="Rectangle 171"/>
            <p:cNvSpPr>
              <a:spLocks/>
            </p:cNvSpPr>
            <p:nvPr/>
          </p:nvSpPr>
          <p:spPr bwMode="auto">
            <a:xfrm>
              <a:off x="5824538" y="3373438"/>
              <a:ext cx="16779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bridge</a:t>
              </a:r>
            </a:p>
            <a:p>
              <a:pPr algn="ct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(e.g. 802 MAC)</a:t>
              </a:r>
            </a:p>
          </p:txBody>
        </p:sp>
        <p:sp>
          <p:nvSpPr>
            <p:cNvPr id="136255" name="Rectangle 172"/>
            <p:cNvSpPr>
              <a:spLocks/>
            </p:cNvSpPr>
            <p:nvPr/>
          </p:nvSpPr>
          <p:spPr bwMode="auto">
            <a:xfrm>
              <a:off x="1997075" y="5959475"/>
              <a:ext cx="768152"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router</a:t>
              </a:r>
            </a:p>
          </p:txBody>
        </p:sp>
        <p:sp>
          <p:nvSpPr>
            <p:cNvPr id="136256" name="Rectangle 173"/>
            <p:cNvSpPr>
              <a:spLocks/>
            </p:cNvSpPr>
            <p:nvPr/>
          </p:nvSpPr>
          <p:spPr bwMode="auto">
            <a:xfrm>
              <a:off x="1920875" y="2790825"/>
              <a:ext cx="812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physical</a:t>
              </a:r>
            </a:p>
          </p:txBody>
        </p:sp>
        <p:sp>
          <p:nvSpPr>
            <p:cNvPr id="136257" name="Rectangle 174"/>
            <p:cNvSpPr>
              <a:spLocks/>
            </p:cNvSpPr>
            <p:nvPr/>
          </p:nvSpPr>
          <p:spPr bwMode="auto">
            <a:xfrm>
              <a:off x="6183313" y="2562225"/>
              <a:ext cx="8223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data link</a:t>
              </a:r>
            </a:p>
          </p:txBody>
        </p:sp>
        <p:sp>
          <p:nvSpPr>
            <p:cNvPr id="136258" name="Rectangle 175"/>
            <p:cNvSpPr>
              <a:spLocks/>
            </p:cNvSpPr>
            <p:nvPr/>
          </p:nvSpPr>
          <p:spPr bwMode="auto">
            <a:xfrm>
              <a:off x="1920875" y="4919663"/>
              <a:ext cx="7826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network</a:t>
              </a:r>
            </a:p>
          </p:txBody>
        </p:sp>
        <p:grpSp>
          <p:nvGrpSpPr>
            <p:cNvPr id="136259" name="Group 176"/>
            <p:cNvGrpSpPr>
              <a:grpSpLocks/>
            </p:cNvGrpSpPr>
            <p:nvPr/>
          </p:nvGrpSpPr>
          <p:grpSpPr bwMode="auto">
            <a:xfrm>
              <a:off x="5338763" y="4913313"/>
              <a:ext cx="749300" cy="292100"/>
              <a:chOff x="0" y="-4"/>
              <a:chExt cx="472" cy="184"/>
            </a:xfrm>
          </p:grpSpPr>
          <p:sp>
            <p:nvSpPr>
              <p:cNvPr id="136316" name="Rectangle 177"/>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7" name="Rectangle 17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60" name="Group 179"/>
            <p:cNvGrpSpPr>
              <a:grpSpLocks/>
            </p:cNvGrpSpPr>
            <p:nvPr/>
          </p:nvGrpSpPr>
          <p:grpSpPr bwMode="auto">
            <a:xfrm>
              <a:off x="5338763" y="5141913"/>
              <a:ext cx="749300" cy="292100"/>
              <a:chOff x="0" y="-4"/>
              <a:chExt cx="472" cy="184"/>
            </a:xfrm>
          </p:grpSpPr>
          <p:sp>
            <p:nvSpPr>
              <p:cNvPr id="136314" name="Rectangle 180"/>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5" name="Rectangle 18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61" name="Group 182"/>
            <p:cNvGrpSpPr>
              <a:grpSpLocks/>
            </p:cNvGrpSpPr>
            <p:nvPr/>
          </p:nvGrpSpPr>
          <p:grpSpPr bwMode="auto">
            <a:xfrm>
              <a:off x="5338763" y="5368925"/>
              <a:ext cx="749300" cy="292100"/>
              <a:chOff x="0" y="-4"/>
              <a:chExt cx="472" cy="184"/>
            </a:xfrm>
          </p:grpSpPr>
          <p:sp>
            <p:nvSpPr>
              <p:cNvPr id="136312" name="Rectangle 183"/>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3" name="Rectangle 18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62" name="Group 185"/>
            <p:cNvGrpSpPr>
              <a:grpSpLocks/>
            </p:cNvGrpSpPr>
            <p:nvPr/>
          </p:nvGrpSpPr>
          <p:grpSpPr bwMode="auto">
            <a:xfrm>
              <a:off x="5338763" y="5597525"/>
              <a:ext cx="749300" cy="292100"/>
              <a:chOff x="0" y="-4"/>
              <a:chExt cx="472" cy="184"/>
            </a:xfrm>
          </p:grpSpPr>
          <p:sp>
            <p:nvSpPr>
              <p:cNvPr id="136310" name="Rectangle 18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1" name="Rectangle 18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63" name="Group 188"/>
            <p:cNvGrpSpPr>
              <a:grpSpLocks/>
            </p:cNvGrpSpPr>
            <p:nvPr/>
          </p:nvGrpSpPr>
          <p:grpSpPr bwMode="auto">
            <a:xfrm>
              <a:off x="7165975" y="4913313"/>
              <a:ext cx="747713" cy="292100"/>
              <a:chOff x="0" y="-4"/>
              <a:chExt cx="471" cy="184"/>
            </a:xfrm>
          </p:grpSpPr>
          <p:sp>
            <p:nvSpPr>
              <p:cNvPr id="136308" name="Rectangle 189"/>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9" name="Rectangle 19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64" name="Group 191"/>
            <p:cNvGrpSpPr>
              <a:grpSpLocks/>
            </p:cNvGrpSpPr>
            <p:nvPr/>
          </p:nvGrpSpPr>
          <p:grpSpPr bwMode="auto">
            <a:xfrm>
              <a:off x="7165975" y="5141913"/>
              <a:ext cx="747713" cy="292100"/>
              <a:chOff x="0" y="-4"/>
              <a:chExt cx="471" cy="184"/>
            </a:xfrm>
          </p:grpSpPr>
          <p:sp>
            <p:nvSpPr>
              <p:cNvPr id="136306" name="Rectangle 192"/>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7" name="Rectangle 19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65" name="Group 194"/>
            <p:cNvGrpSpPr>
              <a:grpSpLocks/>
            </p:cNvGrpSpPr>
            <p:nvPr/>
          </p:nvGrpSpPr>
          <p:grpSpPr bwMode="auto">
            <a:xfrm>
              <a:off x="7165975" y="5368925"/>
              <a:ext cx="747713" cy="292100"/>
              <a:chOff x="0" y="-4"/>
              <a:chExt cx="471" cy="184"/>
            </a:xfrm>
          </p:grpSpPr>
          <p:sp>
            <p:nvSpPr>
              <p:cNvPr id="136304" name="Rectangle 195"/>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5" name="Rectangle 19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66" name="Group 197"/>
            <p:cNvGrpSpPr>
              <a:grpSpLocks/>
            </p:cNvGrpSpPr>
            <p:nvPr/>
          </p:nvGrpSpPr>
          <p:grpSpPr bwMode="auto">
            <a:xfrm>
              <a:off x="7165975" y="5597525"/>
              <a:ext cx="747713" cy="292100"/>
              <a:chOff x="0" y="-4"/>
              <a:chExt cx="471" cy="184"/>
            </a:xfrm>
          </p:grpSpPr>
          <p:sp>
            <p:nvSpPr>
              <p:cNvPr id="136302" name="Rectangle 198"/>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3" name="Rectangle 19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67" name="Group 200"/>
            <p:cNvGrpSpPr>
              <a:grpSpLocks/>
            </p:cNvGrpSpPr>
            <p:nvPr/>
          </p:nvGrpSpPr>
          <p:grpSpPr bwMode="auto">
            <a:xfrm>
              <a:off x="6253163" y="5368925"/>
              <a:ext cx="366712" cy="292100"/>
              <a:chOff x="0" y="-4"/>
              <a:chExt cx="231" cy="184"/>
            </a:xfrm>
          </p:grpSpPr>
          <p:sp>
            <p:nvSpPr>
              <p:cNvPr id="136300" name="Rectangle 201"/>
              <p:cNvSpPr>
                <a:spLocks/>
              </p:cNvSpPr>
              <p:nvPr/>
            </p:nvSpPr>
            <p:spPr bwMode="auto">
              <a:xfrm>
                <a:off x="0" y="20"/>
                <a:ext cx="23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1" name="Rectangle 202"/>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68" name="Group 203"/>
            <p:cNvGrpSpPr>
              <a:grpSpLocks/>
            </p:cNvGrpSpPr>
            <p:nvPr/>
          </p:nvGrpSpPr>
          <p:grpSpPr bwMode="auto">
            <a:xfrm>
              <a:off x="6632575" y="5368925"/>
              <a:ext cx="368300" cy="292100"/>
              <a:chOff x="0" y="-4"/>
              <a:chExt cx="232" cy="184"/>
            </a:xfrm>
          </p:grpSpPr>
          <p:sp>
            <p:nvSpPr>
              <p:cNvPr id="136298" name="Rectangle 204"/>
              <p:cNvSpPr>
                <a:spLocks/>
              </p:cNvSpPr>
              <p:nvPr/>
            </p:nvSpPr>
            <p:spPr bwMode="auto">
              <a:xfrm>
                <a:off x="0" y="20"/>
                <a:ext cx="23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9" name="Rectangle 205"/>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sp>
          <p:nvSpPr>
            <p:cNvPr id="136269" name="Rectangle 206"/>
            <p:cNvSpPr>
              <a:spLocks/>
            </p:cNvSpPr>
            <p:nvPr/>
          </p:nvSpPr>
          <p:spPr bwMode="auto">
            <a:xfrm>
              <a:off x="6107113" y="5959475"/>
              <a:ext cx="1011808"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gateway</a:t>
              </a:r>
            </a:p>
          </p:txBody>
        </p:sp>
        <p:sp>
          <p:nvSpPr>
            <p:cNvPr id="136270" name="Rectangle 207"/>
            <p:cNvSpPr>
              <a:spLocks/>
            </p:cNvSpPr>
            <p:nvPr/>
          </p:nvSpPr>
          <p:spPr bwMode="auto">
            <a:xfrm>
              <a:off x="6408130" y="4818063"/>
              <a:ext cx="42190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 . .</a:t>
              </a:r>
            </a:p>
          </p:txBody>
        </p:sp>
        <p:sp>
          <p:nvSpPr>
            <p:cNvPr id="136271" name="Rectangle 208"/>
            <p:cNvSpPr>
              <a:spLocks/>
            </p:cNvSpPr>
            <p:nvPr/>
          </p:nvSpPr>
          <p:spPr bwMode="auto">
            <a:xfrm>
              <a:off x="6253163" y="4572000"/>
              <a:ext cx="747712" cy="214313"/>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6272" name="Group 209"/>
            <p:cNvGrpSpPr>
              <a:grpSpLocks/>
            </p:cNvGrpSpPr>
            <p:nvPr/>
          </p:nvGrpSpPr>
          <p:grpSpPr bwMode="auto">
            <a:xfrm>
              <a:off x="1990725" y="5368925"/>
              <a:ext cx="368300" cy="292100"/>
              <a:chOff x="0" y="-4"/>
              <a:chExt cx="232" cy="184"/>
            </a:xfrm>
          </p:grpSpPr>
          <p:sp>
            <p:nvSpPr>
              <p:cNvPr id="136296" name="Rectangle 210"/>
              <p:cNvSpPr>
                <a:spLocks/>
              </p:cNvSpPr>
              <p:nvPr/>
            </p:nvSpPr>
            <p:spPr bwMode="auto">
              <a:xfrm>
                <a:off x="0" y="20"/>
                <a:ext cx="23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7" name="Rectangle 211"/>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73" name="Group 212"/>
            <p:cNvGrpSpPr>
              <a:grpSpLocks/>
            </p:cNvGrpSpPr>
            <p:nvPr/>
          </p:nvGrpSpPr>
          <p:grpSpPr bwMode="auto">
            <a:xfrm>
              <a:off x="2371725" y="5368925"/>
              <a:ext cx="368300" cy="292100"/>
              <a:chOff x="0" y="-4"/>
              <a:chExt cx="232" cy="184"/>
            </a:xfrm>
          </p:grpSpPr>
          <p:sp>
            <p:nvSpPr>
              <p:cNvPr id="136294" name="Rectangle 213"/>
              <p:cNvSpPr>
                <a:spLocks/>
              </p:cNvSpPr>
              <p:nvPr/>
            </p:nvSpPr>
            <p:spPr bwMode="auto">
              <a:xfrm>
                <a:off x="0" y="20"/>
                <a:ext cx="23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5" name="Rectangle 214"/>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74" name="Group 215"/>
            <p:cNvGrpSpPr>
              <a:grpSpLocks/>
            </p:cNvGrpSpPr>
            <p:nvPr/>
          </p:nvGrpSpPr>
          <p:grpSpPr bwMode="auto">
            <a:xfrm>
              <a:off x="1990725" y="5597525"/>
              <a:ext cx="368300" cy="292100"/>
              <a:chOff x="0" y="-4"/>
              <a:chExt cx="232" cy="184"/>
            </a:xfrm>
          </p:grpSpPr>
          <p:sp>
            <p:nvSpPr>
              <p:cNvPr id="136292" name="Rectangle 216"/>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3" name="Rectangle 217"/>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75" name="Group 218"/>
            <p:cNvGrpSpPr>
              <a:grpSpLocks/>
            </p:cNvGrpSpPr>
            <p:nvPr/>
          </p:nvGrpSpPr>
          <p:grpSpPr bwMode="auto">
            <a:xfrm>
              <a:off x="2371725" y="5597525"/>
              <a:ext cx="368300" cy="292100"/>
              <a:chOff x="0" y="-4"/>
              <a:chExt cx="232" cy="184"/>
            </a:xfrm>
          </p:grpSpPr>
          <p:sp>
            <p:nvSpPr>
              <p:cNvPr id="136290" name="Rectangle 219"/>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1" name="Rectangle 220"/>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76" name="Group 221"/>
            <p:cNvGrpSpPr>
              <a:grpSpLocks/>
            </p:cNvGrpSpPr>
            <p:nvPr/>
          </p:nvGrpSpPr>
          <p:grpSpPr bwMode="auto">
            <a:xfrm>
              <a:off x="6253163" y="5597525"/>
              <a:ext cx="366712" cy="292100"/>
              <a:chOff x="0" y="-4"/>
              <a:chExt cx="231" cy="184"/>
            </a:xfrm>
          </p:grpSpPr>
          <p:sp>
            <p:nvSpPr>
              <p:cNvPr id="136288" name="Rectangle 222"/>
              <p:cNvSpPr>
                <a:spLocks/>
              </p:cNvSpPr>
              <p:nvPr/>
            </p:nvSpPr>
            <p:spPr bwMode="auto">
              <a:xfrm>
                <a:off x="0" y="20"/>
                <a:ext cx="23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89" name="Rectangle 223"/>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77" name="Group 224"/>
            <p:cNvGrpSpPr>
              <a:grpSpLocks/>
            </p:cNvGrpSpPr>
            <p:nvPr/>
          </p:nvGrpSpPr>
          <p:grpSpPr bwMode="auto">
            <a:xfrm>
              <a:off x="6632575" y="5597525"/>
              <a:ext cx="368300" cy="292100"/>
              <a:chOff x="0" y="-4"/>
              <a:chExt cx="232" cy="184"/>
            </a:xfrm>
          </p:grpSpPr>
          <p:sp>
            <p:nvSpPr>
              <p:cNvPr id="136286" name="Rectangle 225"/>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87" name="Rectangle 226"/>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36278" name="Line 227"/>
            <p:cNvSpPr>
              <a:spLocks noChangeShapeType="1"/>
            </p:cNvSpPr>
            <p:nvPr/>
          </p:nvSpPr>
          <p:spPr bwMode="auto">
            <a:xfrm>
              <a:off x="1838325" y="311943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9" name="Line 228"/>
            <p:cNvSpPr>
              <a:spLocks noChangeShapeType="1"/>
            </p:cNvSpPr>
            <p:nvPr/>
          </p:nvSpPr>
          <p:spPr bwMode="auto">
            <a:xfrm>
              <a:off x="2752725" y="3119438"/>
              <a:ext cx="138113"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0" name="Line 229"/>
            <p:cNvSpPr>
              <a:spLocks noChangeShapeType="1"/>
            </p:cNvSpPr>
            <p:nvPr/>
          </p:nvSpPr>
          <p:spPr bwMode="auto">
            <a:xfrm>
              <a:off x="6100763" y="311943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1" name="Line 230"/>
            <p:cNvSpPr>
              <a:spLocks noChangeShapeType="1"/>
            </p:cNvSpPr>
            <p:nvPr/>
          </p:nvSpPr>
          <p:spPr bwMode="auto">
            <a:xfrm>
              <a:off x="7013575" y="311943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2" name="Line 231"/>
            <p:cNvSpPr>
              <a:spLocks noChangeShapeType="1"/>
            </p:cNvSpPr>
            <p:nvPr/>
          </p:nvSpPr>
          <p:spPr bwMode="auto">
            <a:xfrm>
              <a:off x="1838325" y="5705475"/>
              <a:ext cx="139700"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3" name="Line 232"/>
            <p:cNvSpPr>
              <a:spLocks noChangeShapeType="1"/>
            </p:cNvSpPr>
            <p:nvPr/>
          </p:nvSpPr>
          <p:spPr bwMode="auto">
            <a:xfrm>
              <a:off x="2752725" y="5705475"/>
              <a:ext cx="138113"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4" name="Line 233"/>
            <p:cNvSpPr>
              <a:spLocks noChangeShapeType="1"/>
            </p:cNvSpPr>
            <p:nvPr/>
          </p:nvSpPr>
          <p:spPr bwMode="auto">
            <a:xfrm>
              <a:off x="6100763" y="5705475"/>
              <a:ext cx="139700"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5" name="Line 234"/>
            <p:cNvSpPr>
              <a:spLocks noChangeShapeType="1"/>
            </p:cNvSpPr>
            <p:nvPr/>
          </p:nvSpPr>
          <p:spPr bwMode="auto">
            <a:xfrm>
              <a:off x="7013575" y="5705475"/>
              <a:ext cx="139700"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6196" name="灯片编号占位符 23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218B4AD-D92C-4E04-8908-09CD002C2534}"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100</a:t>
            </a:fld>
            <a:r>
              <a:rPr kumimoji="0" lang="en-US" altLang="zh-CN" sz="1000">
                <a:latin typeface="Arial" panose="020B0604020202020204" pitchFamily="34" charset="0"/>
                <a:ea typeface="宋体" panose="02010600030101010101" pitchFamily="2" charset="-122"/>
              </a:rPr>
              <a:t>-</a:t>
            </a:r>
          </a:p>
        </p:txBody>
      </p:sp>
      <p:sp>
        <p:nvSpPr>
          <p:cNvPr id="2" name="TextBox 1"/>
          <p:cNvSpPr txBox="1"/>
          <p:nvPr/>
        </p:nvSpPr>
        <p:spPr>
          <a:xfrm>
            <a:off x="4151313" y="1101726"/>
            <a:ext cx="4608512" cy="460375"/>
          </a:xfrm>
          <a:prstGeom prst="rect">
            <a:avLst/>
          </a:prstGeom>
          <a:noFill/>
        </p:spPr>
        <p:txBody>
          <a:bodyPr>
            <a:spAutoFit/>
          </a:bodyPr>
          <a:lstStyle/>
          <a:p>
            <a:pPr eaLnBrk="1" hangingPunct="1">
              <a:defRPr/>
            </a:pPr>
            <a:r>
              <a:rPr lang="zh-CN" altLang="en-US" sz="2400" dirty="0">
                <a:latin typeface="+mn-ea"/>
                <a:ea typeface="+mn-ea"/>
              </a:rPr>
              <a:t>描述不同网络设备的功能</a:t>
            </a:r>
          </a:p>
        </p:txBody>
      </p:sp>
    </p:spTree>
    <p:extLst>
      <p:ext uri="{BB962C8B-B14F-4D97-AF65-F5344CB8AC3E}">
        <p14:creationId xmlns:p14="http://schemas.microsoft.com/office/powerpoint/2010/main" val="11263099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F914E954-A165-4DBA-ACF0-EF45926C20E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101</a:t>
            </a:fld>
            <a:r>
              <a:rPr kumimoji="0" lang="en-US" altLang="zh-CN" sz="1000">
                <a:latin typeface="Arial" panose="020B0604020202020204" pitchFamily="34" charset="0"/>
                <a:ea typeface="宋体" panose="02010600030101010101" pitchFamily="2" charset="-122"/>
              </a:rPr>
              <a:t>-</a:t>
            </a:r>
          </a:p>
        </p:txBody>
      </p:sp>
      <p:sp>
        <p:nvSpPr>
          <p:cNvPr id="137219" name="Rectangle 2"/>
          <p:cNvSpPr>
            <a:spLocks noGrp="1" noChangeArrowheads="1"/>
          </p:cNvSpPr>
          <p:nvPr>
            <p:ph type="title" idx="4294967295"/>
          </p:nvPr>
        </p:nvSpPr>
        <p:spPr/>
        <p:txBody>
          <a:bodyPr/>
          <a:lstStyle/>
          <a:p>
            <a:pPr eaLnBrk="1" hangingPunct="1"/>
            <a:r>
              <a:rPr lang="zh-CN" altLang="en-US" sz="4000"/>
              <a:t>网络体系架构的五层模型</a:t>
            </a:r>
          </a:p>
        </p:txBody>
      </p:sp>
      <p:grpSp>
        <p:nvGrpSpPr>
          <p:cNvPr id="137220" name="Group 86"/>
          <p:cNvGrpSpPr>
            <a:grpSpLocks/>
          </p:cNvGrpSpPr>
          <p:nvPr/>
        </p:nvGrpSpPr>
        <p:grpSpPr bwMode="auto">
          <a:xfrm>
            <a:off x="2368550" y="1844676"/>
            <a:ext cx="7543800" cy="3679825"/>
            <a:chOff x="532" y="1378"/>
            <a:chExt cx="4752" cy="2318"/>
          </a:xfrm>
        </p:grpSpPr>
        <p:sp>
          <p:nvSpPr>
            <p:cNvPr id="137222" name="Rectangle 8"/>
            <p:cNvSpPr>
              <a:spLocks noChangeArrowheads="1"/>
            </p:cNvSpPr>
            <p:nvPr/>
          </p:nvSpPr>
          <p:spPr bwMode="auto">
            <a:xfrm>
              <a:off x="676" y="1888"/>
              <a:ext cx="1073" cy="608"/>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3" name="Rectangle 10"/>
            <p:cNvSpPr>
              <a:spLocks noChangeArrowheads="1"/>
            </p:cNvSpPr>
            <p:nvPr/>
          </p:nvSpPr>
          <p:spPr bwMode="auto">
            <a:xfrm>
              <a:off x="676"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4" name="Rectangle 12"/>
            <p:cNvSpPr>
              <a:spLocks noChangeArrowheads="1"/>
            </p:cNvSpPr>
            <p:nvPr/>
          </p:nvSpPr>
          <p:spPr bwMode="auto">
            <a:xfrm>
              <a:off x="676"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5" name="Rectangle 14"/>
            <p:cNvSpPr>
              <a:spLocks noChangeArrowheads="1"/>
            </p:cNvSpPr>
            <p:nvPr/>
          </p:nvSpPr>
          <p:spPr bwMode="auto">
            <a:xfrm>
              <a:off x="676"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6" name="Rectangle 16"/>
            <p:cNvSpPr>
              <a:spLocks noChangeArrowheads="1"/>
            </p:cNvSpPr>
            <p:nvPr/>
          </p:nvSpPr>
          <p:spPr bwMode="auto">
            <a:xfrm>
              <a:off x="676"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7" name="Rectangle 22"/>
            <p:cNvSpPr>
              <a:spLocks noChangeArrowheads="1"/>
            </p:cNvSpPr>
            <p:nvPr/>
          </p:nvSpPr>
          <p:spPr bwMode="auto">
            <a:xfrm>
              <a:off x="4084" y="1888"/>
              <a:ext cx="1073" cy="608"/>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8" name="Text Box 23"/>
            <p:cNvSpPr txBox="1">
              <a:spLocks noChangeArrowheads="1"/>
            </p:cNvSpPr>
            <p:nvPr/>
          </p:nvSpPr>
          <p:spPr bwMode="auto">
            <a:xfrm>
              <a:off x="4105" y="2072"/>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7229" name="Rectangle 24"/>
            <p:cNvSpPr>
              <a:spLocks noChangeArrowheads="1"/>
            </p:cNvSpPr>
            <p:nvPr/>
          </p:nvSpPr>
          <p:spPr bwMode="auto">
            <a:xfrm>
              <a:off x="4084"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0" name="Text Box 25"/>
            <p:cNvSpPr txBox="1">
              <a:spLocks noChangeArrowheads="1"/>
            </p:cNvSpPr>
            <p:nvPr/>
          </p:nvSpPr>
          <p:spPr bwMode="auto">
            <a:xfrm>
              <a:off x="4150" y="248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7231" name="Rectangle 26"/>
            <p:cNvSpPr>
              <a:spLocks noChangeArrowheads="1"/>
            </p:cNvSpPr>
            <p:nvPr/>
          </p:nvSpPr>
          <p:spPr bwMode="auto">
            <a:xfrm>
              <a:off x="4084"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2" name="Text Box 27"/>
            <p:cNvSpPr txBox="1">
              <a:spLocks noChangeArrowheads="1"/>
            </p:cNvSpPr>
            <p:nvPr/>
          </p:nvSpPr>
          <p:spPr bwMode="auto">
            <a:xfrm>
              <a:off x="4105" y="272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7233" name="Rectangle 28"/>
            <p:cNvSpPr>
              <a:spLocks noChangeArrowheads="1"/>
            </p:cNvSpPr>
            <p:nvPr/>
          </p:nvSpPr>
          <p:spPr bwMode="auto">
            <a:xfrm>
              <a:off x="4084"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4" name="Text Box 29"/>
            <p:cNvSpPr txBox="1">
              <a:spLocks noChangeArrowheads="1"/>
            </p:cNvSpPr>
            <p:nvPr/>
          </p:nvSpPr>
          <p:spPr bwMode="auto">
            <a:xfrm>
              <a:off x="4105" y="2966"/>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7235" name="Rectangle 30"/>
            <p:cNvSpPr>
              <a:spLocks noChangeArrowheads="1"/>
            </p:cNvSpPr>
            <p:nvPr/>
          </p:nvSpPr>
          <p:spPr bwMode="auto">
            <a:xfrm>
              <a:off x="4084"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6" name="Text Box 31"/>
            <p:cNvSpPr txBox="1">
              <a:spLocks noChangeArrowheads="1"/>
            </p:cNvSpPr>
            <p:nvPr/>
          </p:nvSpPr>
          <p:spPr bwMode="auto">
            <a:xfrm>
              <a:off x="4150" y="320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7237" name="Rectangle 32"/>
            <p:cNvSpPr>
              <a:spLocks noChangeArrowheads="1"/>
            </p:cNvSpPr>
            <p:nvPr/>
          </p:nvSpPr>
          <p:spPr bwMode="auto">
            <a:xfrm>
              <a:off x="2339"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8" name="Rectangle 34"/>
            <p:cNvSpPr>
              <a:spLocks noChangeArrowheads="1"/>
            </p:cNvSpPr>
            <p:nvPr/>
          </p:nvSpPr>
          <p:spPr bwMode="auto">
            <a:xfrm>
              <a:off x="2339"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9" name="Rectangle 36"/>
            <p:cNvSpPr>
              <a:spLocks noChangeArrowheads="1"/>
            </p:cNvSpPr>
            <p:nvPr/>
          </p:nvSpPr>
          <p:spPr bwMode="auto">
            <a:xfrm>
              <a:off x="2339"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40" name="Rectangle 38"/>
            <p:cNvSpPr>
              <a:spLocks noChangeArrowheads="1"/>
            </p:cNvSpPr>
            <p:nvPr/>
          </p:nvSpPr>
          <p:spPr bwMode="auto">
            <a:xfrm>
              <a:off x="532" y="3456"/>
              <a:ext cx="4752" cy="240"/>
            </a:xfrm>
            <a:prstGeom prst="rect">
              <a:avLst/>
            </a:prstGeom>
            <a:solidFill>
              <a:srgbClr val="EAEAEA"/>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41" name="Text Box 39"/>
            <p:cNvSpPr txBox="1">
              <a:spLocks noChangeArrowheads="1"/>
            </p:cNvSpPr>
            <p:nvPr/>
          </p:nvSpPr>
          <p:spPr bwMode="auto">
            <a:xfrm>
              <a:off x="2487" y="344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传输媒质</a:t>
              </a:r>
            </a:p>
          </p:txBody>
        </p:sp>
        <p:cxnSp>
          <p:nvCxnSpPr>
            <p:cNvPr id="137242" name="AutoShape 40"/>
            <p:cNvCxnSpPr>
              <a:cxnSpLocks noChangeShapeType="1"/>
              <a:stCxn id="137226" idx="3"/>
              <a:endCxn id="137239" idx="1"/>
            </p:cNvCxnSpPr>
            <p:nvPr/>
          </p:nvCxnSpPr>
          <p:spPr bwMode="auto">
            <a:xfrm>
              <a:off x="1757" y="333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3" name="AutoShape 41"/>
            <p:cNvCxnSpPr>
              <a:cxnSpLocks noChangeShapeType="1"/>
              <a:stCxn id="137225" idx="3"/>
              <a:endCxn id="137238" idx="1"/>
            </p:cNvCxnSpPr>
            <p:nvPr/>
          </p:nvCxnSpPr>
          <p:spPr bwMode="auto">
            <a:xfrm>
              <a:off x="1757" y="309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4" name="AutoShape 42"/>
            <p:cNvCxnSpPr>
              <a:cxnSpLocks noChangeShapeType="1"/>
              <a:stCxn id="137224" idx="3"/>
              <a:endCxn id="137237" idx="1"/>
            </p:cNvCxnSpPr>
            <p:nvPr/>
          </p:nvCxnSpPr>
          <p:spPr bwMode="auto">
            <a:xfrm>
              <a:off x="1757" y="285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5" name="AutoShape 43"/>
            <p:cNvCxnSpPr>
              <a:cxnSpLocks noChangeShapeType="1"/>
              <a:stCxn id="137239" idx="3"/>
              <a:endCxn id="137235" idx="1"/>
            </p:cNvCxnSpPr>
            <p:nvPr/>
          </p:nvCxnSpPr>
          <p:spPr bwMode="auto">
            <a:xfrm>
              <a:off x="3420" y="333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6" name="AutoShape 44"/>
            <p:cNvCxnSpPr>
              <a:cxnSpLocks noChangeShapeType="1"/>
              <a:stCxn id="137238" idx="3"/>
              <a:endCxn id="137233" idx="1"/>
            </p:cNvCxnSpPr>
            <p:nvPr/>
          </p:nvCxnSpPr>
          <p:spPr bwMode="auto">
            <a:xfrm>
              <a:off x="3420" y="309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7" name="AutoShape 45"/>
            <p:cNvCxnSpPr>
              <a:cxnSpLocks noChangeShapeType="1"/>
              <a:stCxn id="137237" idx="3"/>
              <a:endCxn id="137231" idx="1"/>
            </p:cNvCxnSpPr>
            <p:nvPr/>
          </p:nvCxnSpPr>
          <p:spPr bwMode="auto">
            <a:xfrm>
              <a:off x="3420" y="285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8" name="AutoShape 46"/>
            <p:cNvCxnSpPr>
              <a:cxnSpLocks noChangeShapeType="1"/>
              <a:stCxn id="137223" idx="3"/>
              <a:endCxn id="137229" idx="1"/>
            </p:cNvCxnSpPr>
            <p:nvPr/>
          </p:nvCxnSpPr>
          <p:spPr bwMode="auto">
            <a:xfrm>
              <a:off x="1757" y="2616"/>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9" name="AutoShape 47"/>
            <p:cNvCxnSpPr>
              <a:cxnSpLocks noChangeShapeType="1"/>
              <a:stCxn id="137222" idx="3"/>
              <a:endCxn id="137227" idx="1"/>
            </p:cNvCxnSpPr>
            <p:nvPr/>
          </p:nvCxnSpPr>
          <p:spPr bwMode="auto">
            <a:xfrm>
              <a:off x="1757" y="2192"/>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137250" name="Text Box 50"/>
            <p:cNvSpPr txBox="1">
              <a:spLocks noChangeArrowheads="1"/>
            </p:cNvSpPr>
            <p:nvPr/>
          </p:nvSpPr>
          <p:spPr bwMode="auto">
            <a:xfrm>
              <a:off x="934" y="1382"/>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7251" name="Text Box 51"/>
            <p:cNvSpPr txBox="1">
              <a:spLocks noChangeArrowheads="1"/>
            </p:cNvSpPr>
            <p:nvPr/>
          </p:nvSpPr>
          <p:spPr bwMode="auto">
            <a:xfrm>
              <a:off x="2566" y="1388"/>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中间节点</a:t>
              </a:r>
            </a:p>
          </p:txBody>
        </p:sp>
        <p:sp>
          <p:nvSpPr>
            <p:cNvPr id="137252" name="Text Box 52"/>
            <p:cNvSpPr txBox="1">
              <a:spLocks noChangeArrowheads="1"/>
            </p:cNvSpPr>
            <p:nvPr/>
          </p:nvSpPr>
          <p:spPr bwMode="auto">
            <a:xfrm>
              <a:off x="4324" y="137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7253" name="Text Box 23"/>
            <p:cNvSpPr txBox="1">
              <a:spLocks noChangeArrowheads="1"/>
            </p:cNvSpPr>
            <p:nvPr/>
          </p:nvSpPr>
          <p:spPr bwMode="auto">
            <a:xfrm>
              <a:off x="705" y="2069"/>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7254" name="Text Box 25"/>
            <p:cNvSpPr txBox="1">
              <a:spLocks noChangeArrowheads="1"/>
            </p:cNvSpPr>
            <p:nvPr/>
          </p:nvSpPr>
          <p:spPr bwMode="auto">
            <a:xfrm>
              <a:off x="750" y="250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7255" name="Text Box 27"/>
            <p:cNvSpPr txBox="1">
              <a:spLocks noChangeArrowheads="1"/>
            </p:cNvSpPr>
            <p:nvPr/>
          </p:nvSpPr>
          <p:spPr bwMode="auto">
            <a:xfrm>
              <a:off x="705" y="274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7256" name="Text Box 29"/>
            <p:cNvSpPr txBox="1">
              <a:spLocks noChangeArrowheads="1"/>
            </p:cNvSpPr>
            <p:nvPr/>
          </p:nvSpPr>
          <p:spPr bwMode="auto">
            <a:xfrm>
              <a:off x="705" y="2985"/>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7257" name="Text Box 31"/>
            <p:cNvSpPr txBox="1">
              <a:spLocks noChangeArrowheads="1"/>
            </p:cNvSpPr>
            <p:nvPr/>
          </p:nvSpPr>
          <p:spPr bwMode="auto">
            <a:xfrm>
              <a:off x="750" y="322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7258" name="Text Box 27"/>
            <p:cNvSpPr txBox="1">
              <a:spLocks noChangeArrowheads="1"/>
            </p:cNvSpPr>
            <p:nvPr/>
          </p:nvSpPr>
          <p:spPr bwMode="auto">
            <a:xfrm>
              <a:off x="2370" y="2750"/>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7259" name="Text Box 29"/>
            <p:cNvSpPr txBox="1">
              <a:spLocks noChangeArrowheads="1"/>
            </p:cNvSpPr>
            <p:nvPr/>
          </p:nvSpPr>
          <p:spPr bwMode="auto">
            <a:xfrm>
              <a:off x="2370" y="2990"/>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7260" name="Text Box 31"/>
            <p:cNvSpPr txBox="1">
              <a:spLocks noChangeArrowheads="1"/>
            </p:cNvSpPr>
            <p:nvPr/>
          </p:nvSpPr>
          <p:spPr bwMode="auto">
            <a:xfrm>
              <a:off x="2415" y="3230"/>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grpSp>
      <p:sp>
        <p:nvSpPr>
          <p:cNvPr id="137221" name="TextBox 1"/>
          <p:cNvSpPr txBox="1">
            <a:spLocks noChangeArrowheads="1"/>
          </p:cNvSpPr>
          <p:nvPr/>
        </p:nvSpPr>
        <p:spPr bwMode="auto">
          <a:xfrm>
            <a:off x="2747963" y="5732463"/>
            <a:ext cx="6648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0000FF"/>
                </a:solidFill>
                <a:latin typeface="Arial" panose="020B0604020202020204" pitchFamily="34" charset="0"/>
                <a:ea typeface="宋体" panose="02010600030101010101" pitchFamily="2" charset="-122"/>
              </a:rPr>
              <a:t>七层模型的上三层中的会话层和表示层在实际中应用较少，因此</a:t>
            </a:r>
            <a:endParaRPr kumimoji="0" lang="en-US" altLang="zh-CN" sz="1800" b="1">
              <a:solidFill>
                <a:srgbClr val="0000FF"/>
              </a:solidFill>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800" b="1">
                <a:solidFill>
                  <a:srgbClr val="0000FF"/>
                </a:solidFill>
                <a:latin typeface="Arial" panose="020B0604020202020204" pitchFamily="34" charset="0"/>
                <a:ea typeface="宋体" panose="02010600030101010101" pitchFamily="2" charset="-122"/>
              </a:rPr>
              <a:t>网络研究和网络工程中常用上述的五层模型</a:t>
            </a:r>
          </a:p>
        </p:txBody>
      </p:sp>
    </p:spTree>
    <p:extLst>
      <p:ext uri="{BB962C8B-B14F-4D97-AF65-F5344CB8AC3E}">
        <p14:creationId xmlns:p14="http://schemas.microsoft.com/office/powerpoint/2010/main" val="2894771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 </a:t>
            </a:r>
            <a:r>
              <a:rPr lang="zh-CN" altLang="en-US" sz="3200">
                <a:latin typeface="华文中宋" panose="02010600040101010101" pitchFamily="2" charset="-122"/>
              </a:rPr>
              <a:t>计算机 </a:t>
            </a:r>
            <a:r>
              <a:rPr lang="en-US" altLang="zh-CN" sz="3200">
                <a:latin typeface="华文中宋" panose="02010600040101010101" pitchFamily="2" charset="-122"/>
              </a:rPr>
              <a:t>1 </a:t>
            </a:r>
            <a:r>
              <a:rPr lang="zh-CN" altLang="en-US" sz="3200">
                <a:latin typeface="华文中宋" panose="02010600040101010101" pitchFamily="2" charset="-122"/>
              </a:rPr>
              <a:t>向计算机 </a:t>
            </a:r>
            <a:r>
              <a:rPr lang="en-US" altLang="zh-CN" sz="3200">
                <a:latin typeface="华文中宋" panose="02010600040101010101" pitchFamily="2" charset="-122"/>
              </a:rPr>
              <a:t>2 </a:t>
            </a:r>
            <a:r>
              <a:rPr lang="zh-CN" altLang="en-US" sz="3200">
                <a:latin typeface="华文中宋" panose="02010600040101010101" pitchFamily="2" charset="-122"/>
              </a:rPr>
              <a:t>发送数据 </a:t>
            </a:r>
          </a:p>
        </p:txBody>
      </p:sp>
      <p:sp>
        <p:nvSpPr>
          <p:cNvPr id="138243"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44"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45"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8246"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8247"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8248"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8249"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8250"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1"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2"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3"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4"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55"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8256"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8257"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8258"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8259"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8260"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1"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2"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3"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4"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38265"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66"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38267"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68"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67965" name="AutoShape 29"/>
          <p:cNvSpPr>
            <a:spLocks noChangeArrowheads="1"/>
          </p:cNvSpPr>
          <p:nvPr/>
        </p:nvSpPr>
        <p:spPr bwMode="auto">
          <a:xfrm flipV="1">
            <a:off x="2178050" y="2835275"/>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70"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67967" name="Text Box 31"/>
          <p:cNvSpPr txBox="1">
            <a:spLocks noChangeArrowheads="1"/>
          </p:cNvSpPr>
          <p:nvPr/>
        </p:nvSpPr>
        <p:spPr bwMode="auto">
          <a:xfrm>
            <a:off x="3143250" y="2349500"/>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应用进程数据先传送到应用层</a:t>
            </a:r>
          </a:p>
        </p:txBody>
      </p:sp>
      <p:sp>
        <p:nvSpPr>
          <p:cNvPr id="167968" name="Text Box 32"/>
          <p:cNvSpPr txBox="1">
            <a:spLocks noChangeArrowheads="1"/>
          </p:cNvSpPr>
          <p:nvPr/>
        </p:nvSpPr>
        <p:spPr bwMode="auto">
          <a:xfrm>
            <a:off x="3143251" y="2919413"/>
            <a:ext cx="484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加上应用层首部，成为应用层</a:t>
            </a:r>
            <a:r>
              <a:rPr lang="zh-CN" altLang="en-US" sz="1600">
                <a:solidFill>
                  <a:srgbClr val="333399"/>
                </a:solidFill>
                <a:latin typeface="Arial" panose="020B0604020202020204" pitchFamily="34" charset="0"/>
                <a:ea typeface="黑体" panose="02010609060101010101" pitchFamily="49" charset="-122"/>
              </a:rPr>
              <a:t> </a:t>
            </a:r>
            <a:r>
              <a:rPr lang="en-US" altLang="zh-CN" sz="2400">
                <a:solidFill>
                  <a:srgbClr val="333399"/>
                </a:solidFill>
                <a:latin typeface="Arial" panose="020B0604020202020204" pitchFamily="34" charset="0"/>
                <a:ea typeface="黑体" panose="02010609060101010101" pitchFamily="49" charset="-122"/>
              </a:rPr>
              <a:t>PDU</a:t>
            </a:r>
          </a:p>
        </p:txBody>
      </p:sp>
    </p:spTree>
    <p:extLst>
      <p:ext uri="{BB962C8B-B14F-4D97-AF65-F5344CB8AC3E}">
        <p14:creationId xmlns:p14="http://schemas.microsoft.com/office/powerpoint/2010/main" val="465888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6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7965"/>
                                        </p:tgtEl>
                                        <p:attrNameLst>
                                          <p:attrName>style.visibility</p:attrName>
                                        </p:attrNameLst>
                                      </p:cBhvr>
                                      <p:to>
                                        <p:strVal val="visible"/>
                                      </p:to>
                                    </p:set>
                                    <p:animEffect transition="in" filter="wipe(up)">
                                      <p:cBhvr>
                                        <p:cTn id="10" dur="1000"/>
                                        <p:tgtEl>
                                          <p:spTgt spid="167965"/>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67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5" grpId="0" animBg="1"/>
      <p:bldP spid="167967" grpId="0"/>
      <p:bldP spid="16796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latin typeface="华文中宋" panose="02010600040101010101" pitchFamily="2" charset="-122"/>
              </a:rPr>
              <a:t>计算机 </a:t>
            </a:r>
            <a:r>
              <a:rPr lang="en-US" altLang="zh-CN" sz="3200">
                <a:latin typeface="华文中宋" panose="02010600040101010101" pitchFamily="2" charset="-122"/>
              </a:rPr>
              <a:t>1 </a:t>
            </a:r>
            <a:r>
              <a:rPr lang="zh-CN" altLang="en-US" sz="3200">
                <a:latin typeface="华文中宋" panose="02010600040101010101" pitchFamily="2" charset="-122"/>
              </a:rPr>
              <a:t>向计算机 </a:t>
            </a:r>
            <a:r>
              <a:rPr lang="en-US" altLang="zh-CN" sz="3200">
                <a:latin typeface="华文中宋" panose="02010600040101010101" pitchFamily="2" charset="-122"/>
              </a:rPr>
              <a:t>2 </a:t>
            </a:r>
            <a:r>
              <a:rPr lang="zh-CN" altLang="en-US" sz="3200">
                <a:latin typeface="华文中宋" panose="02010600040101010101" pitchFamily="2" charset="-122"/>
              </a:rPr>
              <a:t>发送数据</a:t>
            </a:r>
          </a:p>
        </p:txBody>
      </p:sp>
      <p:sp>
        <p:nvSpPr>
          <p:cNvPr id="139267"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68"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69"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9270"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9271"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9272"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9273"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9274"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5"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6"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7"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8"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79"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9280"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9281"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9282"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9283"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9284"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5"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6"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7"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8"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39289"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90"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39291"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92"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68989" name="AutoShape 29"/>
          <p:cNvSpPr>
            <a:spLocks noChangeArrowheads="1"/>
          </p:cNvSpPr>
          <p:nvPr/>
        </p:nvSpPr>
        <p:spPr bwMode="auto">
          <a:xfrm flipV="1">
            <a:off x="2178050" y="335438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94"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39295" name="Text Box 31"/>
          <p:cNvSpPr txBox="1">
            <a:spLocks noChangeArrowheads="1"/>
          </p:cNvSpPr>
          <p:nvPr/>
        </p:nvSpPr>
        <p:spPr bwMode="auto">
          <a:xfrm>
            <a:off x="3143250" y="3068638"/>
            <a:ext cx="404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应用层 </a:t>
            </a:r>
            <a:r>
              <a:rPr lang="en-US" altLang="zh-CN" sz="2400">
                <a:solidFill>
                  <a:srgbClr val="333399"/>
                </a:solidFill>
                <a:latin typeface="Arial" panose="020B0604020202020204" pitchFamily="34" charset="0"/>
                <a:ea typeface="黑体" panose="02010609060101010101" pitchFamily="49" charset="-122"/>
              </a:rPr>
              <a:t>PDU </a:t>
            </a:r>
            <a:r>
              <a:rPr lang="zh-CN" altLang="en-US" sz="2400">
                <a:solidFill>
                  <a:srgbClr val="333399"/>
                </a:solidFill>
                <a:latin typeface="Arial" panose="020B0604020202020204" pitchFamily="34" charset="0"/>
                <a:ea typeface="黑体" panose="02010609060101010101" pitchFamily="49" charset="-122"/>
              </a:rPr>
              <a:t>再传送到运输层</a:t>
            </a:r>
          </a:p>
        </p:txBody>
      </p:sp>
      <p:sp>
        <p:nvSpPr>
          <p:cNvPr id="168992" name="Text Box 32"/>
          <p:cNvSpPr txBox="1">
            <a:spLocks noChangeArrowheads="1"/>
          </p:cNvSpPr>
          <p:nvPr/>
        </p:nvSpPr>
        <p:spPr bwMode="auto">
          <a:xfrm>
            <a:off x="3143250" y="3600450"/>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加上运输层首部，成为运输层报文</a:t>
            </a:r>
            <a:endParaRPr lang="zh-CN" altLang="en-US" sz="3600">
              <a:solidFill>
                <a:srgbClr val="333399"/>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155085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68989"/>
                                        </p:tgtEl>
                                        <p:attrNameLst>
                                          <p:attrName>style.visibility</p:attrName>
                                        </p:attrNameLst>
                                      </p:cBhvr>
                                      <p:to>
                                        <p:strVal val="visible"/>
                                      </p:to>
                                    </p:set>
                                    <p:animEffect transition="in" filter="wipe(up)">
                                      <p:cBhvr>
                                        <p:cTn id="7" dur="1000"/>
                                        <p:tgtEl>
                                          <p:spTgt spid="168989"/>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68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89" grpId="0" animBg="1"/>
      <p:bldP spid="16899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291"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292"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0293"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0294"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0295"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0296"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0297"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298"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299"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0"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1"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02"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0303"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0304"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0305"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0306"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0307"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8"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9"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10"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11"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0312"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13"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0314"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15"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70013" name="AutoShape 29"/>
          <p:cNvSpPr>
            <a:spLocks noChangeArrowheads="1"/>
          </p:cNvSpPr>
          <p:nvPr/>
        </p:nvSpPr>
        <p:spPr bwMode="auto">
          <a:xfrm flipV="1">
            <a:off x="2178050" y="393065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17"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0318" name="Text Box 31"/>
          <p:cNvSpPr txBox="1">
            <a:spLocks noChangeArrowheads="1"/>
          </p:cNvSpPr>
          <p:nvPr/>
        </p:nvSpPr>
        <p:spPr bwMode="auto">
          <a:xfrm>
            <a:off x="3071813" y="3625850"/>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运输层报文再传送到网络层</a:t>
            </a:r>
          </a:p>
        </p:txBody>
      </p:sp>
      <p:sp>
        <p:nvSpPr>
          <p:cNvPr id="170016" name="Text Box 32"/>
          <p:cNvSpPr txBox="1">
            <a:spLocks noChangeArrowheads="1"/>
          </p:cNvSpPr>
          <p:nvPr/>
        </p:nvSpPr>
        <p:spPr bwMode="auto">
          <a:xfrm>
            <a:off x="3071813" y="4221163"/>
            <a:ext cx="6126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加上网络层首部，成为 </a:t>
            </a:r>
            <a:r>
              <a:rPr lang="en-US" altLang="zh-CN" sz="2400">
                <a:solidFill>
                  <a:srgbClr val="333399"/>
                </a:solidFill>
                <a:latin typeface="Arial" panose="020B0604020202020204" pitchFamily="34" charset="0"/>
                <a:ea typeface="黑体" panose="02010609060101010101" pitchFamily="49" charset="-122"/>
              </a:rPr>
              <a:t>IP </a:t>
            </a:r>
            <a:r>
              <a:rPr lang="zh-CN" altLang="en-US" sz="2400">
                <a:solidFill>
                  <a:srgbClr val="333399"/>
                </a:solidFill>
                <a:latin typeface="Arial" panose="020B0604020202020204" pitchFamily="34" charset="0"/>
                <a:ea typeface="黑体" panose="02010609060101010101" pitchFamily="49" charset="-122"/>
              </a:rPr>
              <a:t>数据报（或分组）</a:t>
            </a:r>
          </a:p>
        </p:txBody>
      </p:sp>
      <p:sp>
        <p:nvSpPr>
          <p:cNvPr id="140320" name="Rectangle 34"/>
          <p:cNvSpPr>
            <a:spLocks noGrp="1" noChangeArrowheads="1"/>
          </p:cNvSpPr>
          <p:nvPr>
            <p:ph type="title"/>
          </p:nvPr>
        </p:nvSpPr>
        <p:spPr>
          <a:noFill/>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Tree>
    <p:extLst>
      <p:ext uri="{BB962C8B-B14F-4D97-AF65-F5344CB8AC3E}">
        <p14:creationId xmlns:p14="http://schemas.microsoft.com/office/powerpoint/2010/main" val="2266271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70013"/>
                                        </p:tgtEl>
                                        <p:attrNameLst>
                                          <p:attrName>style.visibility</p:attrName>
                                        </p:attrNameLst>
                                      </p:cBhvr>
                                      <p:to>
                                        <p:strVal val="visible"/>
                                      </p:to>
                                    </p:set>
                                    <p:animEffect transition="in" filter="wipe(up)">
                                      <p:cBhvr>
                                        <p:cTn id="7" dur="1000"/>
                                        <p:tgtEl>
                                          <p:spTgt spid="170013"/>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70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13" grpId="0" animBg="1"/>
      <p:bldP spid="1700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15"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16"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1317"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1318"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1319"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1320"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1321"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2"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3"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4"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5"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26"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1327"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1328"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1329"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1330"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1331"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2"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3"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4"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5"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1336"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37"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1338"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39"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71037" name="AutoShape 29"/>
          <p:cNvSpPr>
            <a:spLocks noChangeArrowheads="1"/>
          </p:cNvSpPr>
          <p:nvPr/>
        </p:nvSpPr>
        <p:spPr bwMode="auto">
          <a:xfrm flipV="1">
            <a:off x="2178050" y="4506913"/>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41"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1342" name="Text Box 31"/>
          <p:cNvSpPr txBox="1">
            <a:spLocks noChangeArrowheads="1"/>
          </p:cNvSpPr>
          <p:nvPr/>
        </p:nvSpPr>
        <p:spPr bwMode="auto">
          <a:xfrm>
            <a:off x="3143251" y="4195763"/>
            <a:ext cx="421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400">
                <a:solidFill>
                  <a:srgbClr val="333399"/>
                </a:solidFill>
                <a:latin typeface="Arial" panose="020B0604020202020204" pitchFamily="34" charset="0"/>
                <a:ea typeface="黑体" panose="02010609060101010101" pitchFamily="49" charset="-122"/>
              </a:rPr>
              <a:t>IP </a:t>
            </a:r>
            <a:r>
              <a:rPr lang="zh-CN" altLang="en-US" sz="2400">
                <a:solidFill>
                  <a:srgbClr val="333399"/>
                </a:solidFill>
                <a:latin typeface="Arial" panose="020B0604020202020204" pitchFamily="34" charset="0"/>
                <a:ea typeface="黑体" panose="02010609060101010101" pitchFamily="49" charset="-122"/>
              </a:rPr>
              <a:t>数据报再传送到数据链路层</a:t>
            </a:r>
          </a:p>
        </p:txBody>
      </p:sp>
      <p:sp>
        <p:nvSpPr>
          <p:cNvPr id="171040" name="Text Box 32"/>
          <p:cNvSpPr txBox="1">
            <a:spLocks noChangeArrowheads="1"/>
          </p:cNvSpPr>
          <p:nvPr/>
        </p:nvSpPr>
        <p:spPr bwMode="auto">
          <a:xfrm>
            <a:off x="3143250" y="475297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加上链路层首部和尾部，成为数据链路层帧</a:t>
            </a:r>
          </a:p>
        </p:txBody>
      </p:sp>
      <p:sp>
        <p:nvSpPr>
          <p:cNvPr id="141344" name="Rectangle 34"/>
          <p:cNvSpPr>
            <a:spLocks noGrp="1" noChangeArrowheads="1"/>
          </p:cNvSpPr>
          <p:nvPr>
            <p:ph type="title"/>
          </p:nvPr>
        </p:nvSpPr>
        <p:spPr>
          <a:noFill/>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Tree>
    <p:extLst>
      <p:ext uri="{BB962C8B-B14F-4D97-AF65-F5344CB8AC3E}">
        <p14:creationId xmlns:p14="http://schemas.microsoft.com/office/powerpoint/2010/main" val="86981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71037"/>
                                        </p:tgtEl>
                                        <p:attrNameLst>
                                          <p:attrName>style.visibility</p:attrName>
                                        </p:attrNameLst>
                                      </p:cBhvr>
                                      <p:to>
                                        <p:strVal val="visible"/>
                                      </p:to>
                                    </p:set>
                                    <p:animEffect transition="in" filter="wipe(up)">
                                      <p:cBhvr>
                                        <p:cTn id="7" dur="1000"/>
                                        <p:tgtEl>
                                          <p:spTgt spid="171037"/>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7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37" grpId="0" animBg="1"/>
      <p:bldP spid="17104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39"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40"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2341"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2342"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2343"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2344"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2345"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6"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7"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8"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9"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50"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2351"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2352"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2353"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2354"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2355"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6"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7"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8"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9"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2360"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61"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2362"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63"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72061" name="AutoShape 29"/>
          <p:cNvSpPr>
            <a:spLocks noChangeArrowheads="1"/>
          </p:cNvSpPr>
          <p:nvPr/>
        </p:nvSpPr>
        <p:spPr bwMode="auto">
          <a:xfrm flipV="1">
            <a:off x="2178050" y="5083175"/>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65"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2366" name="Text Box 31"/>
          <p:cNvSpPr txBox="1">
            <a:spLocks noChangeArrowheads="1"/>
          </p:cNvSpPr>
          <p:nvPr/>
        </p:nvSpPr>
        <p:spPr bwMode="auto">
          <a:xfrm>
            <a:off x="3143250" y="4700588"/>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数据链路层帧再传送到物理层</a:t>
            </a:r>
          </a:p>
        </p:txBody>
      </p:sp>
      <p:sp>
        <p:nvSpPr>
          <p:cNvPr id="172064" name="Text Box 32"/>
          <p:cNvSpPr txBox="1">
            <a:spLocks noChangeArrowheads="1"/>
          </p:cNvSpPr>
          <p:nvPr/>
        </p:nvSpPr>
        <p:spPr bwMode="auto">
          <a:xfrm>
            <a:off x="3143250" y="5276850"/>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最下面的物理层把比特流传送到物理媒体</a:t>
            </a:r>
          </a:p>
        </p:txBody>
      </p:sp>
      <p:sp>
        <p:nvSpPr>
          <p:cNvPr id="142368" name="Rectangle 34"/>
          <p:cNvSpPr>
            <a:spLocks noGrp="1" noChangeArrowheads="1"/>
          </p:cNvSpPr>
          <p:nvPr>
            <p:ph type="title"/>
          </p:nvPr>
        </p:nvSpPr>
        <p:spPr>
          <a:xfrm>
            <a:off x="983432" y="611487"/>
            <a:ext cx="7543800" cy="714375"/>
          </a:xfrm>
          <a:noFill/>
        </p:spPr>
        <p:txBody>
          <a:bodyPr/>
          <a:lstStyle/>
          <a:p>
            <a:r>
              <a:rPr lang="zh-CN" altLang="en-US" sz="3200" dirty="0">
                <a:latin typeface="华文中宋" panose="02010600040101010101" pitchFamily="2" charset="-122"/>
              </a:rPr>
              <a:t>案例</a:t>
            </a:r>
            <a:r>
              <a:rPr lang="en-US" altLang="zh-CN" sz="3200" dirty="0">
                <a:latin typeface="华文中宋" panose="02010600040101010101" pitchFamily="2" charset="-122"/>
              </a:rPr>
              <a:t>:</a:t>
            </a:r>
            <a:r>
              <a:rPr lang="zh-CN" altLang="en-US" sz="3200" dirty="0"/>
              <a:t>计算机 </a:t>
            </a:r>
            <a:r>
              <a:rPr lang="en-US" altLang="zh-CN" sz="3200" dirty="0"/>
              <a:t>1 </a:t>
            </a:r>
            <a:r>
              <a:rPr lang="zh-CN" altLang="en-US" sz="3200" dirty="0"/>
              <a:t>向计算机 </a:t>
            </a:r>
            <a:r>
              <a:rPr lang="en-US" altLang="zh-CN" sz="3200" dirty="0"/>
              <a:t>2 </a:t>
            </a:r>
            <a:r>
              <a:rPr lang="zh-CN" altLang="en-US" sz="3200" dirty="0"/>
              <a:t>发送数据 </a:t>
            </a:r>
          </a:p>
        </p:txBody>
      </p:sp>
    </p:spTree>
    <p:extLst>
      <p:ext uri="{BB962C8B-B14F-4D97-AF65-F5344CB8AC3E}">
        <p14:creationId xmlns:p14="http://schemas.microsoft.com/office/powerpoint/2010/main" val="3734891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72061"/>
                                        </p:tgtEl>
                                        <p:attrNameLst>
                                          <p:attrName>style.visibility</p:attrName>
                                        </p:attrNameLst>
                                      </p:cBhvr>
                                      <p:to>
                                        <p:strVal val="visible"/>
                                      </p:to>
                                    </p:set>
                                    <p:animEffect transition="in" filter="wipe(up)">
                                      <p:cBhvr>
                                        <p:cTn id="7" dur="1000"/>
                                        <p:tgtEl>
                                          <p:spTgt spid="172061"/>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7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61" grpId="0" animBg="1"/>
      <p:bldP spid="17206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3363" name="Rectangle 3"/>
          <p:cNvSpPr>
            <a:spLocks noGrp="1" noChangeArrowheads="1"/>
          </p:cNvSpPr>
          <p:nvPr>
            <p:ph type="body" idx="1"/>
          </p:nvPr>
        </p:nvSpPr>
        <p:spPr>
          <a:xfrm>
            <a:off x="4800601" y="5661026"/>
            <a:ext cx="5395913" cy="1008063"/>
          </a:xfrm>
        </p:spPr>
        <p:txBody>
          <a:bodyPr/>
          <a:lstStyle/>
          <a:p>
            <a:pPr>
              <a:lnSpc>
                <a:spcPct val="105000"/>
              </a:lnSpc>
            </a:pPr>
            <a:r>
              <a:rPr lang="zh-CN" altLang="en-US"/>
              <a:t>应用层</a:t>
            </a:r>
            <a:r>
              <a:rPr lang="en-US" altLang="zh-CN"/>
              <a:t>(application layer) </a:t>
            </a:r>
          </a:p>
        </p:txBody>
      </p:sp>
      <p:sp>
        <p:nvSpPr>
          <p:cNvPr id="143364" name="AutoShape 4"/>
          <p:cNvSpPr>
            <a:spLocks noChangeArrowheads="1"/>
          </p:cNvSpPr>
          <p:nvPr/>
        </p:nvSpPr>
        <p:spPr bwMode="auto">
          <a:xfrm rot="-5400000">
            <a:off x="5845969"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65" name="AutoShape 5"/>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66" name="Text Box 6"/>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3367" name="Text Box 7"/>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3368" name="Text Box 8"/>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3369" name="Text Box 9"/>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3370" name="Text Box 10"/>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3371" name="Freeform 11"/>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2" name="Freeform 12"/>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3" name="Freeform 13"/>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4" name="Freeform 14"/>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5" name="AutoShape 15"/>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76" name="Text Box 16"/>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3377" name="Text Box 17"/>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3378" name="Text Box 18"/>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3379" name="Text Box 19"/>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3380" name="Text Box 20"/>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3381" name="Freeform 21"/>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82" name="Freeform 22"/>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83" name="Freeform 23"/>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84" name="Freeform 24"/>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81" name="AutoShape 25"/>
          <p:cNvSpPr>
            <a:spLocks noChangeArrowheads="1"/>
          </p:cNvSpPr>
          <p:nvPr/>
        </p:nvSpPr>
        <p:spPr bwMode="auto">
          <a:xfrm flipV="1">
            <a:off x="2220914" y="5730875"/>
            <a:ext cx="395287" cy="4191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a:tailEnd/>
          </a:ln>
        </p:spPr>
        <p:txBody>
          <a:bodyPr wrap="none" anchor="ctr"/>
          <a:lstStyle/>
          <a:p>
            <a:endParaRPr lang="zh-CN" altLang="en-US"/>
          </a:p>
        </p:txBody>
      </p:sp>
      <p:sp>
        <p:nvSpPr>
          <p:cNvPr id="143386" name="Text Box 26"/>
          <p:cNvSpPr txBox="1">
            <a:spLocks noChangeArrowheads="1"/>
          </p:cNvSpPr>
          <p:nvPr/>
        </p:nvSpPr>
        <p:spPr bwMode="auto">
          <a:xfrm>
            <a:off x="5375275" y="5827714"/>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黑体" panose="02010609060101010101" pitchFamily="49" charset="-122"/>
                <a:ea typeface="黑体" panose="02010609060101010101" pitchFamily="49" charset="-122"/>
              </a:rPr>
              <a:t>物理传输媒体</a:t>
            </a:r>
          </a:p>
        </p:txBody>
      </p:sp>
      <p:sp>
        <p:nvSpPr>
          <p:cNvPr id="173083" name="AutoShape 27"/>
          <p:cNvSpPr>
            <a:spLocks noChangeArrowheads="1"/>
          </p:cNvSpPr>
          <p:nvPr/>
        </p:nvSpPr>
        <p:spPr bwMode="auto">
          <a:xfrm rot="5400000">
            <a:off x="4834732" y="5831682"/>
            <a:ext cx="179387" cy="393700"/>
          </a:xfrm>
          <a:prstGeom prst="upArrow">
            <a:avLst>
              <a:gd name="adj1" fmla="val 50000"/>
              <a:gd name="adj2" fmla="val 54867"/>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73084" name="AutoShape 28"/>
          <p:cNvSpPr>
            <a:spLocks noChangeArrowheads="1"/>
          </p:cNvSpPr>
          <p:nvPr/>
        </p:nvSpPr>
        <p:spPr bwMode="auto">
          <a:xfrm rot="5400000">
            <a:off x="7571582" y="5831682"/>
            <a:ext cx="179387" cy="393700"/>
          </a:xfrm>
          <a:prstGeom prst="upArrow">
            <a:avLst>
              <a:gd name="adj1" fmla="val 50000"/>
              <a:gd name="adj2" fmla="val 54867"/>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89" name="Text Box 29"/>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3390" name="AutoShape 30"/>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91" name="Text Box 31"/>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3392" name="AutoShape 32"/>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93" name="Text Box 33"/>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grpSp>
        <p:nvGrpSpPr>
          <p:cNvPr id="2" name="Group 34"/>
          <p:cNvGrpSpPr>
            <a:grpSpLocks/>
          </p:cNvGrpSpPr>
          <p:nvPr/>
        </p:nvGrpSpPr>
        <p:grpSpPr bwMode="auto">
          <a:xfrm>
            <a:off x="3143250" y="5959475"/>
            <a:ext cx="1066800" cy="139700"/>
            <a:chOff x="1344" y="912"/>
            <a:chExt cx="672" cy="96"/>
          </a:xfrm>
        </p:grpSpPr>
        <p:sp>
          <p:nvSpPr>
            <p:cNvPr id="143401" name="Line 35"/>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402" name="Freeform 36"/>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chemeClr val="tx2"/>
            </a:solidFill>
            <a:ln w="12700" cap="flat" cmpd="sng">
              <a:solidFill>
                <a:schemeClr val="tx1"/>
              </a:solidFill>
              <a:prstDash val="solid"/>
              <a:round/>
              <a:headEnd type="none" w="sm" len="lg"/>
              <a:tailEnd type="none" w="sm" len="lg"/>
            </a:ln>
          </p:spPr>
          <p:txBody>
            <a:bodyPr/>
            <a:lstStyle/>
            <a:p>
              <a:endParaRPr lang="zh-CN" altLang="en-US"/>
            </a:p>
          </p:txBody>
        </p:sp>
      </p:grpSp>
      <p:grpSp>
        <p:nvGrpSpPr>
          <p:cNvPr id="3" name="Group 37"/>
          <p:cNvGrpSpPr>
            <a:grpSpLocks/>
          </p:cNvGrpSpPr>
          <p:nvPr/>
        </p:nvGrpSpPr>
        <p:grpSpPr bwMode="auto">
          <a:xfrm>
            <a:off x="8124825" y="5957889"/>
            <a:ext cx="1066800" cy="142875"/>
            <a:chOff x="4158" y="3753"/>
            <a:chExt cx="672" cy="90"/>
          </a:xfrm>
        </p:grpSpPr>
        <p:sp>
          <p:nvSpPr>
            <p:cNvPr id="143399" name="Line 38"/>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400" name="Freeform 39"/>
            <p:cNvSpPr>
              <a:spLocks/>
            </p:cNvSpPr>
            <p:nvPr/>
          </p:nvSpPr>
          <p:spPr bwMode="auto">
            <a:xfrm>
              <a:off x="4209" y="3753"/>
              <a:ext cx="576" cy="90"/>
            </a:xfrm>
            <a:custGeom>
              <a:avLst/>
              <a:gdLst>
                <a:gd name="T0" fmla="*/ 0 w 576"/>
                <a:gd name="T1" fmla="*/ 5 h 99"/>
                <a:gd name="T2" fmla="*/ 0 w 576"/>
                <a:gd name="T3" fmla="*/ 3 h 99"/>
                <a:gd name="T4" fmla="*/ 135 w 576"/>
                <a:gd name="T5" fmla="*/ 3 h 99"/>
                <a:gd name="T6" fmla="*/ 138 w 576"/>
                <a:gd name="T7" fmla="*/ 5 h 99"/>
                <a:gd name="T8" fmla="*/ 264 w 576"/>
                <a:gd name="T9" fmla="*/ 5 h 99"/>
                <a:gd name="T10" fmla="*/ 264 w 576"/>
                <a:gd name="T11" fmla="*/ 0 h 99"/>
                <a:gd name="T12" fmla="*/ 426 w 576"/>
                <a:gd name="T13" fmla="*/ 0 h 99"/>
                <a:gd name="T14" fmla="*/ 426 w 576"/>
                <a:gd name="T15" fmla="*/ 5 h 99"/>
                <a:gd name="T16" fmla="*/ 480 w 576"/>
                <a:gd name="T17" fmla="*/ 5 h 99"/>
                <a:gd name="T18" fmla="*/ 480 w 576"/>
                <a:gd name="T19" fmla="*/ 3 h 99"/>
                <a:gd name="T20" fmla="*/ 576 w 576"/>
                <a:gd name="T21" fmla="*/ 3 h 99"/>
                <a:gd name="T22" fmla="*/ 576 w 576"/>
                <a:gd name="T23" fmla="*/ 5 h 99"/>
                <a:gd name="T24" fmla="*/ 0 w 576"/>
                <a:gd name="T25" fmla="*/ 5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chemeClr val="tx2"/>
            </a:solidFill>
            <a:ln w="12700" cap="flat" cmpd="sng">
              <a:solidFill>
                <a:schemeClr val="tx1"/>
              </a:solidFill>
              <a:prstDash val="solid"/>
              <a:round/>
              <a:headEnd type="none" w="sm" len="lg"/>
              <a:tailEnd type="none" w="sm" len="lg"/>
            </a:ln>
          </p:spPr>
          <p:txBody>
            <a:bodyPr/>
            <a:lstStyle/>
            <a:p>
              <a:endParaRPr lang="zh-CN" altLang="en-US"/>
            </a:p>
          </p:txBody>
        </p:sp>
      </p:grpSp>
      <p:sp>
        <p:nvSpPr>
          <p:cNvPr id="143396" name="Text Box 40"/>
          <p:cNvSpPr txBox="1">
            <a:spLocks noChangeArrowheads="1"/>
          </p:cNvSpPr>
          <p:nvPr/>
        </p:nvSpPr>
        <p:spPr bwMode="auto">
          <a:xfrm>
            <a:off x="3406616" y="4797426"/>
            <a:ext cx="54168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Times New Roman" panose="02020603050405020304" pitchFamily="18" charset="0"/>
                <a:ea typeface="黑体" panose="02010609060101010101" pitchFamily="49" charset="-122"/>
              </a:rPr>
              <a:t>电信号（或光信号）在物理媒体中传播</a:t>
            </a:r>
          </a:p>
          <a:p>
            <a:pPr algn="ctr">
              <a:spcBef>
                <a:spcPct val="0"/>
              </a:spcBef>
              <a:buClrTx/>
              <a:buSzTx/>
              <a:buFontTx/>
              <a:buNone/>
            </a:pPr>
            <a:r>
              <a:rPr lang="zh-CN" altLang="en-US" sz="2400">
                <a:solidFill>
                  <a:srgbClr val="333399"/>
                </a:solidFill>
                <a:latin typeface="Times New Roman" panose="02020603050405020304" pitchFamily="18" charset="0"/>
                <a:ea typeface="黑体" panose="02010609060101010101" pitchFamily="49" charset="-122"/>
              </a:rPr>
              <a:t>从发送端物理层传送到接收端物理层</a:t>
            </a:r>
          </a:p>
        </p:txBody>
      </p:sp>
      <p:sp>
        <p:nvSpPr>
          <p:cNvPr id="143397" name="Text Box 41"/>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73098" name="AutoShape 42"/>
          <p:cNvSpPr>
            <a:spLocks noChangeArrowheads="1"/>
          </p:cNvSpPr>
          <p:nvPr/>
        </p:nvSpPr>
        <p:spPr bwMode="auto">
          <a:xfrm rot="5400000" flipH="1">
            <a:off x="9595644" y="5679281"/>
            <a:ext cx="431800" cy="395288"/>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363498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73081"/>
                                        </p:tgtEl>
                                        <p:attrNameLst>
                                          <p:attrName>style.visibility</p:attrName>
                                        </p:attrNameLst>
                                      </p:cBhvr>
                                      <p:to>
                                        <p:strVal val="visible"/>
                                      </p:to>
                                    </p:set>
                                    <p:animEffect transition="in" filter="wipe(left)">
                                      <p:cBhvr>
                                        <p:cTn id="7" dur="500"/>
                                        <p:tgtEl>
                                          <p:spTgt spid="173081"/>
                                        </p:tgtEl>
                                      </p:cBhvr>
                                    </p:animEffect>
                                  </p:childTnLst>
                                </p:cTn>
                              </p:par>
                            </p:childTnLst>
                          </p:cTn>
                        </p:par>
                        <p:par>
                          <p:cTn id="8" fill="hold" nodeType="afterGroup">
                            <p:stCondLst>
                              <p:cond delay="1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nodeType="afterGroup">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3083"/>
                                        </p:tgtEl>
                                        <p:attrNameLst>
                                          <p:attrName>style.visibility</p:attrName>
                                        </p:attrNameLst>
                                      </p:cBhvr>
                                      <p:to>
                                        <p:strVal val="visible"/>
                                      </p:to>
                                    </p:set>
                                    <p:animEffect transition="in" filter="wipe(left)">
                                      <p:cBhvr>
                                        <p:cTn id="14" dur="500"/>
                                        <p:tgtEl>
                                          <p:spTgt spid="173083"/>
                                        </p:tgtEl>
                                      </p:cBhvr>
                                    </p:animEffect>
                                  </p:childTnLst>
                                </p:cTn>
                              </p:par>
                            </p:childTnLst>
                          </p:cTn>
                        </p:par>
                        <p:par>
                          <p:cTn id="15" fill="hold" nodeType="afterGroup">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73084"/>
                                        </p:tgtEl>
                                        <p:attrNameLst>
                                          <p:attrName>style.visibility</p:attrName>
                                        </p:attrNameLst>
                                      </p:cBhvr>
                                      <p:to>
                                        <p:strVal val="visible"/>
                                      </p:to>
                                    </p:set>
                                    <p:animEffect transition="in" filter="wipe(left)">
                                      <p:cBhvr>
                                        <p:cTn id="18" dur="500"/>
                                        <p:tgtEl>
                                          <p:spTgt spid="173084"/>
                                        </p:tgtEl>
                                      </p:cBhvr>
                                    </p:animEffec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22" presetClass="entr" presetSubtype="4" fill="hold" nodeType="afterEffect">
                                  <p:stCondLst>
                                    <p:cond delay="0"/>
                                  </p:stCondLst>
                                  <p:childTnLst>
                                    <p:set>
                                      <p:cBhvr>
                                        <p:cTn id="24" dur="1" fill="hold">
                                          <p:stCondLst>
                                            <p:cond delay="0"/>
                                          </p:stCondLst>
                                        </p:cTn>
                                        <p:tgtEl>
                                          <p:spTgt spid="173098"/>
                                        </p:tgtEl>
                                        <p:attrNameLst>
                                          <p:attrName>style.visibility</p:attrName>
                                        </p:attrNameLst>
                                      </p:cBhvr>
                                      <p:to>
                                        <p:strVal val="visible"/>
                                      </p:to>
                                    </p:set>
                                    <p:animEffect transition="in" filter="wipe(down)">
                                      <p:cBhvr>
                                        <p:cTn id="25" dur="500"/>
                                        <p:tgtEl>
                                          <p:spTgt spid="173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83" grpId="0" animBg="1"/>
      <p:bldP spid="17308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4387"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388"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389"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4390"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4391"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4392"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4393"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4394"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5"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6"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7"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8"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399"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4400"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4401"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4402"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4403"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4404"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5"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6"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7"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8"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4409"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10"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4411"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12"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4413"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4414" name="Text Box 30"/>
          <p:cNvSpPr txBox="1">
            <a:spLocks noChangeArrowheads="1"/>
          </p:cNvSpPr>
          <p:nvPr/>
        </p:nvSpPr>
        <p:spPr bwMode="auto">
          <a:xfrm>
            <a:off x="3738563" y="5276850"/>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物理层接收到比特流，上交给数据链路层</a:t>
            </a:r>
          </a:p>
        </p:txBody>
      </p:sp>
      <p:sp>
        <p:nvSpPr>
          <p:cNvPr id="174111" name="AutoShape 31"/>
          <p:cNvSpPr>
            <a:spLocks noChangeArrowheads="1"/>
          </p:cNvSpPr>
          <p:nvPr/>
        </p:nvSpPr>
        <p:spPr bwMode="auto">
          <a:xfrm rot="10800000" flipV="1">
            <a:off x="9829800" y="5078414"/>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06613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4111"/>
                                        </p:tgtEl>
                                        <p:attrNameLst>
                                          <p:attrName>style.visibility</p:attrName>
                                        </p:attrNameLst>
                                      </p:cBhvr>
                                      <p:to>
                                        <p:strVal val="visible"/>
                                      </p:to>
                                    </p:set>
                                    <p:animEffect transition="in" filter="wipe(down)">
                                      <p:cBhvr>
                                        <p:cTn id="7" dur="1000"/>
                                        <p:tgtEl>
                                          <p:spTgt spid="174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5411"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12"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13"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5414"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5415"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5416"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5417"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5418"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19"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0"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1"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2"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23"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5424"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5425"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5426"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5427"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5428"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9"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30"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31"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32"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5433"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34"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5435"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36"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5437"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5438" name="Text Box 30"/>
          <p:cNvSpPr txBox="1">
            <a:spLocks noChangeArrowheads="1"/>
          </p:cNvSpPr>
          <p:nvPr/>
        </p:nvSpPr>
        <p:spPr bwMode="auto">
          <a:xfrm>
            <a:off x="4858881" y="4581526"/>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数据链路层剥去帧首部和帧尾部</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取出数据部分，上交给网络层</a:t>
            </a:r>
          </a:p>
        </p:txBody>
      </p:sp>
      <p:sp>
        <p:nvSpPr>
          <p:cNvPr id="175135" name="AutoShape 31"/>
          <p:cNvSpPr>
            <a:spLocks noChangeArrowheads="1"/>
          </p:cNvSpPr>
          <p:nvPr/>
        </p:nvSpPr>
        <p:spPr bwMode="auto">
          <a:xfrm rot="10800000" flipV="1">
            <a:off x="9829800" y="4437064"/>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58437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5135"/>
                                        </p:tgtEl>
                                        <p:attrNameLst>
                                          <p:attrName>style.visibility</p:attrName>
                                        </p:attrNameLst>
                                      </p:cBhvr>
                                      <p:to>
                                        <p:strVal val="visible"/>
                                      </p:to>
                                    </p:set>
                                    <p:animEffect transition="in" filter="wipe(down)">
                                      <p:cBhvr>
                                        <p:cTn id="7" dur="1000"/>
                                        <p:tgtEl>
                                          <p:spTgt spid="175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1"/>
          </p:nvPr>
        </p:nvSpPr>
        <p:spPr>
          <a:xfrm>
            <a:off x="1524000" y="6543676"/>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8FDC65C1-4978-496E-B5BD-5A41AF4B3AEC}" type="slidenum">
              <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11</a:t>
            </a:fld>
            <a:endPar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6627" name="Rectangle 2"/>
          <p:cNvSpPr>
            <a:spLocks noGrp="1" noChangeArrowheads="1"/>
          </p:cNvSpPr>
          <p:nvPr>
            <p:ph type="title"/>
          </p:nvPr>
        </p:nvSpPr>
        <p:spPr/>
        <p:txBody>
          <a:bodyPr/>
          <a:lstStyle/>
          <a:p>
            <a:r>
              <a:rPr lang="zh-CN" altLang="en-US">
                <a:ea typeface="宋体" panose="02010600030101010101" pitchFamily="2" charset="-122"/>
              </a:rPr>
              <a:t>互联网的通信服务模式</a:t>
            </a:r>
            <a:endParaRPr lang="en-US" altLang="zh-CN">
              <a:ea typeface="宋体" panose="02010600030101010101" pitchFamily="2" charset="-122"/>
            </a:endParaRPr>
          </a:p>
        </p:txBody>
      </p:sp>
      <p:sp>
        <p:nvSpPr>
          <p:cNvPr id="26628" name="Rectangle 3"/>
          <p:cNvSpPr>
            <a:spLocks noGrp="1" noChangeArrowheads="1"/>
          </p:cNvSpPr>
          <p:nvPr>
            <p:ph type="body" idx="1"/>
          </p:nvPr>
        </p:nvSpPr>
        <p:spPr/>
        <p:txBody>
          <a:bodyPr/>
          <a:lstStyle/>
          <a:p>
            <a:r>
              <a:rPr lang="zh-CN" altLang="en-US" dirty="0">
                <a:solidFill>
                  <a:srgbClr val="FF0000"/>
                </a:solidFill>
                <a:latin typeface="+mn-ea"/>
              </a:rPr>
              <a:t>客户机</a:t>
            </a:r>
            <a:r>
              <a:rPr lang="en-US" altLang="zh-CN" dirty="0">
                <a:solidFill>
                  <a:srgbClr val="FF0000"/>
                </a:solidFill>
                <a:latin typeface="+mn-ea"/>
              </a:rPr>
              <a:t>/</a:t>
            </a:r>
            <a:r>
              <a:rPr lang="zh-CN" altLang="en-US" dirty="0">
                <a:solidFill>
                  <a:srgbClr val="FF0000"/>
                </a:solidFill>
                <a:latin typeface="+mn-ea"/>
              </a:rPr>
              <a:t>服务器</a:t>
            </a:r>
            <a:endParaRPr lang="en-US" altLang="zh-CN" dirty="0">
              <a:solidFill>
                <a:srgbClr val="FF0000"/>
              </a:solidFill>
              <a:latin typeface="+mn-ea"/>
            </a:endParaRPr>
          </a:p>
          <a:p>
            <a:r>
              <a:rPr lang="zh-CN" altLang="en-US" dirty="0">
                <a:solidFill>
                  <a:srgbClr val="FF0000"/>
                </a:solidFill>
                <a:latin typeface="+mn-ea"/>
              </a:rPr>
              <a:t>对等服务架构</a:t>
            </a:r>
            <a:r>
              <a:rPr lang="en-US" altLang="zh-CN" dirty="0">
                <a:solidFill>
                  <a:srgbClr val="FF0000"/>
                </a:solidFill>
                <a:latin typeface="+mn-ea"/>
              </a:rPr>
              <a:t>(P2P)</a:t>
            </a:r>
          </a:p>
        </p:txBody>
      </p:sp>
    </p:spTree>
    <p:extLst>
      <p:ext uri="{BB962C8B-B14F-4D97-AF65-F5344CB8AC3E}">
        <p14:creationId xmlns:p14="http://schemas.microsoft.com/office/powerpoint/2010/main" val="5897568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6435"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36"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37"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6438"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6439"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6440"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6441"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6442"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3"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4"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5"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6"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47"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6448"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6449"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6450"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6451"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6452"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3"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4"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5"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6"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6457"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58"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6459"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60"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6461"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6462" name="Text Box 30"/>
          <p:cNvSpPr txBox="1">
            <a:spLocks noChangeArrowheads="1"/>
          </p:cNvSpPr>
          <p:nvPr/>
        </p:nvSpPr>
        <p:spPr bwMode="auto">
          <a:xfrm>
            <a:off x="4944606" y="4005264"/>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网络层剥去首部，取出数据部分</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上交给运输层</a:t>
            </a:r>
          </a:p>
        </p:txBody>
      </p:sp>
      <p:sp>
        <p:nvSpPr>
          <p:cNvPr id="176159" name="AutoShape 31"/>
          <p:cNvSpPr>
            <a:spLocks noChangeArrowheads="1"/>
          </p:cNvSpPr>
          <p:nvPr/>
        </p:nvSpPr>
        <p:spPr bwMode="auto">
          <a:xfrm rot="10800000" flipV="1">
            <a:off x="9829800" y="3824289"/>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57391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6159"/>
                                        </p:tgtEl>
                                        <p:attrNameLst>
                                          <p:attrName>style.visibility</p:attrName>
                                        </p:attrNameLst>
                                      </p:cBhvr>
                                      <p:to>
                                        <p:strVal val="visible"/>
                                      </p:to>
                                    </p:set>
                                    <p:animEffect transition="in" filter="wipe(down)">
                                      <p:cBhvr>
                                        <p:cTn id="7" dur="1000"/>
                                        <p:tgtEl>
                                          <p:spTgt spid="17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5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7459"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60"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61"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7462"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7463"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7464"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7465"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7466"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67"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68"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69"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0"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71"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7472"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7473"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7474"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7475"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7476"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7"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8"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9"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80"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7481"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82"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7483"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84"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7485"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7486" name="Text Box 30"/>
          <p:cNvSpPr txBox="1">
            <a:spLocks noChangeArrowheads="1"/>
          </p:cNvSpPr>
          <p:nvPr/>
        </p:nvSpPr>
        <p:spPr bwMode="auto">
          <a:xfrm>
            <a:off x="4944606" y="3357564"/>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运输层剥去首部，取出数据部分</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上交给应用层</a:t>
            </a:r>
          </a:p>
        </p:txBody>
      </p:sp>
      <p:sp>
        <p:nvSpPr>
          <p:cNvPr id="177183" name="AutoShape 31"/>
          <p:cNvSpPr>
            <a:spLocks noChangeArrowheads="1"/>
          </p:cNvSpPr>
          <p:nvPr/>
        </p:nvSpPr>
        <p:spPr bwMode="auto">
          <a:xfrm rot="10800000" flipV="1">
            <a:off x="9829800" y="3248026"/>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44608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7183"/>
                                        </p:tgtEl>
                                        <p:attrNameLst>
                                          <p:attrName>style.visibility</p:attrName>
                                        </p:attrNameLst>
                                      </p:cBhvr>
                                      <p:to>
                                        <p:strVal val="visible"/>
                                      </p:to>
                                    </p:set>
                                    <p:animEffect transition="in" filter="wipe(down)">
                                      <p:cBhvr>
                                        <p:cTn id="7" dur="1000"/>
                                        <p:tgtEl>
                                          <p:spTgt spid="17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8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8483"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484"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485"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8486"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8487"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8488"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8489"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8490"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1"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2"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3"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4"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495"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8496"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8497"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8498"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8499"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8500"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1"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2"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3"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4"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8505"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506"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8507"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508"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8509"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8510" name="Text Box 30"/>
          <p:cNvSpPr txBox="1">
            <a:spLocks noChangeArrowheads="1"/>
          </p:cNvSpPr>
          <p:nvPr/>
        </p:nvSpPr>
        <p:spPr bwMode="auto">
          <a:xfrm>
            <a:off x="4343144" y="2852739"/>
            <a:ext cx="51090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应用层剥去首部，取出应用程序数据</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上交给应用进程</a:t>
            </a:r>
          </a:p>
        </p:txBody>
      </p:sp>
      <p:sp>
        <p:nvSpPr>
          <p:cNvPr id="178207" name="AutoShape 31"/>
          <p:cNvSpPr>
            <a:spLocks noChangeArrowheads="1"/>
          </p:cNvSpPr>
          <p:nvPr/>
        </p:nvSpPr>
        <p:spPr bwMode="auto">
          <a:xfrm rot="10800000" flipV="1">
            <a:off x="9829800" y="2744789"/>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79119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8207"/>
                                        </p:tgtEl>
                                        <p:attrNameLst>
                                          <p:attrName>style.visibility</p:attrName>
                                        </p:attrNameLst>
                                      </p:cBhvr>
                                      <p:to>
                                        <p:strVal val="visible"/>
                                      </p:to>
                                    </p:set>
                                    <p:animEffect transition="in" filter="wipe(down)">
                                      <p:cBhvr>
                                        <p:cTn id="7" dur="1000"/>
                                        <p:tgtEl>
                                          <p:spTgt spid="178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0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9507"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08"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09"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9510"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9511"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9512"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9513"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9514"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5"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6"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7"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8"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19"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9520"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9521"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9522"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9523"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9524"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5"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6"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7"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8"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9529"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30"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9531"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32"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9533"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9534" name="AutoShape 30"/>
          <p:cNvSpPr>
            <a:spLocks noChangeArrowheads="1"/>
          </p:cNvSpPr>
          <p:nvPr/>
        </p:nvSpPr>
        <p:spPr bwMode="auto">
          <a:xfrm>
            <a:off x="5591175" y="1989139"/>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9535" name="Text Box 31"/>
          <p:cNvSpPr txBox="1">
            <a:spLocks noChangeArrowheads="1"/>
          </p:cNvSpPr>
          <p:nvPr/>
        </p:nvSpPr>
        <p:spPr bwMode="auto">
          <a:xfrm>
            <a:off x="5650471" y="2060576"/>
            <a:ext cx="29706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Tahoma" panose="020B0604030504040204" pitchFamily="34" charset="0"/>
                <a:ea typeface="黑体" panose="02010609060101010101" pitchFamily="49" charset="-122"/>
              </a:rPr>
              <a:t>我收到了</a:t>
            </a:r>
            <a:r>
              <a:rPr lang="zh-CN" altLang="en-US" sz="1400">
                <a:solidFill>
                  <a:srgbClr val="333399"/>
                </a:solidFill>
                <a:latin typeface="Arial" panose="020B0604020202020204" pitchFamily="34" charset="0"/>
                <a:ea typeface="黑体" panose="02010609060101010101" pitchFamily="49" charset="-122"/>
              </a:rPr>
              <a:t> </a:t>
            </a:r>
            <a:r>
              <a:rPr lang="en-US" altLang="zh-CN" sz="2400">
                <a:solidFill>
                  <a:srgbClr val="333399"/>
                </a:solidFill>
                <a:latin typeface="Arial" panose="020B0604020202020204" pitchFamily="34" charset="0"/>
                <a:ea typeface="黑体" panose="02010609060101010101" pitchFamily="49" charset="-122"/>
              </a:rPr>
              <a:t>AP</a:t>
            </a:r>
            <a:r>
              <a:rPr lang="en-US" altLang="zh-CN" sz="2400" baseline="-25000">
                <a:solidFill>
                  <a:srgbClr val="333399"/>
                </a:solidFill>
                <a:latin typeface="Arial" panose="020B0604020202020204" pitchFamily="34" charset="0"/>
                <a:ea typeface="黑体" panose="02010609060101010101" pitchFamily="49" charset="-122"/>
              </a:rPr>
              <a:t>1</a:t>
            </a:r>
            <a:r>
              <a:rPr lang="en-US" altLang="zh-CN" sz="1600">
                <a:solidFill>
                  <a:srgbClr val="333399"/>
                </a:solidFill>
                <a:latin typeface="Arial" panose="020B0604020202020204" pitchFamily="34" charset="0"/>
                <a:ea typeface="黑体" panose="02010609060101010101" pitchFamily="49" charset="-122"/>
              </a:rPr>
              <a:t> </a:t>
            </a:r>
            <a:r>
              <a:rPr lang="zh-CN" altLang="en-US" sz="2400">
                <a:solidFill>
                  <a:srgbClr val="333399"/>
                </a:solidFill>
                <a:latin typeface="Tahoma" panose="020B0604030504040204" pitchFamily="34" charset="0"/>
                <a:ea typeface="黑体" panose="02010609060101010101" pitchFamily="49" charset="-122"/>
              </a:rPr>
              <a:t>发来的</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应用程序数据！</a:t>
            </a:r>
          </a:p>
        </p:txBody>
      </p:sp>
    </p:spTree>
    <p:extLst>
      <p:ext uri="{BB962C8B-B14F-4D97-AF65-F5344CB8AC3E}">
        <p14:creationId xmlns:p14="http://schemas.microsoft.com/office/powerpoint/2010/main" val="2524392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0531"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32"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33"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0534"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0535"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0536"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0537"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0538"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39"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0"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1"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2"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43"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0544"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0545"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0546"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0547"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0548"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9"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50"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51"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52"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0553"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54"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0555"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56"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0557"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80254" name="Rectangle 30"/>
          <p:cNvSpPr>
            <a:spLocks noChangeArrowheads="1"/>
          </p:cNvSpPr>
          <p:nvPr/>
        </p:nvSpPr>
        <p:spPr bwMode="auto">
          <a:xfrm>
            <a:off x="5591175" y="2493964"/>
            <a:ext cx="2592388"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nvGrpSpPr>
          <p:cNvPr id="2" name="Group 31"/>
          <p:cNvGrpSpPr>
            <a:grpSpLocks/>
          </p:cNvGrpSpPr>
          <p:nvPr/>
        </p:nvGrpSpPr>
        <p:grpSpPr bwMode="auto">
          <a:xfrm>
            <a:off x="4151313" y="2420938"/>
            <a:ext cx="1454150" cy="1008062"/>
            <a:chOff x="1655" y="1525"/>
            <a:chExt cx="916" cy="635"/>
          </a:xfrm>
        </p:grpSpPr>
        <p:sp>
          <p:nvSpPr>
            <p:cNvPr id="150606" name="Text Box 32"/>
            <p:cNvSpPr txBox="1">
              <a:spLocks noChangeArrowheads="1"/>
            </p:cNvSpPr>
            <p:nvPr/>
          </p:nvSpPr>
          <p:spPr bwMode="auto">
            <a:xfrm>
              <a:off x="1655" y="1525"/>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应用层首部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607"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60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grpSp>
      <p:sp>
        <p:nvSpPr>
          <p:cNvPr id="180259" name="Rectangle 35"/>
          <p:cNvSpPr>
            <a:spLocks noChangeArrowheads="1"/>
          </p:cNvSpPr>
          <p:nvPr/>
        </p:nvSpPr>
        <p:spPr bwMode="auto">
          <a:xfrm>
            <a:off x="3503614" y="5373689"/>
            <a:ext cx="5184775"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solidFill>
                  <a:srgbClr val="333399"/>
                </a:solidFill>
                <a:latin typeface="Arial" panose="020B0604020202020204" pitchFamily="34" charset="0"/>
                <a:ea typeface="黑体" panose="02010609060101010101" pitchFamily="49" charset="-122"/>
              </a:rPr>
              <a:t>10100110100101  </a:t>
            </a:r>
            <a:r>
              <a:rPr kumimoji="0" lang="zh-CN" altLang="en-US" sz="2000">
                <a:solidFill>
                  <a:srgbClr val="333399"/>
                </a:solidFill>
                <a:latin typeface="Arial" panose="020B0604020202020204" pitchFamily="34" charset="0"/>
                <a:ea typeface="黑体" panose="02010609060101010101" pitchFamily="49" charset="-122"/>
              </a:rPr>
              <a:t>比  特  流  </a:t>
            </a:r>
            <a:r>
              <a:rPr kumimoji="0" lang="en-US" altLang="zh-CN" sz="2000">
                <a:solidFill>
                  <a:srgbClr val="333399"/>
                </a:solidFill>
                <a:latin typeface="Arial" panose="020B0604020202020204" pitchFamily="34" charset="0"/>
                <a:ea typeface="黑体" panose="02010609060101010101" pitchFamily="49" charset="-122"/>
              </a:rPr>
              <a:t>110101110101</a:t>
            </a:r>
          </a:p>
        </p:txBody>
      </p:sp>
      <p:sp>
        <p:nvSpPr>
          <p:cNvPr id="150561" name="Text Box 36"/>
          <p:cNvSpPr txBox="1">
            <a:spLocks noChangeArrowheads="1"/>
          </p:cNvSpPr>
          <p:nvPr/>
        </p:nvSpPr>
        <p:spPr bwMode="auto">
          <a:xfrm>
            <a:off x="3287713" y="1849438"/>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注意观察加入或剥去首部（尾部）的层次</a:t>
            </a:r>
          </a:p>
        </p:txBody>
      </p:sp>
      <p:sp>
        <p:nvSpPr>
          <p:cNvPr id="180261" name="Rectangle 37"/>
          <p:cNvSpPr>
            <a:spLocks noChangeArrowheads="1"/>
          </p:cNvSpPr>
          <p:nvPr/>
        </p:nvSpPr>
        <p:spPr bwMode="auto">
          <a:xfrm>
            <a:off x="5591175" y="3070226"/>
            <a:ext cx="2592388"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nvGrpSpPr>
          <p:cNvPr id="3" name="Group 38"/>
          <p:cNvGrpSpPr>
            <a:grpSpLocks/>
          </p:cNvGrpSpPr>
          <p:nvPr/>
        </p:nvGrpSpPr>
        <p:grpSpPr bwMode="auto">
          <a:xfrm>
            <a:off x="5087939" y="3646489"/>
            <a:ext cx="3095625" cy="358775"/>
            <a:chOff x="2245" y="2297"/>
            <a:chExt cx="1950" cy="226"/>
          </a:xfrm>
        </p:grpSpPr>
        <p:sp>
          <p:nvSpPr>
            <p:cNvPr id="150604"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0605"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4" name="Group 41"/>
          <p:cNvGrpSpPr>
            <a:grpSpLocks/>
          </p:cNvGrpSpPr>
          <p:nvPr/>
        </p:nvGrpSpPr>
        <p:grpSpPr bwMode="auto">
          <a:xfrm>
            <a:off x="4583113" y="4222751"/>
            <a:ext cx="3600450" cy="358775"/>
            <a:chOff x="1927" y="2660"/>
            <a:chExt cx="2268" cy="226"/>
          </a:xfrm>
        </p:grpSpPr>
        <p:sp>
          <p:nvSpPr>
            <p:cNvPr id="150601"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0602"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0603"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5" name="Group 45"/>
          <p:cNvGrpSpPr>
            <a:grpSpLocks/>
          </p:cNvGrpSpPr>
          <p:nvPr/>
        </p:nvGrpSpPr>
        <p:grpSpPr bwMode="auto">
          <a:xfrm>
            <a:off x="4079875" y="4799014"/>
            <a:ext cx="4103688" cy="358775"/>
            <a:chOff x="1610" y="3023"/>
            <a:chExt cx="2585" cy="226"/>
          </a:xfrm>
        </p:grpSpPr>
        <p:sp>
          <p:nvSpPr>
            <p:cNvPr id="150597"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0598"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0599"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0600"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6" name="Group 50"/>
          <p:cNvGrpSpPr>
            <a:grpSpLocks/>
          </p:cNvGrpSpPr>
          <p:nvPr/>
        </p:nvGrpSpPr>
        <p:grpSpPr bwMode="auto">
          <a:xfrm>
            <a:off x="2178050" y="2781301"/>
            <a:ext cx="4781550" cy="415925"/>
            <a:chOff x="412" y="1752"/>
            <a:chExt cx="3012" cy="262"/>
          </a:xfrm>
        </p:grpSpPr>
        <p:sp>
          <p:nvSpPr>
            <p:cNvPr id="150595"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6"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 name="Group 53"/>
          <p:cNvGrpSpPr>
            <a:grpSpLocks/>
          </p:cNvGrpSpPr>
          <p:nvPr/>
        </p:nvGrpSpPr>
        <p:grpSpPr bwMode="auto">
          <a:xfrm>
            <a:off x="2174875" y="3357564"/>
            <a:ext cx="4497388" cy="396875"/>
            <a:chOff x="410" y="2115"/>
            <a:chExt cx="2833" cy="250"/>
          </a:xfrm>
        </p:grpSpPr>
        <p:sp>
          <p:nvSpPr>
            <p:cNvPr id="150593"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4"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8" name="Group 56"/>
          <p:cNvGrpSpPr>
            <a:grpSpLocks/>
          </p:cNvGrpSpPr>
          <p:nvPr/>
        </p:nvGrpSpPr>
        <p:grpSpPr bwMode="auto">
          <a:xfrm>
            <a:off x="2174876" y="3917951"/>
            <a:ext cx="4137025" cy="409575"/>
            <a:chOff x="410" y="2468"/>
            <a:chExt cx="2606" cy="258"/>
          </a:xfrm>
        </p:grpSpPr>
        <p:sp>
          <p:nvSpPr>
            <p:cNvPr id="150591"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2"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9" name="Group 59"/>
          <p:cNvGrpSpPr>
            <a:grpSpLocks/>
          </p:cNvGrpSpPr>
          <p:nvPr/>
        </p:nvGrpSpPr>
        <p:grpSpPr bwMode="auto">
          <a:xfrm>
            <a:off x="2173289" y="4508500"/>
            <a:ext cx="3832225" cy="444500"/>
            <a:chOff x="409" y="2840"/>
            <a:chExt cx="2414" cy="280"/>
          </a:xfrm>
        </p:grpSpPr>
        <p:sp>
          <p:nvSpPr>
            <p:cNvPr id="150589"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0"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 name="Group 62"/>
          <p:cNvGrpSpPr>
            <a:grpSpLocks/>
          </p:cNvGrpSpPr>
          <p:nvPr/>
        </p:nvGrpSpPr>
        <p:grpSpPr bwMode="auto">
          <a:xfrm>
            <a:off x="2173289" y="5084764"/>
            <a:ext cx="3635375" cy="460375"/>
            <a:chOff x="409" y="3203"/>
            <a:chExt cx="2290" cy="290"/>
          </a:xfrm>
        </p:grpSpPr>
        <p:sp>
          <p:nvSpPr>
            <p:cNvPr id="150587"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88"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1" name="Group 65"/>
          <p:cNvGrpSpPr>
            <a:grpSpLocks/>
          </p:cNvGrpSpPr>
          <p:nvPr/>
        </p:nvGrpSpPr>
        <p:grpSpPr bwMode="auto">
          <a:xfrm>
            <a:off x="3575050" y="2930525"/>
            <a:ext cx="1512888" cy="1074738"/>
            <a:chOff x="1292" y="1846"/>
            <a:chExt cx="953" cy="677"/>
          </a:xfrm>
        </p:grpSpPr>
        <p:sp>
          <p:nvSpPr>
            <p:cNvPr id="150584"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0585" name="Text Box 67"/>
            <p:cNvSpPr txBox="1">
              <a:spLocks noChangeArrowheads="1"/>
            </p:cNvSpPr>
            <p:nvPr/>
          </p:nvSpPr>
          <p:spPr bwMode="auto">
            <a:xfrm>
              <a:off x="1292" y="1846"/>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运输层首部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586"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69"/>
          <p:cNvGrpSpPr>
            <a:grpSpLocks/>
          </p:cNvGrpSpPr>
          <p:nvPr/>
        </p:nvGrpSpPr>
        <p:grpSpPr bwMode="auto">
          <a:xfrm>
            <a:off x="3057525" y="3429001"/>
            <a:ext cx="1525588" cy="1152525"/>
            <a:chOff x="966" y="2160"/>
            <a:chExt cx="961" cy="726"/>
          </a:xfrm>
        </p:grpSpPr>
        <p:sp>
          <p:nvSpPr>
            <p:cNvPr id="150581"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0582" name="Text Box 71"/>
            <p:cNvSpPr txBox="1">
              <a:spLocks noChangeArrowheads="1"/>
            </p:cNvSpPr>
            <p:nvPr/>
          </p:nvSpPr>
          <p:spPr bwMode="auto">
            <a:xfrm>
              <a:off x="966" y="2160"/>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网络层首部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583"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73"/>
          <p:cNvGrpSpPr>
            <a:grpSpLocks/>
          </p:cNvGrpSpPr>
          <p:nvPr/>
        </p:nvGrpSpPr>
        <p:grpSpPr bwMode="auto">
          <a:xfrm>
            <a:off x="2917825" y="3860800"/>
            <a:ext cx="1162050" cy="1295400"/>
            <a:chOff x="878" y="2432"/>
            <a:chExt cx="732" cy="816"/>
          </a:xfrm>
        </p:grpSpPr>
        <p:sp>
          <p:nvSpPr>
            <p:cNvPr id="150578"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50579" name="Text Box 75"/>
            <p:cNvSpPr txBox="1">
              <a:spLocks noChangeArrowheads="1"/>
            </p:cNvSpPr>
            <p:nvPr/>
          </p:nvSpPr>
          <p:spPr bwMode="auto">
            <a:xfrm>
              <a:off x="878" y="2432"/>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链路层</a:t>
              </a:r>
            </a:p>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580"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77"/>
          <p:cNvGrpSpPr>
            <a:grpSpLocks/>
          </p:cNvGrpSpPr>
          <p:nvPr/>
        </p:nvGrpSpPr>
        <p:grpSpPr bwMode="auto">
          <a:xfrm>
            <a:off x="8183563" y="3867150"/>
            <a:ext cx="1008062" cy="1290638"/>
            <a:chOff x="4195" y="2436"/>
            <a:chExt cx="635" cy="813"/>
          </a:xfrm>
        </p:grpSpPr>
        <p:sp>
          <p:nvSpPr>
            <p:cNvPr id="150575"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T</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50576"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77" name="Text Box 80"/>
            <p:cNvSpPr txBox="1">
              <a:spLocks noChangeArrowheads="1"/>
            </p:cNvSpPr>
            <p:nvPr/>
          </p:nvSpPr>
          <p:spPr bwMode="auto">
            <a:xfrm>
              <a:off x="4234" y="2436"/>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链路层</a:t>
              </a:r>
            </a:p>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尾部</a:t>
              </a:r>
              <a:endParaRPr lang="zh-CN" altLang="en-US" sz="2000">
                <a:solidFill>
                  <a:srgbClr val="333399"/>
                </a:solidFill>
                <a:latin typeface="Times New Roman" panose="02020603050405020304" pitchFamily="18" charset="0"/>
                <a:ea typeface="黑体" panose="02010609060101010101" pitchFamily="49" charset="-122"/>
              </a:endParaRPr>
            </a:p>
          </p:txBody>
        </p:sp>
      </p:grpSp>
    </p:spTree>
    <p:extLst>
      <p:ext uri="{BB962C8B-B14F-4D97-AF65-F5344CB8AC3E}">
        <p14:creationId xmlns:p14="http://schemas.microsoft.com/office/powerpoint/2010/main" val="3595040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254"/>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nodeType="afterGroup">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80261"/>
                                        </p:tgtEl>
                                        <p:attrNameLst>
                                          <p:attrName>style.visibility</p:attrName>
                                        </p:attrNameLst>
                                      </p:cBhvr>
                                      <p:to>
                                        <p:strVal val="visible"/>
                                      </p:to>
                                    </p:set>
                                  </p:childTnLst>
                                </p:cTn>
                              </p:par>
                            </p:childTnLst>
                          </p:cTn>
                        </p:par>
                        <p:par>
                          <p:cTn id="14" fill="hold" nodeType="afterGroup">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slide(fromLeft)">
                                      <p:cBhvr>
                                        <p:cTn id="17" dur="1000"/>
                                        <p:tgtEl>
                                          <p:spTgt spid="2"/>
                                        </p:tgtEl>
                                      </p:cBhvr>
                                    </p:animEffect>
                                  </p:childTnLst>
                                </p:cTn>
                              </p:par>
                            </p:childTnLst>
                          </p:cTn>
                        </p:par>
                        <p:par>
                          <p:cTn id="18" fill="hold" nodeType="afterGroup">
                            <p:stCondLst>
                              <p:cond delay="5000"/>
                            </p:stCondLst>
                            <p:childTnLst>
                              <p:par>
                                <p:cTn id="19" presetID="9" presetClass="emph" presetSubtype="0" nodeType="afterEffect">
                                  <p:stCondLst>
                                    <p:cond delay="50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childTnLst>
                          </p:cTn>
                        </p:par>
                        <p:par>
                          <p:cTn id="22" fill="hold" nodeType="afterGroup">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1000"/>
                                        <p:tgtEl>
                                          <p:spTgt spid="7"/>
                                        </p:tgtEl>
                                      </p:cBhvr>
                                    </p:animEffect>
                                  </p:childTnLst>
                                </p:cTn>
                              </p:par>
                            </p:childTnLst>
                          </p:cTn>
                        </p:par>
                        <p:par>
                          <p:cTn id="26" fill="hold" nodeType="afterGroup">
                            <p:stCondLst>
                              <p:cond delay="7000"/>
                            </p:stCondLst>
                            <p:childTnLst>
                              <p:par>
                                <p:cTn id="27" presetID="1" presetClass="entr" presetSubtype="0" fill="hold" nodeType="afterEffect">
                                  <p:stCondLst>
                                    <p:cond delay="50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nodeType="afterGroup">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slide(fromLeft)">
                                      <p:cBhvr>
                                        <p:cTn id="32" dur="1000"/>
                                        <p:tgtEl>
                                          <p:spTgt spid="11"/>
                                        </p:tgtEl>
                                      </p:cBhvr>
                                    </p:animEffect>
                                  </p:childTnLst>
                                </p:cTn>
                              </p:par>
                            </p:childTnLst>
                          </p:cTn>
                        </p:par>
                        <p:par>
                          <p:cTn id="33" fill="hold" nodeType="afterGroup">
                            <p:stCondLst>
                              <p:cond delay="9500"/>
                            </p:stCondLst>
                            <p:childTnLst>
                              <p:par>
                                <p:cTn id="34" presetID="9" presetClass="emph" presetSubtype="0" nodeType="after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childTnLst>
                          </p:cTn>
                        </p:par>
                        <p:par>
                          <p:cTn id="37" fill="hold" nodeType="afterGroup">
                            <p:stCondLst>
                              <p:cond delay="9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1000"/>
                                        <p:tgtEl>
                                          <p:spTgt spid="8"/>
                                        </p:tgtEl>
                                      </p:cBhvr>
                                    </p:animEffect>
                                  </p:childTnLst>
                                </p:cTn>
                              </p:par>
                            </p:childTnLst>
                          </p:cTn>
                        </p:par>
                        <p:par>
                          <p:cTn id="41" fill="hold" nodeType="afterGroup">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nodeType="afterGroup">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slide(fromLeft)">
                                      <p:cBhvr>
                                        <p:cTn id="47" dur="1000"/>
                                        <p:tgtEl>
                                          <p:spTgt spid="12"/>
                                        </p:tgtEl>
                                      </p:cBhvr>
                                    </p:animEffect>
                                  </p:childTnLst>
                                </p:cTn>
                              </p:par>
                            </p:childTnLst>
                          </p:cTn>
                        </p:par>
                        <p:par>
                          <p:cTn id="48" fill="hold" nodeType="afterGroup">
                            <p:stCondLst>
                              <p:cond delay="13000"/>
                            </p:stCondLst>
                            <p:childTnLst>
                              <p:par>
                                <p:cTn id="49" presetID="9" presetClass="emph" presetSubtype="0" nodeType="afterEffect">
                                  <p:stCondLst>
                                    <p:cond delay="0"/>
                                  </p:stCondLst>
                                  <p:childTnLst>
                                    <p:set>
                                      <p:cBhvr rctx="PPT">
                                        <p:cTn id="50" dur="indefinite"/>
                                        <p:tgtEl>
                                          <p:spTgt spid="8"/>
                                        </p:tgtEl>
                                        <p:attrNameLst>
                                          <p:attrName>style.opacity</p:attrName>
                                        </p:attrNameLst>
                                      </p:cBhvr>
                                      <p:to>
                                        <p:strVal val="0.5"/>
                                      </p:to>
                                    </p:set>
                                    <p:animEffect filter="image" prLst="opacity: 0.5">
                                      <p:cBhvr rctx="IE">
                                        <p:cTn id="51" dur="indefinite"/>
                                        <p:tgtEl>
                                          <p:spTgt spid="8"/>
                                        </p:tgtEl>
                                      </p:cBhvr>
                                    </p:animEffect>
                                  </p:childTnLst>
                                </p:cTn>
                              </p:par>
                            </p:childTnLst>
                          </p:cTn>
                        </p:par>
                        <p:par>
                          <p:cTn id="52" fill="hold" nodeType="afterGroup">
                            <p:stCondLst>
                              <p:cond delay="13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1000"/>
                                        <p:tgtEl>
                                          <p:spTgt spid="9"/>
                                        </p:tgtEl>
                                      </p:cBhvr>
                                    </p:animEffect>
                                  </p:childTnLst>
                                </p:cTn>
                              </p:par>
                            </p:childTnLst>
                          </p:cTn>
                        </p:par>
                        <p:par>
                          <p:cTn id="56" fill="hold" nodeType="afterGroup">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nodeType="afterGroup">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Left)">
                                      <p:cBhvr>
                                        <p:cTn id="62" dur="1000"/>
                                        <p:tgtEl>
                                          <p:spTgt spid="13"/>
                                        </p:tgtEl>
                                      </p:cBhvr>
                                    </p:animEffect>
                                  </p:childTnLst>
                                </p:cTn>
                              </p:par>
                            </p:childTnLst>
                          </p:cTn>
                        </p:par>
                        <p:par>
                          <p:cTn id="63" fill="hold" nodeType="afterGroup">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slide(fromRight)">
                                      <p:cBhvr>
                                        <p:cTn id="66" dur="1000"/>
                                        <p:tgtEl>
                                          <p:spTgt spid="14"/>
                                        </p:tgtEl>
                                      </p:cBhvr>
                                    </p:animEffect>
                                  </p:childTnLst>
                                </p:cTn>
                              </p:par>
                            </p:childTnLst>
                          </p:cTn>
                        </p:par>
                        <p:par>
                          <p:cTn id="67" fill="hold" nodeType="afterGroup">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1000"/>
                                        <p:tgtEl>
                                          <p:spTgt spid="10"/>
                                        </p:tgtEl>
                                      </p:cBhvr>
                                    </p:animEffect>
                                  </p:childTnLst>
                                </p:cTn>
                              </p:par>
                            </p:childTnLst>
                          </p:cTn>
                        </p:par>
                        <p:par>
                          <p:cTn id="71" fill="hold" nodeType="afterGroup">
                            <p:stCondLst>
                              <p:cond delay="17500"/>
                            </p:stCondLst>
                            <p:childTnLst>
                              <p:par>
                                <p:cTn id="72" presetID="9" presetClass="emph" presetSubtype="0" nodeType="afterEffect">
                                  <p:stCondLst>
                                    <p:cond delay="0"/>
                                  </p:stCondLst>
                                  <p:childTnLst>
                                    <p:set>
                                      <p:cBhvr rctx="PPT">
                                        <p:cTn id="73" dur="indefinite"/>
                                        <p:tgtEl>
                                          <p:spTgt spid="9"/>
                                        </p:tgtEl>
                                        <p:attrNameLst>
                                          <p:attrName>style.opacity</p:attrName>
                                        </p:attrNameLst>
                                      </p:cBhvr>
                                      <p:to>
                                        <p:strVal val="0.5"/>
                                      </p:to>
                                    </p:set>
                                    <p:animEffect filter="image" prLst="opacity: 0.5">
                                      <p:cBhvr rctx="IE">
                                        <p:cTn id="74" dur="indefinite"/>
                                        <p:tgtEl>
                                          <p:spTgt spid="9"/>
                                        </p:tgtEl>
                                      </p:cBhvr>
                                    </p:animEffect>
                                  </p:childTnLst>
                                </p:cTn>
                              </p:par>
                            </p:childTnLst>
                          </p:cTn>
                        </p:par>
                        <p:par>
                          <p:cTn id="75" fill="hold" nodeType="afterGroup">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80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54" grpId="0" animBg="1" autoUpdateAnimBg="0"/>
      <p:bldP spid="180259" grpId="0" animBg="1"/>
      <p:bldP spid="18026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1555"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56"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57"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1558"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1559"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1560"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1561"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1562"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3"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4"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5"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6"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67"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1568"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1569"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1570"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1571"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1572"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3"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4"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5"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6"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1577"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78"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1579"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80"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1581"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81278" name="Rectangle 30"/>
          <p:cNvSpPr>
            <a:spLocks noChangeArrowheads="1"/>
          </p:cNvSpPr>
          <p:nvPr/>
        </p:nvSpPr>
        <p:spPr bwMode="auto">
          <a:xfrm>
            <a:off x="3503614" y="5373689"/>
            <a:ext cx="5184775"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solidFill>
                  <a:srgbClr val="333399"/>
                </a:solidFill>
                <a:latin typeface="Arial" panose="020B0604020202020204" pitchFamily="34" charset="0"/>
                <a:ea typeface="黑体" panose="02010609060101010101" pitchFamily="49" charset="-122"/>
              </a:rPr>
              <a:t>10100110100101  </a:t>
            </a:r>
            <a:r>
              <a:rPr kumimoji="0" lang="zh-CN" altLang="en-US" sz="2000">
                <a:solidFill>
                  <a:srgbClr val="333399"/>
                </a:solidFill>
                <a:latin typeface="Arial" panose="020B0604020202020204" pitchFamily="34" charset="0"/>
                <a:ea typeface="黑体" panose="02010609060101010101" pitchFamily="49" charset="-122"/>
              </a:rPr>
              <a:t>比  特  流  </a:t>
            </a:r>
            <a:r>
              <a:rPr kumimoji="0" lang="en-US" altLang="zh-CN" sz="2000">
                <a:solidFill>
                  <a:srgbClr val="333399"/>
                </a:solidFill>
                <a:latin typeface="Arial" panose="020B0604020202020204" pitchFamily="34" charset="0"/>
                <a:ea typeface="黑体" panose="02010609060101010101" pitchFamily="49" charset="-122"/>
              </a:rPr>
              <a:t>110101110101</a:t>
            </a:r>
          </a:p>
        </p:txBody>
      </p:sp>
      <p:sp>
        <p:nvSpPr>
          <p:cNvPr id="151583" name="Text Box 31"/>
          <p:cNvSpPr txBox="1">
            <a:spLocks noChangeArrowheads="1"/>
          </p:cNvSpPr>
          <p:nvPr/>
        </p:nvSpPr>
        <p:spPr bwMode="auto">
          <a:xfrm>
            <a:off x="3895107" y="3902076"/>
            <a:ext cx="45272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计算机 </a:t>
            </a:r>
            <a:r>
              <a:rPr lang="en-US" altLang="zh-CN" sz="2400">
                <a:solidFill>
                  <a:srgbClr val="333399"/>
                </a:solidFill>
                <a:latin typeface="Arial" panose="020B0604020202020204" pitchFamily="34" charset="0"/>
                <a:ea typeface="黑体" panose="02010609060101010101" pitchFamily="49" charset="-122"/>
              </a:rPr>
              <a:t>2 </a:t>
            </a:r>
            <a:r>
              <a:rPr lang="zh-CN" altLang="en-US" sz="2400">
                <a:solidFill>
                  <a:srgbClr val="333399"/>
                </a:solidFill>
                <a:latin typeface="Arial" panose="020B0604020202020204" pitchFamily="34" charset="0"/>
                <a:ea typeface="黑体" panose="02010609060101010101" pitchFamily="49" charset="-122"/>
              </a:rPr>
              <a:t>的物理层收到比特流后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交给数据链路层</a:t>
            </a:r>
          </a:p>
        </p:txBody>
      </p:sp>
      <p:grpSp>
        <p:nvGrpSpPr>
          <p:cNvPr id="2" name="Group 32"/>
          <p:cNvGrpSpPr>
            <a:grpSpLocks/>
          </p:cNvGrpSpPr>
          <p:nvPr/>
        </p:nvGrpSpPr>
        <p:grpSpPr bwMode="auto">
          <a:xfrm>
            <a:off x="3503614" y="4799014"/>
            <a:ext cx="5184775" cy="358775"/>
            <a:chOff x="1247" y="3023"/>
            <a:chExt cx="3266" cy="226"/>
          </a:xfrm>
        </p:grpSpPr>
        <p:sp>
          <p:nvSpPr>
            <p:cNvPr id="151588"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51589"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T</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grpSp>
          <p:nvGrpSpPr>
            <p:cNvPr id="151590" name="Group 35"/>
            <p:cNvGrpSpPr>
              <a:grpSpLocks/>
            </p:cNvGrpSpPr>
            <p:nvPr/>
          </p:nvGrpSpPr>
          <p:grpSpPr bwMode="auto">
            <a:xfrm>
              <a:off x="1610" y="3023"/>
              <a:ext cx="2585" cy="226"/>
              <a:chOff x="1610" y="3023"/>
              <a:chExt cx="2585" cy="226"/>
            </a:xfrm>
          </p:grpSpPr>
          <p:sp>
            <p:nvSpPr>
              <p:cNvPr id="151591"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1592"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1593"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1594"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grpSp>
        <p:nvGrpSpPr>
          <p:cNvPr id="4" name="Group 40"/>
          <p:cNvGrpSpPr>
            <a:grpSpLocks/>
          </p:cNvGrpSpPr>
          <p:nvPr/>
        </p:nvGrpSpPr>
        <p:grpSpPr bwMode="auto">
          <a:xfrm>
            <a:off x="5611814" y="5013326"/>
            <a:ext cx="4352925" cy="396875"/>
            <a:chOff x="2575" y="3158"/>
            <a:chExt cx="2742" cy="250"/>
          </a:xfrm>
        </p:grpSpPr>
        <p:sp>
          <p:nvSpPr>
            <p:cNvPr id="151586"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87"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454265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81278"/>
                                        </p:tgtEl>
                                        <p:attrNameLst>
                                          <p:attrName>style.visibility</p:attrName>
                                        </p:attrNameLst>
                                      </p:cBhvr>
                                      <p:to>
                                        <p:strVal val="visible"/>
                                      </p:to>
                                    </p:set>
                                  </p:childTnLst>
                                </p:cTn>
                              </p:par>
                            </p:childTnLst>
                          </p:cTn>
                        </p:par>
                        <p:par>
                          <p:cTn id="7" fill="hold" nodeType="afterGroup">
                            <p:stCondLst>
                              <p:cond delay="100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par>
                          <p:cTn id="11" fill="hold" nodeType="after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81278"/>
                                        </p:tgtEl>
                                        <p:attrNameLst>
                                          <p:attrName>style.visibility</p:attrName>
                                        </p:attrNameLst>
                                      </p:cBhvr>
                                      <p:to>
                                        <p:strVal val="hidden"/>
                                      </p:to>
                                    </p:set>
                                  </p:childTnLst>
                                </p:cTn>
                              </p:par>
                            </p:childTnLst>
                          </p:cTn>
                        </p:par>
                        <p:par>
                          <p:cTn id="17" fill="hold" nodeType="afterGroup">
                            <p:stCondLst>
                              <p:cond delay="2000"/>
                            </p:stCondLst>
                            <p:childTnLst>
                              <p:par>
                                <p:cTn id="18" presetID="1" presetClass="exit" presetSubtype="0" fill="hold" nodeType="after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78" grpId="0" animBg="1"/>
      <p:bldP spid="181278"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79875" y="4222751"/>
            <a:ext cx="4103688" cy="358775"/>
            <a:chOff x="1610" y="3023"/>
            <a:chExt cx="2585" cy="226"/>
          </a:xfrm>
        </p:grpSpPr>
        <p:sp>
          <p:nvSpPr>
            <p:cNvPr id="152618"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2619"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2620"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2621"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52579" name="Rectangle 7"/>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2580" name="AutoShape 8"/>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581" name="AutoShape 9"/>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582" name="Text Box 10"/>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2583" name="Text Box 11"/>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2584" name="Text Box 12"/>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2585" name="Text Box 13"/>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2586" name="Text Box 14"/>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2587" name="Freeform 15"/>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88" name="Freeform 16"/>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89" name="Freeform 17"/>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0" name="Freeform 18"/>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1" name="AutoShape 19"/>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592" name="Text Box 20"/>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2593" name="Text Box 21"/>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2594" name="Text Box 22"/>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2595" name="Text Box 23"/>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2596" name="Text Box 24"/>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2597" name="Freeform 25"/>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8" name="Freeform 26"/>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9" name="Freeform 27"/>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00" name="Freeform 28"/>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01" name="Text Box 29"/>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2602" name="AutoShape 30"/>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603" name="Text Box 31"/>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2604" name="AutoShape 32"/>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605" name="Text Box 33"/>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2606" name="Text Box 34"/>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2607" name="Text Box 35"/>
          <p:cNvSpPr txBox="1">
            <a:spLocks noChangeArrowheads="1"/>
          </p:cNvSpPr>
          <p:nvPr/>
        </p:nvSpPr>
        <p:spPr bwMode="auto">
          <a:xfrm>
            <a:off x="3765193" y="3254376"/>
            <a:ext cx="48013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数据链路层剥去帧首部和帧尾部后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把帧的数据部分交给网络层</a:t>
            </a:r>
          </a:p>
        </p:txBody>
      </p:sp>
      <p:sp>
        <p:nvSpPr>
          <p:cNvPr id="182308" name="Rectangle 36"/>
          <p:cNvSpPr>
            <a:spLocks noChangeArrowheads="1"/>
          </p:cNvSpPr>
          <p:nvPr/>
        </p:nvSpPr>
        <p:spPr bwMode="auto">
          <a:xfrm>
            <a:off x="3503613" y="4797426"/>
            <a:ext cx="576262" cy="358775"/>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82309" name="Rectangle 37"/>
          <p:cNvSpPr>
            <a:spLocks noChangeArrowheads="1"/>
          </p:cNvSpPr>
          <p:nvPr/>
        </p:nvSpPr>
        <p:spPr bwMode="auto">
          <a:xfrm>
            <a:off x="8183564" y="4799014"/>
            <a:ext cx="504825" cy="358775"/>
          </a:xfrm>
          <a:prstGeom prst="rect">
            <a:avLst/>
          </a:prstGeom>
          <a:solidFill>
            <a:srgbClr val="CCFF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T</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grpSp>
        <p:nvGrpSpPr>
          <p:cNvPr id="3" name="Group 38"/>
          <p:cNvGrpSpPr>
            <a:grpSpLocks/>
          </p:cNvGrpSpPr>
          <p:nvPr/>
        </p:nvGrpSpPr>
        <p:grpSpPr bwMode="auto">
          <a:xfrm>
            <a:off x="4079875" y="4799014"/>
            <a:ext cx="4103688" cy="358775"/>
            <a:chOff x="1610" y="3023"/>
            <a:chExt cx="2585" cy="226"/>
          </a:xfrm>
        </p:grpSpPr>
        <p:sp>
          <p:nvSpPr>
            <p:cNvPr id="152614"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2615"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261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2617"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4" name="Group 43"/>
          <p:cNvGrpSpPr>
            <a:grpSpLocks/>
          </p:cNvGrpSpPr>
          <p:nvPr/>
        </p:nvGrpSpPr>
        <p:grpSpPr bwMode="auto">
          <a:xfrm>
            <a:off x="5735638" y="4471989"/>
            <a:ext cx="4229100" cy="396875"/>
            <a:chOff x="2653" y="2817"/>
            <a:chExt cx="2664" cy="250"/>
          </a:xfrm>
        </p:grpSpPr>
        <p:sp>
          <p:nvSpPr>
            <p:cNvPr id="15261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61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13433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2308"/>
                                        </p:tgtEl>
                                      </p:cBhvr>
                                    </p:animEffect>
                                    <p:set>
                                      <p:cBhvr>
                                        <p:cTn id="7" dur="1" fill="hold">
                                          <p:stCondLst>
                                            <p:cond delay="999"/>
                                          </p:stCondLst>
                                        </p:cTn>
                                        <p:tgtEl>
                                          <p:spTgt spid="182308"/>
                                        </p:tgtEl>
                                        <p:attrNameLst>
                                          <p:attrName>style.visibility</p:attrName>
                                        </p:attrNameLst>
                                      </p:cBhvr>
                                      <p:to>
                                        <p:strVal val="hidden"/>
                                      </p:to>
                                    </p:set>
                                  </p:childTnLst>
                                </p:cTn>
                              </p:par>
                            </p:childTnLst>
                          </p:cTn>
                        </p:par>
                        <p:par>
                          <p:cTn id="8" fill="hold" nodeType="afterGroup">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82309"/>
                                        </p:tgtEl>
                                      </p:cBhvr>
                                    </p:animEffect>
                                    <p:set>
                                      <p:cBhvr>
                                        <p:cTn id="11" dur="1" fill="hold">
                                          <p:stCondLst>
                                            <p:cond delay="999"/>
                                          </p:stCondLst>
                                        </p:cTn>
                                        <p:tgtEl>
                                          <p:spTgt spid="182309"/>
                                        </p:tgtEl>
                                        <p:attrNameLst>
                                          <p:attrName>style.visibility</p:attrName>
                                        </p:attrNameLst>
                                      </p:cBhvr>
                                      <p:to>
                                        <p:strVal val="hidden"/>
                                      </p:to>
                                    </p:set>
                                  </p:childTnLst>
                                </p:cTn>
                              </p:par>
                            </p:childTnLst>
                          </p:cTn>
                        </p:par>
                        <p:par>
                          <p:cTn id="12" fill="hold" nodeType="afterGroup">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par>
                          <p:cTn id="16" fill="hold" nodeType="afterGroup">
                            <p:stCondLst>
                              <p:cond delay="4000"/>
                            </p:stCondLst>
                            <p:childTnLst>
                              <p:par>
                                <p:cTn id="17" presetID="1" presetClass="exit" presetSubtype="0" fill="hold" nodeType="after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nodeType="afterGroup">
                            <p:stCondLst>
                              <p:cond delay="40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xit" presetSubtype="0" fill="hold" nodeType="after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08" grpId="0" animBg="1"/>
      <p:bldP spid="18230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83113" y="3575051"/>
            <a:ext cx="3598862" cy="358775"/>
            <a:chOff x="1928" y="2660"/>
            <a:chExt cx="2267" cy="226"/>
          </a:xfrm>
        </p:grpSpPr>
        <p:sp>
          <p:nvSpPr>
            <p:cNvPr id="153640"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3641"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3642"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83302" name="Rectangle 6"/>
          <p:cNvSpPr>
            <a:spLocks noChangeArrowheads="1"/>
          </p:cNvSpPr>
          <p:nvPr/>
        </p:nvSpPr>
        <p:spPr bwMode="auto">
          <a:xfrm>
            <a:off x="4079876" y="4222751"/>
            <a:ext cx="504825" cy="358775"/>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grpSp>
        <p:nvGrpSpPr>
          <p:cNvPr id="3" name="Group 7"/>
          <p:cNvGrpSpPr>
            <a:grpSpLocks/>
          </p:cNvGrpSpPr>
          <p:nvPr/>
        </p:nvGrpSpPr>
        <p:grpSpPr bwMode="auto">
          <a:xfrm>
            <a:off x="4584701" y="4222751"/>
            <a:ext cx="3598863" cy="358775"/>
            <a:chOff x="1928" y="2660"/>
            <a:chExt cx="2267" cy="226"/>
          </a:xfrm>
        </p:grpSpPr>
        <p:sp>
          <p:nvSpPr>
            <p:cNvPr id="153637"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3638"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3639"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53605" name="Rectangle 11"/>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3606" name="AutoShape 12"/>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07" name="AutoShape 13"/>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08" name="Text Box 14"/>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3609" name="Text Box 15"/>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3610" name="Text Box 16"/>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3611" name="Text Box 17"/>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3612" name="Text Box 18"/>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3613" name="Freeform 19"/>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4" name="Freeform 20"/>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5" name="Freeform 21"/>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6" name="Freeform 22"/>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7" name="AutoShape 23"/>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18" name="Text Box 24"/>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3619" name="Text Box 25"/>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3620" name="Text Box 26"/>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3621" name="Text Box 27"/>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3622" name="Text Box 28"/>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3623" name="Freeform 29"/>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4" name="Freeform 30"/>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5" name="Freeform 31"/>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6" name="Freeform 32"/>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7" name="Text Box 33"/>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3628" name="AutoShape 34"/>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29" name="Text Box 35"/>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3630" name="AutoShape 36"/>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31" name="Text Box 37"/>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3632" name="Text Box 38"/>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3633" name="Text Box 39"/>
          <p:cNvSpPr txBox="1">
            <a:spLocks noChangeArrowheads="1"/>
          </p:cNvSpPr>
          <p:nvPr/>
        </p:nvSpPr>
        <p:spPr bwMode="auto">
          <a:xfrm>
            <a:off x="4090434" y="2678114"/>
            <a:ext cx="4185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网络层剥去分组首部后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把分组的数据部分交给运输层</a:t>
            </a:r>
          </a:p>
        </p:txBody>
      </p:sp>
      <p:grpSp>
        <p:nvGrpSpPr>
          <p:cNvPr id="4" name="Group 40"/>
          <p:cNvGrpSpPr>
            <a:grpSpLocks/>
          </p:cNvGrpSpPr>
          <p:nvPr/>
        </p:nvGrpSpPr>
        <p:grpSpPr bwMode="auto">
          <a:xfrm>
            <a:off x="6115050" y="3895726"/>
            <a:ext cx="3849688" cy="396875"/>
            <a:chOff x="2892" y="2454"/>
            <a:chExt cx="2425" cy="250"/>
          </a:xfrm>
        </p:grpSpPr>
        <p:sp>
          <p:nvSpPr>
            <p:cNvPr id="153635"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36"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111955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3302"/>
                                        </p:tgtEl>
                                      </p:cBhvr>
                                    </p:animEffect>
                                    <p:set>
                                      <p:cBhvr>
                                        <p:cTn id="7" dur="1" fill="hold">
                                          <p:stCondLst>
                                            <p:cond delay="999"/>
                                          </p:stCondLst>
                                        </p:cTn>
                                        <p:tgtEl>
                                          <p:spTgt spid="183302"/>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000"/>
                                        <p:tgtEl>
                                          <p:spTgt spid="4"/>
                                        </p:tgtEl>
                                      </p:cBhvr>
                                    </p:animEffect>
                                  </p:childTnLst>
                                </p:cTn>
                              </p:par>
                            </p:childTnLst>
                          </p:cTn>
                        </p:par>
                        <p:par>
                          <p:cTn id="12" fill="hold" nodeType="afterGroup">
                            <p:stCondLst>
                              <p:cond delay="4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4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4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087939" y="2997201"/>
            <a:ext cx="3094037" cy="358775"/>
            <a:chOff x="2245" y="2252"/>
            <a:chExt cx="1949" cy="226"/>
          </a:xfrm>
        </p:grpSpPr>
        <p:sp>
          <p:nvSpPr>
            <p:cNvPr id="154663"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4664"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84325" name="Rectangle 5"/>
          <p:cNvSpPr>
            <a:spLocks noChangeArrowheads="1"/>
          </p:cNvSpPr>
          <p:nvPr/>
        </p:nvSpPr>
        <p:spPr bwMode="auto">
          <a:xfrm>
            <a:off x="4583114" y="3575051"/>
            <a:ext cx="504825" cy="358775"/>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grpSp>
        <p:nvGrpSpPr>
          <p:cNvPr id="3" name="Group 6"/>
          <p:cNvGrpSpPr>
            <a:grpSpLocks/>
          </p:cNvGrpSpPr>
          <p:nvPr/>
        </p:nvGrpSpPr>
        <p:grpSpPr bwMode="auto">
          <a:xfrm>
            <a:off x="5087939" y="3575051"/>
            <a:ext cx="3094037" cy="358775"/>
            <a:chOff x="2245" y="2252"/>
            <a:chExt cx="1949" cy="226"/>
          </a:xfrm>
        </p:grpSpPr>
        <p:sp>
          <p:nvSpPr>
            <p:cNvPr id="154661"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4662"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54629" name="Rectangle 9"/>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4630" name="AutoShape 10"/>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31" name="AutoShape 11"/>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32" name="Text Box 12"/>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4633" name="Text Box 13"/>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4634" name="Text Box 14"/>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4635" name="Text Box 15"/>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4636" name="Text Box 16"/>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4637" name="Freeform 17"/>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38" name="Freeform 18"/>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39" name="Freeform 19"/>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0" name="Freeform 20"/>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1" name="AutoShape 21"/>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42" name="Text Box 22"/>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4643" name="Text Box 23"/>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4644" name="Text Box 24"/>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4645" name="Text Box 25"/>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4646" name="Text Box 26"/>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4647" name="Freeform 27"/>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8" name="Freeform 28"/>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9" name="Freeform 29"/>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50" name="Freeform 30"/>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51" name="Text Box 31"/>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4652" name="AutoShape 32"/>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53" name="Text Box 33"/>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4654" name="AutoShape 34"/>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55" name="Text Box 35"/>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4656" name="Text Box 36"/>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4657" name="Text Box 37"/>
          <p:cNvSpPr txBox="1">
            <a:spLocks noChangeArrowheads="1"/>
          </p:cNvSpPr>
          <p:nvPr/>
        </p:nvSpPr>
        <p:spPr bwMode="auto">
          <a:xfrm>
            <a:off x="4377771" y="2101851"/>
            <a:ext cx="4185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运输层剥去报文首部后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把报文的数据部分交给应用层</a:t>
            </a:r>
          </a:p>
        </p:txBody>
      </p:sp>
      <p:grpSp>
        <p:nvGrpSpPr>
          <p:cNvPr id="4" name="Group 38"/>
          <p:cNvGrpSpPr>
            <a:grpSpLocks/>
          </p:cNvGrpSpPr>
          <p:nvPr/>
        </p:nvGrpSpPr>
        <p:grpSpPr bwMode="auto">
          <a:xfrm>
            <a:off x="6475414" y="3248026"/>
            <a:ext cx="3489325" cy="396875"/>
            <a:chOff x="3119" y="2046"/>
            <a:chExt cx="2198" cy="250"/>
          </a:xfrm>
        </p:grpSpPr>
        <p:sp>
          <p:nvSpPr>
            <p:cNvPr id="154659"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60"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869446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4325"/>
                                        </p:tgtEl>
                                      </p:cBhvr>
                                    </p:animEffect>
                                    <p:set>
                                      <p:cBhvr>
                                        <p:cTn id="7" dur="1" fill="hold">
                                          <p:stCondLst>
                                            <p:cond delay="999"/>
                                          </p:stCondLst>
                                        </p:cTn>
                                        <p:tgtEl>
                                          <p:spTgt spid="184325"/>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nodeType="afterGroup">
                            <p:stCondLst>
                              <p:cond delay="3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ChangeArrowheads="1"/>
          </p:cNvSpPr>
          <p:nvPr/>
        </p:nvSpPr>
        <p:spPr bwMode="auto">
          <a:xfrm>
            <a:off x="5591175" y="2422526"/>
            <a:ext cx="2592388"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sp>
        <p:nvSpPr>
          <p:cNvPr id="185347" name="Rectangle 3"/>
          <p:cNvSpPr>
            <a:spLocks noChangeArrowheads="1"/>
          </p:cNvSpPr>
          <p:nvPr/>
        </p:nvSpPr>
        <p:spPr bwMode="auto">
          <a:xfrm>
            <a:off x="5087939" y="2997201"/>
            <a:ext cx="504825" cy="358775"/>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85348" name="Rectangle 4"/>
          <p:cNvSpPr>
            <a:spLocks noChangeArrowheads="1"/>
          </p:cNvSpPr>
          <p:nvPr/>
        </p:nvSpPr>
        <p:spPr bwMode="auto">
          <a:xfrm>
            <a:off x="5589589" y="2997201"/>
            <a:ext cx="2592387"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sp>
        <p:nvSpPr>
          <p:cNvPr id="155653" name="Rectangle 5"/>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5654" name="AutoShape 6"/>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55" name="AutoShape 7"/>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56" name="Text Box 8"/>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5657" name="Text Box 9"/>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5658" name="Text Box 10"/>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5659" name="Text Box 11"/>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5660" name="Text Box 12"/>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5661" name="Freeform 13"/>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2" name="Freeform 14"/>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3" name="Freeform 15"/>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4" name="Freeform 16"/>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5" name="AutoShape 17"/>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66" name="Text Box 18"/>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5667" name="Text Box 19"/>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5668" name="Text Box 20"/>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5669" name="Text Box 21"/>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5670" name="Text Box 22"/>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5671" name="Freeform 23"/>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2" name="Freeform 24"/>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3" name="Freeform 25"/>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4" name="Freeform 26"/>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5" name="Text Box 27"/>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5676" name="AutoShape 28"/>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77" name="Text Box 29"/>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5678" name="AutoShape 30"/>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79" name="Text Box 31"/>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5680" name="Text Box 32"/>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5681" name="Text Box 33"/>
          <p:cNvSpPr txBox="1">
            <a:spLocks noChangeArrowheads="1"/>
          </p:cNvSpPr>
          <p:nvPr/>
        </p:nvSpPr>
        <p:spPr bwMode="auto">
          <a:xfrm>
            <a:off x="4491077" y="3573464"/>
            <a:ext cx="43909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应用层剥去应用层 </a:t>
            </a:r>
            <a:r>
              <a:rPr lang="en-US" altLang="zh-CN" sz="2400">
                <a:solidFill>
                  <a:srgbClr val="333399"/>
                </a:solidFill>
                <a:latin typeface="Arial" panose="020B0604020202020204" pitchFamily="34" charset="0"/>
                <a:ea typeface="黑体" panose="02010609060101010101" pitchFamily="49" charset="-122"/>
              </a:rPr>
              <a:t>PDU </a:t>
            </a:r>
            <a:r>
              <a:rPr lang="zh-CN" altLang="en-US" sz="2400">
                <a:solidFill>
                  <a:srgbClr val="333399"/>
                </a:solidFill>
                <a:latin typeface="Arial" panose="020B0604020202020204" pitchFamily="34" charset="0"/>
                <a:ea typeface="黑体" panose="02010609060101010101" pitchFamily="49" charset="-122"/>
              </a:rPr>
              <a:t>首部后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把应用程序数据交给应用进程</a:t>
            </a:r>
          </a:p>
        </p:txBody>
      </p:sp>
      <p:grpSp>
        <p:nvGrpSpPr>
          <p:cNvPr id="2" name="Group 34"/>
          <p:cNvGrpSpPr>
            <a:grpSpLocks/>
          </p:cNvGrpSpPr>
          <p:nvPr/>
        </p:nvGrpSpPr>
        <p:grpSpPr bwMode="auto">
          <a:xfrm>
            <a:off x="6762750" y="2708276"/>
            <a:ext cx="3201988" cy="396875"/>
            <a:chOff x="3300" y="1706"/>
            <a:chExt cx="2017" cy="250"/>
          </a:xfrm>
        </p:grpSpPr>
        <p:sp>
          <p:nvSpPr>
            <p:cNvPr id="155683"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84"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590808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5347"/>
                                        </p:tgtEl>
                                      </p:cBhvr>
                                    </p:animEffect>
                                    <p:set>
                                      <p:cBhvr>
                                        <p:cTn id="7" dur="1" fill="hold">
                                          <p:stCondLst>
                                            <p:cond delay="999"/>
                                          </p:stCondLst>
                                        </p:cTn>
                                        <p:tgtEl>
                                          <p:spTgt spid="185347"/>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nodeType="afterGroup">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85348"/>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85346"/>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animBg="1"/>
      <p:bldP spid="185347" grpId="0" animBg="1"/>
      <p:bldP spid="1853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8FD88A06-6326-45A2-92FC-9370186E4E57}" type="slidenum">
              <a:rPr kumimoji="0" lang="en-US" altLang="zh-CN" sz="100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12</a:t>
            </a:fld>
            <a:endParaRPr kumimoji="0" lang="en-US" altLang="zh-CN" sz="1000">
              <a:latin typeface="Arial" panose="020B0604020202020204" pitchFamily="34" charset="0"/>
              <a:ea typeface="宋体" panose="02010600030101010101" pitchFamily="2" charset="-122"/>
              <a:cs typeface="Arial" panose="020B0604020202020204" pitchFamily="34" charset="0"/>
            </a:endParaRPr>
          </a:p>
        </p:txBody>
      </p:sp>
      <p:sp>
        <p:nvSpPr>
          <p:cNvPr id="27651" name="Rectangle 4"/>
          <p:cNvSpPr>
            <a:spLocks noGrp="1" noChangeArrowheads="1"/>
          </p:cNvSpPr>
          <p:nvPr>
            <p:ph type="title"/>
          </p:nvPr>
        </p:nvSpPr>
        <p:spPr>
          <a:xfrm>
            <a:off x="1362484" y="459506"/>
            <a:ext cx="7772400" cy="1143001"/>
          </a:xfrm>
        </p:spPr>
        <p:txBody>
          <a:bodyPr/>
          <a:lstStyle/>
          <a:p>
            <a:r>
              <a:rPr lang="zh-CN" altLang="en-US" dirty="0">
                <a:ea typeface="宋体" panose="02010600030101010101" pitchFamily="2" charset="-122"/>
              </a:rPr>
              <a:t>客户机</a:t>
            </a:r>
            <a:r>
              <a:rPr lang="en-US" altLang="zh-CN" dirty="0">
                <a:ea typeface="宋体" panose="02010600030101010101" pitchFamily="2" charset="-122"/>
              </a:rPr>
              <a:t>/</a:t>
            </a:r>
            <a:r>
              <a:rPr lang="zh-CN" altLang="en-US" dirty="0">
                <a:ea typeface="宋体" panose="02010600030101010101" pitchFamily="2" charset="-122"/>
              </a:rPr>
              <a:t>服务器模式</a:t>
            </a:r>
            <a:endParaRPr lang="en-US" altLang="zh-CN" dirty="0">
              <a:ea typeface="宋体" panose="02010600030101010101" pitchFamily="2" charset="-122"/>
            </a:endParaRPr>
          </a:p>
        </p:txBody>
      </p:sp>
      <p:sp>
        <p:nvSpPr>
          <p:cNvPr id="27652" name="Rectangle 460"/>
          <p:cNvSpPr>
            <a:spLocks noGrp="1" noChangeArrowheads="1"/>
          </p:cNvSpPr>
          <p:nvPr>
            <p:ph type="body" sz="half" idx="2"/>
          </p:nvPr>
        </p:nvSpPr>
        <p:spPr>
          <a:xfrm>
            <a:off x="6188076" y="1877144"/>
            <a:ext cx="4143375" cy="4648200"/>
          </a:xfrm>
        </p:spPr>
        <p:txBody>
          <a:bodyPr/>
          <a:lstStyle/>
          <a:p>
            <a:pPr>
              <a:buFont typeface="ZapfDingbats" pitchFamily="82" charset="2"/>
              <a:buNone/>
            </a:pPr>
            <a:r>
              <a:rPr lang="zh-CN" altLang="en-US" sz="2400">
                <a:solidFill>
                  <a:srgbClr val="FF0000"/>
                </a:solidFill>
                <a:ea typeface="宋体" panose="02010600030101010101" pitchFamily="2" charset="-122"/>
              </a:rPr>
              <a:t>服务器</a:t>
            </a:r>
            <a:r>
              <a:rPr lang="en-US" altLang="zh-CN" sz="2400">
                <a:solidFill>
                  <a:srgbClr val="FF0000"/>
                </a:solidFill>
                <a:ea typeface="宋体" panose="02010600030101010101" pitchFamily="2" charset="-122"/>
              </a:rPr>
              <a:t>:</a:t>
            </a:r>
            <a:r>
              <a:rPr lang="en-US" altLang="zh-CN" sz="2400">
                <a:ea typeface="宋体" panose="02010600030101010101" pitchFamily="2" charset="-122"/>
              </a:rPr>
              <a:t> </a:t>
            </a:r>
          </a:p>
          <a:p>
            <a:pPr lvl="1"/>
            <a:r>
              <a:rPr lang="zh-CN" altLang="en-US">
                <a:ea typeface="宋体" panose="02010600030101010101" pitchFamily="2" charset="-122"/>
              </a:rPr>
              <a:t>一直在线的主机</a:t>
            </a:r>
            <a:endParaRPr lang="en-US" altLang="zh-CN">
              <a:ea typeface="宋体" panose="02010600030101010101" pitchFamily="2" charset="-122"/>
            </a:endParaRPr>
          </a:p>
          <a:p>
            <a:pPr lvl="1"/>
            <a:r>
              <a:rPr lang="zh-CN" altLang="en-US">
                <a:ea typeface="宋体" panose="02010600030101010101" pitchFamily="2" charset="-122"/>
              </a:rPr>
              <a:t>拥有固定的</a:t>
            </a:r>
            <a:r>
              <a:rPr lang="en-US" altLang="zh-CN">
                <a:ea typeface="宋体" panose="02010600030101010101" pitchFamily="2" charset="-122"/>
              </a:rPr>
              <a:t> IP </a:t>
            </a:r>
            <a:r>
              <a:rPr lang="zh-CN" altLang="en-US">
                <a:ea typeface="宋体" panose="02010600030101010101" pitchFamily="2" charset="-122"/>
              </a:rPr>
              <a:t>地址</a:t>
            </a:r>
          </a:p>
          <a:p>
            <a:pPr lvl="1"/>
            <a:r>
              <a:rPr lang="zh-CN" altLang="en-US">
                <a:ea typeface="宋体" panose="02010600030101010101" pitchFamily="2" charset="-122"/>
              </a:rPr>
              <a:t>服务器集群</a:t>
            </a:r>
            <a:endParaRPr lang="en-US" altLang="zh-CN">
              <a:ea typeface="宋体" panose="02010600030101010101" pitchFamily="2" charset="-122"/>
            </a:endParaRPr>
          </a:p>
          <a:p>
            <a:pPr lvl="2"/>
            <a:r>
              <a:rPr lang="zh-CN" altLang="en-US">
                <a:ea typeface="宋体" panose="02010600030101010101" pitchFamily="2" charset="-122"/>
              </a:rPr>
              <a:t>获得规模服务</a:t>
            </a:r>
            <a:endParaRPr lang="en-US" altLang="zh-CN">
              <a:ea typeface="宋体" panose="02010600030101010101" pitchFamily="2" charset="-122"/>
            </a:endParaRPr>
          </a:p>
          <a:p>
            <a:pPr>
              <a:buFont typeface="ZapfDingbats" pitchFamily="82" charset="2"/>
              <a:buNone/>
            </a:pPr>
            <a:r>
              <a:rPr lang="zh-CN" altLang="en-US" sz="2400">
                <a:solidFill>
                  <a:srgbClr val="FF0000"/>
                </a:solidFill>
                <a:ea typeface="宋体" panose="02010600030101010101" pitchFamily="2" charset="-122"/>
              </a:rPr>
              <a:t>客户机</a:t>
            </a:r>
            <a:r>
              <a:rPr lang="en-US" altLang="zh-CN" sz="2400">
                <a:solidFill>
                  <a:srgbClr val="FF0000"/>
                </a:solidFill>
                <a:ea typeface="宋体" panose="02010600030101010101" pitchFamily="2" charset="-122"/>
              </a:rPr>
              <a:t>:</a:t>
            </a:r>
          </a:p>
          <a:p>
            <a:pPr lvl="1"/>
            <a:r>
              <a:rPr lang="zh-CN" altLang="en-US" sz="2000">
                <a:ea typeface="宋体" panose="02010600030101010101" pitchFamily="2" charset="-122"/>
              </a:rPr>
              <a:t>与服务器通信</a:t>
            </a:r>
            <a:endParaRPr lang="en-US" altLang="zh-CN" sz="2000">
              <a:ea typeface="宋体" panose="02010600030101010101" pitchFamily="2" charset="-122"/>
            </a:endParaRPr>
          </a:p>
          <a:p>
            <a:pPr lvl="1"/>
            <a:r>
              <a:rPr lang="zh-CN" altLang="en-US" sz="2000">
                <a:ea typeface="宋体" panose="02010600030101010101" pitchFamily="2" charset="-122"/>
              </a:rPr>
              <a:t>可能间歇性的连接主机</a:t>
            </a:r>
            <a:endParaRPr lang="en-US" altLang="zh-CN" sz="2000">
              <a:ea typeface="宋体" panose="02010600030101010101" pitchFamily="2" charset="-122"/>
            </a:endParaRPr>
          </a:p>
          <a:p>
            <a:pPr lvl="1"/>
            <a:r>
              <a:rPr lang="zh-CN" altLang="en-US" sz="2000">
                <a:ea typeface="宋体" panose="02010600030101010101" pitchFamily="2" charset="-122"/>
              </a:rPr>
              <a:t>可能拥有动态的</a:t>
            </a:r>
            <a:r>
              <a:rPr lang="en-US" altLang="zh-CN" sz="2000">
                <a:ea typeface="宋体" panose="02010600030101010101" pitchFamily="2" charset="-122"/>
              </a:rPr>
              <a:t>IP</a:t>
            </a:r>
            <a:r>
              <a:rPr lang="zh-CN" altLang="en-US" sz="2000">
                <a:ea typeface="宋体" panose="02010600030101010101" pitchFamily="2" charset="-122"/>
              </a:rPr>
              <a:t>地址</a:t>
            </a:r>
            <a:endParaRPr lang="en-US" altLang="zh-CN" sz="2000">
              <a:ea typeface="宋体" panose="02010600030101010101" pitchFamily="2" charset="-122"/>
            </a:endParaRPr>
          </a:p>
          <a:p>
            <a:pPr lvl="1"/>
            <a:r>
              <a:rPr lang="zh-CN" altLang="en-US" sz="2000">
                <a:ea typeface="宋体" panose="02010600030101010101" pitchFamily="2" charset="-122"/>
              </a:rPr>
              <a:t>客户机之间并不直接通信</a:t>
            </a:r>
            <a:endParaRPr lang="en-US" altLang="zh-CN" sz="2000">
              <a:ea typeface="宋体" panose="02010600030101010101" pitchFamily="2" charset="-122"/>
            </a:endParaRPr>
          </a:p>
        </p:txBody>
      </p:sp>
      <p:sp>
        <p:nvSpPr>
          <p:cNvPr id="27653" name="Freeform 462"/>
          <p:cNvSpPr>
            <a:spLocks/>
          </p:cNvSpPr>
          <p:nvPr/>
        </p:nvSpPr>
        <p:spPr bwMode="auto">
          <a:xfrm>
            <a:off x="4295775" y="4001219"/>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4" name="Freeform 463"/>
          <p:cNvSpPr>
            <a:spLocks/>
          </p:cNvSpPr>
          <p:nvPr/>
        </p:nvSpPr>
        <p:spPr bwMode="auto">
          <a:xfrm>
            <a:off x="4314826" y="2475633"/>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5" name="Freeform 464"/>
          <p:cNvSpPr>
            <a:spLocks/>
          </p:cNvSpPr>
          <p:nvPr/>
        </p:nvSpPr>
        <p:spPr bwMode="auto">
          <a:xfrm>
            <a:off x="2574925" y="2183532"/>
            <a:ext cx="1644650"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656" name="Group 465"/>
          <p:cNvGrpSpPr>
            <a:grpSpLocks/>
          </p:cNvGrpSpPr>
          <p:nvPr/>
        </p:nvGrpSpPr>
        <p:grpSpPr bwMode="auto">
          <a:xfrm>
            <a:off x="2662238" y="3518619"/>
            <a:ext cx="1458912" cy="933450"/>
            <a:chOff x="2889" y="1631"/>
            <a:chExt cx="980" cy="743"/>
          </a:xfrm>
        </p:grpSpPr>
        <p:sp>
          <p:nvSpPr>
            <p:cNvPr id="27993" name="Rectangle 466"/>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994" name="AutoShape 467"/>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00CCFF"/>
                </a:solidFill>
                <a:latin typeface="Times New Roman" panose="02020603050405020304" pitchFamily="18" charset="0"/>
                <a:ea typeface="宋体" panose="02010600030101010101" pitchFamily="2" charset="-122"/>
              </a:endParaRPr>
            </a:p>
          </p:txBody>
        </p:sp>
      </p:grpSp>
      <p:grpSp>
        <p:nvGrpSpPr>
          <p:cNvPr id="27657" name="Group 468"/>
          <p:cNvGrpSpPr>
            <a:grpSpLocks/>
          </p:cNvGrpSpPr>
          <p:nvPr/>
        </p:nvGrpSpPr>
        <p:grpSpPr bwMode="auto">
          <a:xfrm>
            <a:off x="3363913" y="2375620"/>
            <a:ext cx="336550" cy="531813"/>
            <a:chOff x="3796" y="1043"/>
            <a:chExt cx="865" cy="1237"/>
          </a:xfrm>
        </p:grpSpPr>
        <p:sp>
          <p:nvSpPr>
            <p:cNvPr id="27963" name="Line 469"/>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4" name="Line 470"/>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5" name="Line 471"/>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6" name="Line 472"/>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7" name="Line 473"/>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8" name="Line 474"/>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9" name="Line 475"/>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0" name="Line 476"/>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1" name="Line 477"/>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2" name="Line 478"/>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3" name="Line 479"/>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4" name="Line 480"/>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5" name="Line 481"/>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6" name="Line 482"/>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7" name="Line 483"/>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7978" name="Group 484"/>
            <p:cNvGrpSpPr>
              <a:grpSpLocks/>
            </p:cNvGrpSpPr>
            <p:nvPr/>
          </p:nvGrpSpPr>
          <p:grpSpPr bwMode="auto">
            <a:xfrm>
              <a:off x="4269" y="1415"/>
              <a:ext cx="392" cy="137"/>
              <a:chOff x="4227" y="1360"/>
              <a:chExt cx="863" cy="270"/>
            </a:xfrm>
          </p:grpSpPr>
          <p:sp>
            <p:nvSpPr>
              <p:cNvPr id="27989" name="Line 48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90" name="Line 48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91" name="Line 48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92" name="Line 48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7979" name="Group 489"/>
            <p:cNvGrpSpPr>
              <a:grpSpLocks/>
            </p:cNvGrpSpPr>
            <p:nvPr/>
          </p:nvGrpSpPr>
          <p:grpSpPr bwMode="auto">
            <a:xfrm rot="5700496">
              <a:off x="4053" y="1170"/>
              <a:ext cx="392" cy="137"/>
              <a:chOff x="4227" y="1360"/>
              <a:chExt cx="863" cy="270"/>
            </a:xfrm>
          </p:grpSpPr>
          <p:sp>
            <p:nvSpPr>
              <p:cNvPr id="27985" name="Line 490"/>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6" name="Line 491"/>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7" name="Line 492"/>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8" name="Line 493"/>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7980" name="Group 494"/>
            <p:cNvGrpSpPr>
              <a:grpSpLocks/>
            </p:cNvGrpSpPr>
            <p:nvPr/>
          </p:nvGrpSpPr>
          <p:grpSpPr bwMode="auto">
            <a:xfrm rot="10800000">
              <a:off x="3796" y="1402"/>
              <a:ext cx="392" cy="137"/>
              <a:chOff x="4227" y="1360"/>
              <a:chExt cx="863" cy="270"/>
            </a:xfrm>
          </p:grpSpPr>
          <p:sp>
            <p:nvSpPr>
              <p:cNvPr id="27981" name="Line 49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2" name="Line 49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3" name="Line 49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4" name="Line 49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7658" name="Oval 499"/>
          <p:cNvSpPr>
            <a:spLocks noChangeArrowheads="1"/>
          </p:cNvSpPr>
          <p:nvPr/>
        </p:nvSpPr>
        <p:spPr bwMode="auto">
          <a:xfrm>
            <a:off x="4421189" y="41964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59" name="Line 500"/>
          <p:cNvSpPr>
            <a:spLocks noChangeShapeType="1"/>
          </p:cNvSpPr>
          <p:nvPr/>
        </p:nvSpPr>
        <p:spPr bwMode="auto">
          <a:xfrm>
            <a:off x="4421188" y="4188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0" name="Line 501"/>
          <p:cNvSpPr>
            <a:spLocks noChangeShapeType="1"/>
          </p:cNvSpPr>
          <p:nvPr/>
        </p:nvSpPr>
        <p:spPr bwMode="auto">
          <a:xfrm>
            <a:off x="4779963" y="4188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Rectangle 502"/>
          <p:cNvSpPr>
            <a:spLocks noChangeArrowheads="1"/>
          </p:cNvSpPr>
          <p:nvPr/>
        </p:nvSpPr>
        <p:spPr bwMode="auto">
          <a:xfrm>
            <a:off x="4421188" y="41885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62" name="Oval 503"/>
          <p:cNvSpPr>
            <a:spLocks noChangeArrowheads="1"/>
          </p:cNvSpPr>
          <p:nvPr/>
        </p:nvSpPr>
        <p:spPr bwMode="auto">
          <a:xfrm>
            <a:off x="4418014" y="41202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63" name="Group 504"/>
          <p:cNvGrpSpPr>
            <a:grpSpLocks/>
          </p:cNvGrpSpPr>
          <p:nvPr/>
        </p:nvGrpSpPr>
        <p:grpSpPr bwMode="auto">
          <a:xfrm>
            <a:off x="4503739" y="4144094"/>
            <a:ext cx="179387" cy="65088"/>
            <a:chOff x="2848" y="848"/>
            <a:chExt cx="140" cy="98"/>
          </a:xfrm>
        </p:grpSpPr>
        <p:sp>
          <p:nvSpPr>
            <p:cNvPr id="27960" name="Line 50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61" name="Line 50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62" name="Line 50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64" name="Group 508"/>
          <p:cNvGrpSpPr>
            <a:grpSpLocks/>
          </p:cNvGrpSpPr>
          <p:nvPr/>
        </p:nvGrpSpPr>
        <p:grpSpPr bwMode="auto">
          <a:xfrm flipV="1">
            <a:off x="4503739" y="4144094"/>
            <a:ext cx="179387" cy="65088"/>
            <a:chOff x="2848" y="848"/>
            <a:chExt cx="140" cy="98"/>
          </a:xfrm>
        </p:grpSpPr>
        <p:sp>
          <p:nvSpPr>
            <p:cNvPr id="27957" name="Line 5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8" name="Line 5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9" name="Line 5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65" name="Oval 512"/>
          <p:cNvSpPr>
            <a:spLocks noChangeArrowheads="1"/>
          </p:cNvSpPr>
          <p:nvPr/>
        </p:nvSpPr>
        <p:spPr bwMode="auto">
          <a:xfrm>
            <a:off x="4776789" y="44758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66" name="Line 513"/>
          <p:cNvSpPr>
            <a:spLocks noChangeShapeType="1"/>
          </p:cNvSpPr>
          <p:nvPr/>
        </p:nvSpPr>
        <p:spPr bwMode="auto">
          <a:xfrm>
            <a:off x="4776788" y="44679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7" name="Line 514"/>
          <p:cNvSpPr>
            <a:spLocks noChangeShapeType="1"/>
          </p:cNvSpPr>
          <p:nvPr/>
        </p:nvSpPr>
        <p:spPr bwMode="auto">
          <a:xfrm>
            <a:off x="5135563" y="44679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Rectangle 515"/>
          <p:cNvSpPr>
            <a:spLocks noChangeArrowheads="1"/>
          </p:cNvSpPr>
          <p:nvPr/>
        </p:nvSpPr>
        <p:spPr bwMode="auto">
          <a:xfrm>
            <a:off x="4776788" y="44679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69" name="Oval 516"/>
          <p:cNvSpPr>
            <a:spLocks noChangeArrowheads="1"/>
          </p:cNvSpPr>
          <p:nvPr/>
        </p:nvSpPr>
        <p:spPr bwMode="auto">
          <a:xfrm>
            <a:off x="4773614" y="43996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70" name="Group 517"/>
          <p:cNvGrpSpPr>
            <a:grpSpLocks/>
          </p:cNvGrpSpPr>
          <p:nvPr/>
        </p:nvGrpSpPr>
        <p:grpSpPr bwMode="auto">
          <a:xfrm>
            <a:off x="4859339" y="4423494"/>
            <a:ext cx="179387" cy="65088"/>
            <a:chOff x="2848" y="848"/>
            <a:chExt cx="140" cy="98"/>
          </a:xfrm>
        </p:grpSpPr>
        <p:sp>
          <p:nvSpPr>
            <p:cNvPr id="27954" name="Line 51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5" name="Line 51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6" name="Line 52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71" name="Group 521"/>
          <p:cNvGrpSpPr>
            <a:grpSpLocks/>
          </p:cNvGrpSpPr>
          <p:nvPr/>
        </p:nvGrpSpPr>
        <p:grpSpPr bwMode="auto">
          <a:xfrm flipV="1">
            <a:off x="4859339" y="4423494"/>
            <a:ext cx="179387" cy="65088"/>
            <a:chOff x="2848" y="848"/>
            <a:chExt cx="140" cy="98"/>
          </a:xfrm>
        </p:grpSpPr>
        <p:sp>
          <p:nvSpPr>
            <p:cNvPr id="27951" name="Line 52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2" name="Line 52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3" name="Line 52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72" name="Oval 525"/>
          <p:cNvSpPr>
            <a:spLocks noChangeArrowheads="1"/>
          </p:cNvSpPr>
          <p:nvPr/>
        </p:nvSpPr>
        <p:spPr bwMode="auto">
          <a:xfrm>
            <a:off x="5056189" y="42091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73" name="Line 526"/>
          <p:cNvSpPr>
            <a:spLocks noChangeShapeType="1"/>
          </p:cNvSpPr>
          <p:nvPr/>
        </p:nvSpPr>
        <p:spPr bwMode="auto">
          <a:xfrm>
            <a:off x="5056188" y="42012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527"/>
          <p:cNvSpPr>
            <a:spLocks noChangeShapeType="1"/>
          </p:cNvSpPr>
          <p:nvPr/>
        </p:nvSpPr>
        <p:spPr bwMode="auto">
          <a:xfrm>
            <a:off x="5414963" y="42012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Rectangle 528"/>
          <p:cNvSpPr>
            <a:spLocks noChangeArrowheads="1"/>
          </p:cNvSpPr>
          <p:nvPr/>
        </p:nvSpPr>
        <p:spPr bwMode="auto">
          <a:xfrm>
            <a:off x="5056188" y="42012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76" name="Oval 529"/>
          <p:cNvSpPr>
            <a:spLocks noChangeArrowheads="1"/>
          </p:cNvSpPr>
          <p:nvPr/>
        </p:nvSpPr>
        <p:spPr bwMode="auto">
          <a:xfrm>
            <a:off x="5053014" y="41329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77" name="Group 530"/>
          <p:cNvGrpSpPr>
            <a:grpSpLocks/>
          </p:cNvGrpSpPr>
          <p:nvPr/>
        </p:nvGrpSpPr>
        <p:grpSpPr bwMode="auto">
          <a:xfrm>
            <a:off x="5138739" y="4156794"/>
            <a:ext cx="179387" cy="65088"/>
            <a:chOff x="2848" y="848"/>
            <a:chExt cx="140" cy="98"/>
          </a:xfrm>
        </p:grpSpPr>
        <p:sp>
          <p:nvSpPr>
            <p:cNvPr id="27948" name="Line 53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9" name="Line 53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0" name="Line 53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78" name="Group 534"/>
          <p:cNvGrpSpPr>
            <a:grpSpLocks/>
          </p:cNvGrpSpPr>
          <p:nvPr/>
        </p:nvGrpSpPr>
        <p:grpSpPr bwMode="auto">
          <a:xfrm flipV="1">
            <a:off x="5138739" y="4156794"/>
            <a:ext cx="179387" cy="65088"/>
            <a:chOff x="2848" y="848"/>
            <a:chExt cx="140" cy="98"/>
          </a:xfrm>
        </p:grpSpPr>
        <p:sp>
          <p:nvSpPr>
            <p:cNvPr id="27945" name="Line 53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6" name="Line 53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7" name="Line 53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79" name="Oval 538"/>
          <p:cNvSpPr>
            <a:spLocks noChangeArrowheads="1"/>
          </p:cNvSpPr>
          <p:nvPr/>
        </p:nvSpPr>
        <p:spPr bwMode="auto">
          <a:xfrm>
            <a:off x="4521201" y="3047132"/>
            <a:ext cx="347663"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0" name="Line 539"/>
          <p:cNvSpPr>
            <a:spLocks noChangeShapeType="1"/>
          </p:cNvSpPr>
          <p:nvPr/>
        </p:nvSpPr>
        <p:spPr bwMode="auto">
          <a:xfrm>
            <a:off x="4521200" y="3039195"/>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1" name="Line 540"/>
          <p:cNvSpPr>
            <a:spLocks noChangeShapeType="1"/>
          </p:cNvSpPr>
          <p:nvPr/>
        </p:nvSpPr>
        <p:spPr bwMode="auto">
          <a:xfrm>
            <a:off x="4868863" y="3039195"/>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2" name="Rectangle 541"/>
          <p:cNvSpPr>
            <a:spLocks noChangeArrowheads="1"/>
          </p:cNvSpPr>
          <p:nvPr/>
        </p:nvSpPr>
        <p:spPr bwMode="auto">
          <a:xfrm>
            <a:off x="4521200" y="3039195"/>
            <a:ext cx="344488"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83" name="Oval 542"/>
          <p:cNvSpPr>
            <a:spLocks noChangeArrowheads="1"/>
          </p:cNvSpPr>
          <p:nvPr/>
        </p:nvSpPr>
        <p:spPr bwMode="auto">
          <a:xfrm>
            <a:off x="4518026" y="2975694"/>
            <a:ext cx="347663"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84" name="Group 543"/>
          <p:cNvGrpSpPr>
            <a:grpSpLocks/>
          </p:cNvGrpSpPr>
          <p:nvPr/>
        </p:nvGrpSpPr>
        <p:grpSpPr bwMode="auto">
          <a:xfrm>
            <a:off x="4602163" y="2997920"/>
            <a:ext cx="171450" cy="61913"/>
            <a:chOff x="2848" y="848"/>
            <a:chExt cx="140" cy="98"/>
          </a:xfrm>
        </p:grpSpPr>
        <p:sp>
          <p:nvSpPr>
            <p:cNvPr id="27942" name="Line 5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3" name="Line 5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4" name="Line 5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85" name="Group 547"/>
          <p:cNvGrpSpPr>
            <a:grpSpLocks/>
          </p:cNvGrpSpPr>
          <p:nvPr/>
        </p:nvGrpSpPr>
        <p:grpSpPr bwMode="auto">
          <a:xfrm flipV="1">
            <a:off x="4602163" y="2997920"/>
            <a:ext cx="171450" cy="60325"/>
            <a:chOff x="2848" y="848"/>
            <a:chExt cx="140" cy="98"/>
          </a:xfrm>
        </p:grpSpPr>
        <p:sp>
          <p:nvSpPr>
            <p:cNvPr id="27939" name="Line 54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0" name="Line 54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1" name="Line 55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86" name="Oval 551"/>
          <p:cNvSpPr>
            <a:spLocks noChangeArrowheads="1"/>
          </p:cNvSpPr>
          <p:nvPr/>
        </p:nvSpPr>
        <p:spPr bwMode="auto">
          <a:xfrm>
            <a:off x="4519614" y="33074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7" name="Line 552"/>
          <p:cNvSpPr>
            <a:spLocks noChangeShapeType="1"/>
          </p:cNvSpPr>
          <p:nvPr/>
        </p:nvSpPr>
        <p:spPr bwMode="auto">
          <a:xfrm>
            <a:off x="4519613"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8" name="Line 553"/>
          <p:cNvSpPr>
            <a:spLocks noChangeShapeType="1"/>
          </p:cNvSpPr>
          <p:nvPr/>
        </p:nvSpPr>
        <p:spPr bwMode="auto">
          <a:xfrm>
            <a:off x="4878388"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9" name="Rectangle 554"/>
          <p:cNvSpPr>
            <a:spLocks noChangeArrowheads="1"/>
          </p:cNvSpPr>
          <p:nvPr/>
        </p:nvSpPr>
        <p:spPr bwMode="auto">
          <a:xfrm>
            <a:off x="4519613" y="32995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90" name="Oval 555"/>
          <p:cNvSpPr>
            <a:spLocks noChangeArrowheads="1"/>
          </p:cNvSpPr>
          <p:nvPr/>
        </p:nvSpPr>
        <p:spPr bwMode="auto">
          <a:xfrm>
            <a:off x="4516439" y="32312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91" name="Group 556"/>
          <p:cNvGrpSpPr>
            <a:grpSpLocks/>
          </p:cNvGrpSpPr>
          <p:nvPr/>
        </p:nvGrpSpPr>
        <p:grpSpPr bwMode="auto">
          <a:xfrm>
            <a:off x="4602164" y="3255094"/>
            <a:ext cx="179387" cy="65088"/>
            <a:chOff x="2848" y="848"/>
            <a:chExt cx="140" cy="98"/>
          </a:xfrm>
        </p:grpSpPr>
        <p:sp>
          <p:nvSpPr>
            <p:cNvPr id="27936" name="Line 5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7" name="Line 5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8" name="Line 5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92" name="Group 560"/>
          <p:cNvGrpSpPr>
            <a:grpSpLocks/>
          </p:cNvGrpSpPr>
          <p:nvPr/>
        </p:nvGrpSpPr>
        <p:grpSpPr bwMode="auto">
          <a:xfrm flipV="1">
            <a:off x="4602164" y="3255094"/>
            <a:ext cx="179387" cy="65088"/>
            <a:chOff x="2848" y="848"/>
            <a:chExt cx="140" cy="98"/>
          </a:xfrm>
        </p:grpSpPr>
        <p:sp>
          <p:nvSpPr>
            <p:cNvPr id="27933" name="Line 56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4" name="Line 56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5" name="Line 56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93" name="Oval 564"/>
          <p:cNvSpPr>
            <a:spLocks noChangeArrowheads="1"/>
          </p:cNvSpPr>
          <p:nvPr/>
        </p:nvSpPr>
        <p:spPr bwMode="auto">
          <a:xfrm>
            <a:off x="4995863" y="2948708"/>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94" name="Line 565"/>
          <p:cNvSpPr>
            <a:spLocks noChangeShapeType="1"/>
          </p:cNvSpPr>
          <p:nvPr/>
        </p:nvSpPr>
        <p:spPr bwMode="auto">
          <a:xfrm>
            <a:off x="4995863" y="2942358"/>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5" name="Line 566"/>
          <p:cNvSpPr>
            <a:spLocks noChangeShapeType="1"/>
          </p:cNvSpPr>
          <p:nvPr/>
        </p:nvSpPr>
        <p:spPr bwMode="auto">
          <a:xfrm>
            <a:off x="5326063" y="2942358"/>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6" name="Rectangle 567"/>
          <p:cNvSpPr>
            <a:spLocks noChangeArrowheads="1"/>
          </p:cNvSpPr>
          <p:nvPr/>
        </p:nvSpPr>
        <p:spPr bwMode="auto">
          <a:xfrm>
            <a:off x="4995864" y="2942358"/>
            <a:ext cx="327025" cy="523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chemeClr val="bg2"/>
              </a:solidFill>
              <a:latin typeface="Times New Roman" panose="02020603050405020304" pitchFamily="18" charset="0"/>
              <a:ea typeface="宋体" panose="02010600030101010101" pitchFamily="2" charset="-122"/>
            </a:endParaRPr>
          </a:p>
        </p:txBody>
      </p:sp>
      <p:sp>
        <p:nvSpPr>
          <p:cNvPr id="27697" name="Oval 568"/>
          <p:cNvSpPr>
            <a:spLocks noChangeArrowheads="1"/>
          </p:cNvSpPr>
          <p:nvPr/>
        </p:nvSpPr>
        <p:spPr bwMode="auto">
          <a:xfrm>
            <a:off x="4992688" y="2880445"/>
            <a:ext cx="330200" cy="1000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98" name="Group 569"/>
          <p:cNvGrpSpPr>
            <a:grpSpLocks/>
          </p:cNvGrpSpPr>
          <p:nvPr/>
        </p:nvGrpSpPr>
        <p:grpSpPr bwMode="auto">
          <a:xfrm>
            <a:off x="5072063" y="2902669"/>
            <a:ext cx="163512" cy="57150"/>
            <a:chOff x="2848" y="848"/>
            <a:chExt cx="140" cy="98"/>
          </a:xfrm>
        </p:grpSpPr>
        <p:sp>
          <p:nvSpPr>
            <p:cNvPr id="27930" name="Line 57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1" name="Line 57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2" name="Line 57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99" name="Group 573"/>
          <p:cNvGrpSpPr>
            <a:grpSpLocks/>
          </p:cNvGrpSpPr>
          <p:nvPr/>
        </p:nvGrpSpPr>
        <p:grpSpPr bwMode="auto">
          <a:xfrm flipV="1">
            <a:off x="5072063" y="2901083"/>
            <a:ext cx="163512" cy="58737"/>
            <a:chOff x="2848" y="848"/>
            <a:chExt cx="140" cy="98"/>
          </a:xfrm>
        </p:grpSpPr>
        <p:sp>
          <p:nvSpPr>
            <p:cNvPr id="27927" name="Line 57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8" name="Line 57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9" name="Line 57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00" name="Oval 577"/>
          <p:cNvSpPr>
            <a:spLocks noChangeArrowheads="1"/>
          </p:cNvSpPr>
          <p:nvPr/>
        </p:nvSpPr>
        <p:spPr bwMode="auto">
          <a:xfrm>
            <a:off x="5081589" y="33074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01" name="Line 578"/>
          <p:cNvSpPr>
            <a:spLocks noChangeShapeType="1"/>
          </p:cNvSpPr>
          <p:nvPr/>
        </p:nvSpPr>
        <p:spPr bwMode="auto">
          <a:xfrm>
            <a:off x="5081588"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2" name="Line 579"/>
          <p:cNvSpPr>
            <a:spLocks noChangeShapeType="1"/>
          </p:cNvSpPr>
          <p:nvPr/>
        </p:nvSpPr>
        <p:spPr bwMode="auto">
          <a:xfrm>
            <a:off x="5440363"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3" name="Rectangle 580"/>
          <p:cNvSpPr>
            <a:spLocks noChangeArrowheads="1"/>
          </p:cNvSpPr>
          <p:nvPr/>
        </p:nvSpPr>
        <p:spPr bwMode="auto">
          <a:xfrm>
            <a:off x="5081588" y="32995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704" name="Oval 581"/>
          <p:cNvSpPr>
            <a:spLocks noChangeArrowheads="1"/>
          </p:cNvSpPr>
          <p:nvPr/>
        </p:nvSpPr>
        <p:spPr bwMode="auto">
          <a:xfrm>
            <a:off x="5078414" y="32312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705" name="Group 582"/>
          <p:cNvGrpSpPr>
            <a:grpSpLocks/>
          </p:cNvGrpSpPr>
          <p:nvPr/>
        </p:nvGrpSpPr>
        <p:grpSpPr bwMode="auto">
          <a:xfrm>
            <a:off x="5164139" y="3255094"/>
            <a:ext cx="179387" cy="65088"/>
            <a:chOff x="2848" y="848"/>
            <a:chExt cx="140" cy="98"/>
          </a:xfrm>
        </p:grpSpPr>
        <p:sp>
          <p:nvSpPr>
            <p:cNvPr id="27924" name="Line 5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5" name="Line 5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6" name="Line 5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06" name="Group 586"/>
          <p:cNvGrpSpPr>
            <a:grpSpLocks/>
          </p:cNvGrpSpPr>
          <p:nvPr/>
        </p:nvGrpSpPr>
        <p:grpSpPr bwMode="auto">
          <a:xfrm flipV="1">
            <a:off x="5164139" y="3255094"/>
            <a:ext cx="179387" cy="65088"/>
            <a:chOff x="2848" y="848"/>
            <a:chExt cx="140" cy="98"/>
          </a:xfrm>
        </p:grpSpPr>
        <p:sp>
          <p:nvSpPr>
            <p:cNvPr id="27921" name="Line 5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2" name="Line 5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3" name="Line 5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07" name="Oval 590"/>
          <p:cNvSpPr>
            <a:spLocks noChangeArrowheads="1"/>
          </p:cNvSpPr>
          <p:nvPr/>
        </p:nvSpPr>
        <p:spPr bwMode="auto">
          <a:xfrm>
            <a:off x="3671889" y="3042370"/>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08" name="Line 591"/>
          <p:cNvSpPr>
            <a:spLocks noChangeShapeType="1"/>
          </p:cNvSpPr>
          <p:nvPr/>
        </p:nvSpPr>
        <p:spPr bwMode="auto">
          <a:xfrm>
            <a:off x="3671888" y="303443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9" name="Line 592"/>
          <p:cNvSpPr>
            <a:spLocks noChangeShapeType="1"/>
          </p:cNvSpPr>
          <p:nvPr/>
        </p:nvSpPr>
        <p:spPr bwMode="auto">
          <a:xfrm>
            <a:off x="4017963" y="303443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0" name="Rectangle 593"/>
          <p:cNvSpPr>
            <a:spLocks noChangeArrowheads="1"/>
          </p:cNvSpPr>
          <p:nvPr/>
        </p:nvSpPr>
        <p:spPr bwMode="auto">
          <a:xfrm>
            <a:off x="3671888" y="3034433"/>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711" name="Oval 594"/>
          <p:cNvSpPr>
            <a:spLocks noChangeArrowheads="1"/>
          </p:cNvSpPr>
          <p:nvPr/>
        </p:nvSpPr>
        <p:spPr bwMode="auto">
          <a:xfrm>
            <a:off x="3668714" y="2970933"/>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712" name="Group 595"/>
          <p:cNvGrpSpPr>
            <a:grpSpLocks/>
          </p:cNvGrpSpPr>
          <p:nvPr/>
        </p:nvGrpSpPr>
        <p:grpSpPr bwMode="auto">
          <a:xfrm>
            <a:off x="3752850" y="2993158"/>
            <a:ext cx="171450" cy="60325"/>
            <a:chOff x="2848" y="848"/>
            <a:chExt cx="140" cy="98"/>
          </a:xfrm>
        </p:grpSpPr>
        <p:sp>
          <p:nvSpPr>
            <p:cNvPr id="27918" name="Line 5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9" name="Line 5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0" name="Line 5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13" name="Group 599"/>
          <p:cNvGrpSpPr>
            <a:grpSpLocks/>
          </p:cNvGrpSpPr>
          <p:nvPr/>
        </p:nvGrpSpPr>
        <p:grpSpPr bwMode="auto">
          <a:xfrm flipV="1">
            <a:off x="3752850" y="2993158"/>
            <a:ext cx="171450" cy="58737"/>
            <a:chOff x="2848" y="848"/>
            <a:chExt cx="140" cy="98"/>
          </a:xfrm>
        </p:grpSpPr>
        <p:sp>
          <p:nvSpPr>
            <p:cNvPr id="27915" name="Line 6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6" name="Line 6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7" name="Line 6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14" name="Oval 603"/>
          <p:cNvSpPr>
            <a:spLocks noChangeArrowheads="1"/>
          </p:cNvSpPr>
          <p:nvPr/>
        </p:nvSpPr>
        <p:spPr bwMode="auto">
          <a:xfrm>
            <a:off x="3365501" y="4191720"/>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5" name="Line 604"/>
          <p:cNvSpPr>
            <a:spLocks noChangeShapeType="1"/>
          </p:cNvSpPr>
          <p:nvPr/>
        </p:nvSpPr>
        <p:spPr bwMode="auto">
          <a:xfrm>
            <a:off x="3365500" y="418378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6" name="Line 605"/>
          <p:cNvSpPr>
            <a:spLocks noChangeShapeType="1"/>
          </p:cNvSpPr>
          <p:nvPr/>
        </p:nvSpPr>
        <p:spPr bwMode="auto">
          <a:xfrm>
            <a:off x="3711575" y="418378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7" name="Rectangle 606"/>
          <p:cNvSpPr>
            <a:spLocks noChangeArrowheads="1"/>
          </p:cNvSpPr>
          <p:nvPr/>
        </p:nvSpPr>
        <p:spPr bwMode="auto">
          <a:xfrm>
            <a:off x="3365500" y="4183783"/>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718" name="Oval 607"/>
          <p:cNvSpPr>
            <a:spLocks noChangeArrowheads="1"/>
          </p:cNvSpPr>
          <p:nvPr/>
        </p:nvSpPr>
        <p:spPr bwMode="auto">
          <a:xfrm>
            <a:off x="3362326" y="4120283"/>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719" name="Group 608"/>
          <p:cNvGrpSpPr>
            <a:grpSpLocks/>
          </p:cNvGrpSpPr>
          <p:nvPr/>
        </p:nvGrpSpPr>
        <p:grpSpPr bwMode="auto">
          <a:xfrm>
            <a:off x="3446463" y="4142508"/>
            <a:ext cx="171450" cy="60325"/>
            <a:chOff x="2848" y="848"/>
            <a:chExt cx="140" cy="98"/>
          </a:xfrm>
        </p:grpSpPr>
        <p:sp>
          <p:nvSpPr>
            <p:cNvPr id="27912" name="Line 6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3" name="Line 6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4" name="Line 6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20" name="Group 612"/>
          <p:cNvGrpSpPr>
            <a:grpSpLocks/>
          </p:cNvGrpSpPr>
          <p:nvPr/>
        </p:nvGrpSpPr>
        <p:grpSpPr bwMode="auto">
          <a:xfrm flipV="1">
            <a:off x="3446463" y="4142508"/>
            <a:ext cx="171450" cy="58737"/>
            <a:chOff x="2848" y="848"/>
            <a:chExt cx="140" cy="98"/>
          </a:xfrm>
        </p:grpSpPr>
        <p:sp>
          <p:nvSpPr>
            <p:cNvPr id="27909" name="Line 61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0" name="Line 61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1" name="Line 61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21" name="Line 616"/>
          <p:cNvSpPr>
            <a:spLocks noChangeShapeType="1"/>
          </p:cNvSpPr>
          <p:nvPr/>
        </p:nvSpPr>
        <p:spPr bwMode="auto">
          <a:xfrm flipV="1">
            <a:off x="4564063" y="4548907"/>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2" name="Line 617"/>
          <p:cNvSpPr>
            <a:spLocks noChangeShapeType="1"/>
          </p:cNvSpPr>
          <p:nvPr/>
        </p:nvSpPr>
        <p:spPr bwMode="auto">
          <a:xfrm>
            <a:off x="4687888" y="4286969"/>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3" name="Line 618"/>
          <p:cNvSpPr>
            <a:spLocks noChangeShapeType="1"/>
          </p:cNvSpPr>
          <p:nvPr/>
        </p:nvSpPr>
        <p:spPr bwMode="auto">
          <a:xfrm>
            <a:off x="4784725" y="4207594"/>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4" name="Line 619"/>
          <p:cNvSpPr>
            <a:spLocks noChangeShapeType="1"/>
          </p:cNvSpPr>
          <p:nvPr/>
        </p:nvSpPr>
        <p:spPr bwMode="auto">
          <a:xfrm flipV="1">
            <a:off x="5021264" y="429332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5" name="Line 620"/>
          <p:cNvSpPr>
            <a:spLocks noChangeShapeType="1"/>
          </p:cNvSpPr>
          <p:nvPr/>
        </p:nvSpPr>
        <p:spPr bwMode="auto">
          <a:xfrm>
            <a:off x="3719513" y="4213944"/>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6" name="Line 621"/>
          <p:cNvSpPr>
            <a:spLocks noChangeShapeType="1"/>
          </p:cNvSpPr>
          <p:nvPr/>
        </p:nvSpPr>
        <p:spPr bwMode="auto">
          <a:xfrm>
            <a:off x="4014789" y="3061420"/>
            <a:ext cx="509587"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7" name="Line 622"/>
          <p:cNvSpPr>
            <a:spLocks noChangeShapeType="1"/>
          </p:cNvSpPr>
          <p:nvPr/>
        </p:nvSpPr>
        <p:spPr bwMode="auto">
          <a:xfrm>
            <a:off x="3581400" y="2889969"/>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8" name="Freeform 623"/>
          <p:cNvSpPr>
            <a:spLocks/>
          </p:cNvSpPr>
          <p:nvPr/>
        </p:nvSpPr>
        <p:spPr bwMode="auto">
          <a:xfrm>
            <a:off x="2901950" y="4896569"/>
            <a:ext cx="2979738" cy="1455738"/>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9" name="Line 624"/>
          <p:cNvSpPr>
            <a:spLocks noChangeShapeType="1"/>
          </p:cNvSpPr>
          <p:nvPr/>
        </p:nvSpPr>
        <p:spPr bwMode="auto">
          <a:xfrm rot="16200000">
            <a:off x="5137151" y="5633170"/>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30" name="Line 625"/>
          <p:cNvSpPr>
            <a:spLocks noChangeShapeType="1"/>
          </p:cNvSpPr>
          <p:nvPr/>
        </p:nvSpPr>
        <p:spPr bwMode="auto">
          <a:xfrm rot="5400000" flipV="1">
            <a:off x="5283201" y="591415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31" name="Line 626"/>
          <p:cNvSpPr>
            <a:spLocks noChangeShapeType="1"/>
          </p:cNvSpPr>
          <p:nvPr/>
        </p:nvSpPr>
        <p:spPr bwMode="auto">
          <a:xfrm rot="16200000">
            <a:off x="5468938" y="5590307"/>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732" name="Group 627"/>
          <p:cNvGrpSpPr>
            <a:grpSpLocks/>
          </p:cNvGrpSpPr>
          <p:nvPr/>
        </p:nvGrpSpPr>
        <p:grpSpPr bwMode="auto">
          <a:xfrm>
            <a:off x="5048250" y="5299794"/>
            <a:ext cx="501650" cy="234950"/>
            <a:chOff x="4701" y="2996"/>
            <a:chExt cx="316" cy="148"/>
          </a:xfrm>
        </p:grpSpPr>
        <p:sp>
          <p:nvSpPr>
            <p:cNvPr id="27896" name="Oval 62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97" name="Line 62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8" name="Line 63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9" name="Rectangle 63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900" name="Oval 63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901" name="Group 633"/>
            <p:cNvGrpSpPr>
              <a:grpSpLocks/>
            </p:cNvGrpSpPr>
            <p:nvPr/>
          </p:nvGrpSpPr>
          <p:grpSpPr bwMode="auto">
            <a:xfrm>
              <a:off x="4776" y="3017"/>
              <a:ext cx="156" cy="56"/>
              <a:chOff x="2848" y="848"/>
              <a:chExt cx="140" cy="98"/>
            </a:xfrm>
          </p:grpSpPr>
          <p:sp>
            <p:nvSpPr>
              <p:cNvPr id="27906" name="Line 63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7" name="Line 63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8" name="Line 63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902" name="Group 637"/>
            <p:cNvGrpSpPr>
              <a:grpSpLocks/>
            </p:cNvGrpSpPr>
            <p:nvPr/>
          </p:nvGrpSpPr>
          <p:grpSpPr bwMode="auto">
            <a:xfrm flipV="1">
              <a:off x="4776" y="3016"/>
              <a:ext cx="156" cy="56"/>
              <a:chOff x="2848" y="848"/>
              <a:chExt cx="140" cy="98"/>
            </a:xfrm>
          </p:grpSpPr>
          <p:sp>
            <p:nvSpPr>
              <p:cNvPr id="27903" name="Line 6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4" name="Line 6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5" name="Line 6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33" name="Group 641"/>
          <p:cNvGrpSpPr>
            <a:grpSpLocks/>
          </p:cNvGrpSpPr>
          <p:nvPr/>
        </p:nvGrpSpPr>
        <p:grpSpPr bwMode="auto">
          <a:xfrm>
            <a:off x="4232275" y="5023569"/>
            <a:ext cx="501650" cy="234950"/>
            <a:chOff x="3600" y="219"/>
            <a:chExt cx="360" cy="175"/>
          </a:xfrm>
        </p:grpSpPr>
        <p:sp>
          <p:nvSpPr>
            <p:cNvPr id="27883" name="Oval 64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84" name="Line 6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5" name="Line 6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6" name="Rectangle 645"/>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87" name="Oval 64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88" name="Group 647"/>
            <p:cNvGrpSpPr>
              <a:grpSpLocks/>
            </p:cNvGrpSpPr>
            <p:nvPr/>
          </p:nvGrpSpPr>
          <p:grpSpPr bwMode="auto">
            <a:xfrm>
              <a:off x="3686" y="244"/>
              <a:ext cx="177" cy="66"/>
              <a:chOff x="2848" y="848"/>
              <a:chExt cx="140" cy="98"/>
            </a:xfrm>
          </p:grpSpPr>
          <p:sp>
            <p:nvSpPr>
              <p:cNvPr id="27893" name="Line 6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4" name="Line 6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5" name="Line 6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89" name="Group 651"/>
            <p:cNvGrpSpPr>
              <a:grpSpLocks/>
            </p:cNvGrpSpPr>
            <p:nvPr/>
          </p:nvGrpSpPr>
          <p:grpSpPr bwMode="auto">
            <a:xfrm flipV="1">
              <a:off x="3686" y="243"/>
              <a:ext cx="177" cy="66"/>
              <a:chOff x="2848" y="848"/>
              <a:chExt cx="140" cy="98"/>
            </a:xfrm>
          </p:grpSpPr>
          <p:sp>
            <p:nvSpPr>
              <p:cNvPr id="27890" name="Line 6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1" name="Line 6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2" name="Line 6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34" name="Group 655"/>
          <p:cNvGrpSpPr>
            <a:grpSpLocks/>
          </p:cNvGrpSpPr>
          <p:nvPr/>
        </p:nvGrpSpPr>
        <p:grpSpPr bwMode="auto">
          <a:xfrm>
            <a:off x="3567113" y="5328369"/>
            <a:ext cx="501650" cy="234950"/>
            <a:chOff x="3600" y="219"/>
            <a:chExt cx="360" cy="175"/>
          </a:xfrm>
        </p:grpSpPr>
        <p:sp>
          <p:nvSpPr>
            <p:cNvPr id="27870" name="Oval 65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71" name="Line 6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2" name="Line 6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3" name="Rectangle 659"/>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74" name="Oval 66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75" name="Group 661"/>
            <p:cNvGrpSpPr>
              <a:grpSpLocks/>
            </p:cNvGrpSpPr>
            <p:nvPr/>
          </p:nvGrpSpPr>
          <p:grpSpPr bwMode="auto">
            <a:xfrm>
              <a:off x="3686" y="244"/>
              <a:ext cx="177" cy="66"/>
              <a:chOff x="2848" y="848"/>
              <a:chExt cx="140" cy="98"/>
            </a:xfrm>
          </p:grpSpPr>
          <p:sp>
            <p:nvSpPr>
              <p:cNvPr id="27880" name="Line 6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1" name="Line 6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2" name="Line 6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76" name="Group 665"/>
            <p:cNvGrpSpPr>
              <a:grpSpLocks/>
            </p:cNvGrpSpPr>
            <p:nvPr/>
          </p:nvGrpSpPr>
          <p:grpSpPr bwMode="auto">
            <a:xfrm flipV="1">
              <a:off x="3686" y="243"/>
              <a:ext cx="177" cy="66"/>
              <a:chOff x="2848" y="848"/>
              <a:chExt cx="140" cy="98"/>
            </a:xfrm>
          </p:grpSpPr>
          <p:sp>
            <p:nvSpPr>
              <p:cNvPr id="27877" name="Line 6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8" name="Line 6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9" name="Line 6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7735" name="Line 669"/>
          <p:cNvSpPr>
            <a:spLocks noChangeShapeType="1"/>
          </p:cNvSpPr>
          <p:nvPr/>
        </p:nvSpPr>
        <p:spPr bwMode="auto">
          <a:xfrm>
            <a:off x="4681539" y="5234707"/>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6" name="Line 670"/>
          <p:cNvSpPr>
            <a:spLocks noChangeShapeType="1"/>
          </p:cNvSpPr>
          <p:nvPr/>
        </p:nvSpPr>
        <p:spPr bwMode="auto">
          <a:xfrm flipV="1">
            <a:off x="4029076" y="5247408"/>
            <a:ext cx="277813" cy="109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7" name="Line 671"/>
          <p:cNvSpPr>
            <a:spLocks noChangeShapeType="1"/>
          </p:cNvSpPr>
          <p:nvPr/>
        </p:nvSpPr>
        <p:spPr bwMode="auto">
          <a:xfrm flipV="1">
            <a:off x="4071938" y="5450607"/>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8" name="Line 672"/>
          <p:cNvSpPr>
            <a:spLocks noChangeShapeType="1"/>
          </p:cNvSpPr>
          <p:nvPr/>
        </p:nvSpPr>
        <p:spPr bwMode="auto">
          <a:xfrm flipH="1">
            <a:off x="3367088" y="5196607"/>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9" name="Line 673"/>
          <p:cNvSpPr>
            <a:spLocks noChangeShapeType="1"/>
          </p:cNvSpPr>
          <p:nvPr/>
        </p:nvSpPr>
        <p:spPr bwMode="auto">
          <a:xfrm>
            <a:off x="3392488" y="5247407"/>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0" name="Line 674"/>
          <p:cNvSpPr>
            <a:spLocks noChangeShapeType="1"/>
          </p:cNvSpPr>
          <p:nvPr/>
        </p:nvSpPr>
        <p:spPr bwMode="auto">
          <a:xfrm>
            <a:off x="3252789" y="5583957"/>
            <a:ext cx="15398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1" name="Line 675"/>
          <p:cNvSpPr>
            <a:spLocks noChangeShapeType="1"/>
          </p:cNvSpPr>
          <p:nvPr/>
        </p:nvSpPr>
        <p:spPr bwMode="auto">
          <a:xfrm>
            <a:off x="3505200" y="5663332"/>
            <a:ext cx="49053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2" name="Line 676"/>
          <p:cNvSpPr>
            <a:spLocks noChangeShapeType="1"/>
          </p:cNvSpPr>
          <p:nvPr/>
        </p:nvSpPr>
        <p:spPr bwMode="auto">
          <a:xfrm flipH="1">
            <a:off x="3744914" y="5571258"/>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3" name="Line 677"/>
          <p:cNvSpPr>
            <a:spLocks noChangeShapeType="1"/>
          </p:cNvSpPr>
          <p:nvPr/>
        </p:nvSpPr>
        <p:spPr bwMode="auto">
          <a:xfrm>
            <a:off x="3557589" y="5660157"/>
            <a:ext cx="1587"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4" name="Line 678"/>
          <p:cNvSpPr>
            <a:spLocks noChangeShapeType="1"/>
          </p:cNvSpPr>
          <p:nvPr/>
        </p:nvSpPr>
        <p:spPr bwMode="auto">
          <a:xfrm flipH="1" flipV="1">
            <a:off x="3954463" y="5668094"/>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5" name="Line 679"/>
          <p:cNvSpPr>
            <a:spLocks noChangeShapeType="1"/>
          </p:cNvSpPr>
          <p:nvPr/>
        </p:nvSpPr>
        <p:spPr bwMode="auto">
          <a:xfrm>
            <a:off x="4035425" y="552680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6" name="Line 680"/>
          <p:cNvSpPr>
            <a:spLocks noChangeShapeType="1"/>
          </p:cNvSpPr>
          <p:nvPr/>
        </p:nvSpPr>
        <p:spPr bwMode="auto">
          <a:xfrm>
            <a:off x="3484563" y="5461719"/>
            <a:ext cx="8096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747" name="Group 681"/>
          <p:cNvGrpSpPr>
            <a:grpSpLocks/>
          </p:cNvGrpSpPr>
          <p:nvPr/>
        </p:nvGrpSpPr>
        <p:grpSpPr bwMode="auto">
          <a:xfrm>
            <a:off x="2670176" y="2221632"/>
            <a:ext cx="3021013" cy="3981450"/>
            <a:chOff x="-1203" y="1352"/>
            <a:chExt cx="1903" cy="2508"/>
          </a:xfrm>
        </p:grpSpPr>
        <p:grpSp>
          <p:nvGrpSpPr>
            <p:cNvPr id="27830" name="Group 682"/>
            <p:cNvGrpSpPr>
              <a:grpSpLocks/>
            </p:cNvGrpSpPr>
            <p:nvPr/>
          </p:nvGrpSpPr>
          <p:grpSpPr bwMode="auto">
            <a:xfrm>
              <a:off x="-1203" y="1647"/>
              <a:ext cx="436" cy="114"/>
              <a:chOff x="3072" y="739"/>
              <a:chExt cx="652" cy="146"/>
            </a:xfrm>
          </p:grpSpPr>
          <p:pic>
            <p:nvPicPr>
              <p:cNvPr id="27867" name="Picture 683"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68" name="Line 684"/>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69" name="Line 685"/>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7831" name="Picture 686"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32" name="Group 687"/>
            <p:cNvGrpSpPr>
              <a:grpSpLocks/>
            </p:cNvGrpSpPr>
            <p:nvPr/>
          </p:nvGrpSpPr>
          <p:grpSpPr bwMode="auto">
            <a:xfrm>
              <a:off x="-546" y="1352"/>
              <a:ext cx="256" cy="269"/>
              <a:chOff x="2870" y="1518"/>
              <a:chExt cx="292" cy="320"/>
            </a:xfrm>
          </p:grpSpPr>
          <p:graphicFrame>
            <p:nvGraphicFramePr>
              <p:cNvPr id="27865" name="Object 6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80" name="Clip" r:id="rId5" imgW="826829" imgH="840406" progId="MS_ClipArt_Gallery.2">
                      <p:embed/>
                    </p:oleObj>
                  </mc:Choice>
                  <mc:Fallback>
                    <p:oleObj name="Clip" r:id="rId5" imgW="826829" imgH="840406" progId="MS_ClipArt_Gallery.2">
                      <p:embed/>
                      <p:pic>
                        <p:nvPicPr>
                          <p:cNvPr id="27865" name="Object 6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66" name="Object 6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81" name="Clip" r:id="rId7" imgW="1268295" imgH="1199426" progId="MS_ClipArt_Gallery.2">
                      <p:embed/>
                    </p:oleObj>
                  </mc:Choice>
                  <mc:Fallback>
                    <p:oleObj name="Clip" r:id="rId7" imgW="1268295" imgH="1199426" progId="MS_ClipArt_Gallery.2">
                      <p:embed/>
                      <p:pic>
                        <p:nvPicPr>
                          <p:cNvPr id="27866" name="Object 6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833" name="Group 690"/>
            <p:cNvGrpSpPr>
              <a:grpSpLocks/>
            </p:cNvGrpSpPr>
            <p:nvPr/>
          </p:nvGrpSpPr>
          <p:grpSpPr bwMode="auto">
            <a:xfrm>
              <a:off x="-1002" y="2262"/>
              <a:ext cx="209" cy="224"/>
              <a:chOff x="2870" y="1518"/>
              <a:chExt cx="292" cy="320"/>
            </a:xfrm>
          </p:grpSpPr>
          <p:graphicFrame>
            <p:nvGraphicFramePr>
              <p:cNvPr id="27863" name="Object 6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82" name="Clip" r:id="rId9" imgW="826829" imgH="840406" progId="MS_ClipArt_Gallery.2">
                      <p:embed/>
                    </p:oleObj>
                  </mc:Choice>
                  <mc:Fallback>
                    <p:oleObj name="Clip" r:id="rId9" imgW="826829" imgH="840406" progId="MS_ClipArt_Gallery.2">
                      <p:embed/>
                      <p:pic>
                        <p:nvPicPr>
                          <p:cNvPr id="27863" name="Object 6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64" name="Object 6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83" name="Clip" r:id="rId10" imgW="1268295" imgH="1199426" progId="MS_ClipArt_Gallery.2">
                      <p:embed/>
                    </p:oleObj>
                  </mc:Choice>
                  <mc:Fallback>
                    <p:oleObj name="Clip" r:id="rId10" imgW="1268295" imgH="1199426" progId="MS_ClipArt_Gallery.2">
                      <p:embed/>
                      <p:pic>
                        <p:nvPicPr>
                          <p:cNvPr id="27864" name="Object 6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834" name="Object 693"/>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6384" name="Clip" r:id="rId11" imgW="1307263" imgH="1084139" progId="MS_ClipArt_Gallery.2">
                    <p:embed/>
                  </p:oleObj>
                </mc:Choice>
                <mc:Fallback>
                  <p:oleObj name="Clip" r:id="rId11" imgW="1307263" imgH="1084139" progId="MS_ClipArt_Gallery.2">
                    <p:embed/>
                    <p:pic>
                      <p:nvPicPr>
                        <p:cNvPr id="27834" name="Object 6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835" name="Group 694"/>
            <p:cNvGrpSpPr>
              <a:grpSpLocks/>
            </p:cNvGrpSpPr>
            <p:nvPr/>
          </p:nvGrpSpPr>
          <p:grpSpPr bwMode="auto">
            <a:xfrm>
              <a:off x="310" y="3575"/>
              <a:ext cx="125" cy="230"/>
              <a:chOff x="4180" y="783"/>
              <a:chExt cx="150" cy="307"/>
            </a:xfrm>
          </p:grpSpPr>
          <p:sp>
            <p:nvSpPr>
              <p:cNvPr id="27855" name="AutoShape 6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6" name="Rectangle 6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7" name="Rectangle 6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8" name="AutoShape 6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9" name="Line 6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60" name="Line 7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61" name="Rectangle 7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62" name="Rectangle 7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27836" name="Object 703"/>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6385" name="Clip" r:id="rId13" imgW="1307263" imgH="1084139" progId="MS_ClipArt_Gallery.2">
                    <p:embed/>
                  </p:oleObj>
                </mc:Choice>
                <mc:Fallback>
                  <p:oleObj name="Clip" r:id="rId13" imgW="1307263" imgH="1084139" progId="MS_ClipArt_Gallery.2">
                    <p:embed/>
                    <p:pic>
                      <p:nvPicPr>
                        <p:cNvPr id="27836" name="Object 7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37" name="Object 704"/>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6386" name="Clip" r:id="rId14" imgW="1307263" imgH="1084139" progId="MS_ClipArt_Gallery.2">
                    <p:embed/>
                  </p:oleObj>
                </mc:Choice>
                <mc:Fallback>
                  <p:oleObj name="Clip" r:id="rId14" imgW="1307263" imgH="1084139" progId="MS_ClipArt_Gallery.2">
                    <p:embed/>
                    <p:pic>
                      <p:nvPicPr>
                        <p:cNvPr id="27837" name="Object 7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38" name="Object 705"/>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6387" name="Clip" r:id="rId15" imgW="1307263" imgH="1084139" progId="MS_ClipArt_Gallery.2">
                    <p:embed/>
                  </p:oleObj>
                </mc:Choice>
                <mc:Fallback>
                  <p:oleObj name="Clip" r:id="rId15" imgW="1307263" imgH="1084139" progId="MS_ClipArt_Gallery.2">
                    <p:embed/>
                    <p:pic>
                      <p:nvPicPr>
                        <p:cNvPr id="27838" name="Object 7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39" name="Object 706"/>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6388" name="Clip" r:id="rId16" imgW="1307263" imgH="1084139" progId="MS_ClipArt_Gallery.2">
                    <p:embed/>
                  </p:oleObj>
                </mc:Choice>
                <mc:Fallback>
                  <p:oleObj name="Clip" r:id="rId16" imgW="1307263" imgH="1084139" progId="MS_ClipArt_Gallery.2">
                    <p:embed/>
                    <p:pic>
                      <p:nvPicPr>
                        <p:cNvPr id="27839" name="Object 7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840" name="Group 707"/>
            <p:cNvGrpSpPr>
              <a:grpSpLocks/>
            </p:cNvGrpSpPr>
            <p:nvPr/>
          </p:nvGrpSpPr>
          <p:grpSpPr bwMode="auto">
            <a:xfrm>
              <a:off x="83" y="3625"/>
              <a:ext cx="172" cy="215"/>
              <a:chOff x="2870" y="1518"/>
              <a:chExt cx="292" cy="320"/>
            </a:xfrm>
          </p:grpSpPr>
          <p:graphicFrame>
            <p:nvGraphicFramePr>
              <p:cNvPr id="27853" name="Object 70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89" name="Clip" r:id="rId17" imgW="826829" imgH="840406" progId="MS_ClipArt_Gallery.2">
                      <p:embed/>
                    </p:oleObj>
                  </mc:Choice>
                  <mc:Fallback>
                    <p:oleObj name="Clip" r:id="rId17" imgW="826829" imgH="840406" progId="MS_ClipArt_Gallery.2">
                      <p:embed/>
                      <p:pic>
                        <p:nvPicPr>
                          <p:cNvPr id="27853" name="Object 7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4" name="Object 70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90" name="Clip" r:id="rId18" imgW="1268295" imgH="1199426" progId="MS_ClipArt_Gallery.2">
                      <p:embed/>
                    </p:oleObj>
                  </mc:Choice>
                  <mc:Fallback>
                    <p:oleObj name="Clip" r:id="rId18" imgW="1268295" imgH="1199426" progId="MS_ClipArt_Gallery.2">
                      <p:embed/>
                      <p:pic>
                        <p:nvPicPr>
                          <p:cNvPr id="27854" name="Object 7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841" name="Group 710"/>
            <p:cNvGrpSpPr>
              <a:grpSpLocks/>
            </p:cNvGrpSpPr>
            <p:nvPr/>
          </p:nvGrpSpPr>
          <p:grpSpPr bwMode="auto">
            <a:xfrm>
              <a:off x="-201" y="3657"/>
              <a:ext cx="220" cy="203"/>
              <a:chOff x="2870" y="1518"/>
              <a:chExt cx="292" cy="320"/>
            </a:xfrm>
          </p:grpSpPr>
          <p:graphicFrame>
            <p:nvGraphicFramePr>
              <p:cNvPr id="27851" name="Object 7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91" name="Clip" r:id="rId19" imgW="826829" imgH="840406" progId="MS_ClipArt_Gallery.2">
                      <p:embed/>
                    </p:oleObj>
                  </mc:Choice>
                  <mc:Fallback>
                    <p:oleObj name="Clip" r:id="rId19" imgW="826829" imgH="840406" progId="MS_ClipArt_Gallery.2">
                      <p:embed/>
                      <p:pic>
                        <p:nvPicPr>
                          <p:cNvPr id="27851" name="Object 7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2" name="Object 7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92" name="Clip" r:id="rId20" imgW="1268295" imgH="1199426" progId="MS_ClipArt_Gallery.2">
                      <p:embed/>
                    </p:oleObj>
                  </mc:Choice>
                  <mc:Fallback>
                    <p:oleObj name="Clip" r:id="rId20" imgW="1268295" imgH="1199426" progId="MS_ClipArt_Gallery.2">
                      <p:embed/>
                      <p:pic>
                        <p:nvPicPr>
                          <p:cNvPr id="27852" name="Object 7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842" name="Group 713"/>
            <p:cNvGrpSpPr>
              <a:grpSpLocks/>
            </p:cNvGrpSpPr>
            <p:nvPr/>
          </p:nvGrpSpPr>
          <p:grpSpPr bwMode="auto">
            <a:xfrm>
              <a:off x="569" y="3419"/>
              <a:ext cx="131" cy="258"/>
              <a:chOff x="4180" y="783"/>
              <a:chExt cx="150" cy="307"/>
            </a:xfrm>
          </p:grpSpPr>
          <p:sp>
            <p:nvSpPr>
              <p:cNvPr id="27843" name="AutoShape 71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4" name="Rectangle 71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5" name="Rectangle 71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6" name="AutoShape 71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7" name="Line 71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48" name="Line 71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49" name="Rectangle 72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0" name="Rectangle 72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sp>
        <p:nvSpPr>
          <p:cNvPr id="27748" name="Line 722"/>
          <p:cNvSpPr>
            <a:spLocks noChangeShapeType="1"/>
          </p:cNvSpPr>
          <p:nvPr/>
        </p:nvSpPr>
        <p:spPr bwMode="auto">
          <a:xfrm flipH="1">
            <a:off x="3573464" y="3983757"/>
            <a:ext cx="3175" cy="1444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9" name="Line 723"/>
          <p:cNvSpPr>
            <a:spLocks noChangeShapeType="1"/>
          </p:cNvSpPr>
          <p:nvPr/>
        </p:nvSpPr>
        <p:spPr bwMode="auto">
          <a:xfrm flipV="1">
            <a:off x="4870451" y="296617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0" name="Line 724"/>
          <p:cNvSpPr>
            <a:spLocks noChangeShapeType="1"/>
          </p:cNvSpPr>
          <p:nvPr/>
        </p:nvSpPr>
        <p:spPr bwMode="auto">
          <a:xfrm>
            <a:off x="4697413" y="3139207"/>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1" name="Line 725"/>
          <p:cNvSpPr>
            <a:spLocks noChangeShapeType="1"/>
          </p:cNvSpPr>
          <p:nvPr/>
        </p:nvSpPr>
        <p:spPr bwMode="auto">
          <a:xfrm flipV="1">
            <a:off x="4881564" y="303602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2" name="Line 726"/>
          <p:cNvSpPr>
            <a:spLocks noChangeShapeType="1"/>
          </p:cNvSpPr>
          <p:nvPr/>
        </p:nvSpPr>
        <p:spPr bwMode="auto">
          <a:xfrm>
            <a:off x="5233988" y="3034432"/>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3" name="Line 727"/>
          <p:cNvSpPr>
            <a:spLocks noChangeShapeType="1"/>
          </p:cNvSpPr>
          <p:nvPr/>
        </p:nvSpPr>
        <p:spPr bwMode="auto">
          <a:xfrm>
            <a:off x="4887913" y="3340819"/>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4" name="Line 728"/>
          <p:cNvSpPr>
            <a:spLocks noChangeShapeType="1"/>
          </p:cNvSpPr>
          <p:nvPr/>
        </p:nvSpPr>
        <p:spPr bwMode="auto">
          <a:xfrm flipV="1">
            <a:off x="3182939" y="420759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5" name="Line 729"/>
          <p:cNvSpPr>
            <a:spLocks noChangeShapeType="1"/>
          </p:cNvSpPr>
          <p:nvPr/>
        </p:nvSpPr>
        <p:spPr bwMode="auto">
          <a:xfrm flipV="1">
            <a:off x="5302251" y="2734395"/>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6" name="Line 730"/>
          <p:cNvSpPr>
            <a:spLocks noChangeShapeType="1"/>
          </p:cNvSpPr>
          <p:nvPr/>
        </p:nvSpPr>
        <p:spPr bwMode="auto">
          <a:xfrm>
            <a:off x="5441950" y="3331294"/>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7" name="Line 731"/>
          <p:cNvSpPr>
            <a:spLocks noChangeShapeType="1"/>
          </p:cNvSpPr>
          <p:nvPr/>
        </p:nvSpPr>
        <p:spPr bwMode="auto">
          <a:xfrm flipH="1">
            <a:off x="4587876" y="3407494"/>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8" name="Line 732"/>
          <p:cNvSpPr>
            <a:spLocks noChangeShapeType="1"/>
          </p:cNvSpPr>
          <p:nvPr/>
        </p:nvSpPr>
        <p:spPr bwMode="auto">
          <a:xfrm flipH="1">
            <a:off x="5178426" y="340749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759" name="Group 733"/>
          <p:cNvGrpSpPr>
            <a:grpSpLocks/>
          </p:cNvGrpSpPr>
          <p:nvPr/>
        </p:nvGrpSpPr>
        <p:grpSpPr bwMode="auto">
          <a:xfrm>
            <a:off x="4230688" y="5025157"/>
            <a:ext cx="501650" cy="234950"/>
            <a:chOff x="4701" y="2996"/>
            <a:chExt cx="316" cy="148"/>
          </a:xfrm>
        </p:grpSpPr>
        <p:sp>
          <p:nvSpPr>
            <p:cNvPr id="27817" name="Oval 73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18" name="Line 735"/>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9" name="Line 736"/>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0" name="Rectangle 737"/>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21" name="Oval 73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22" name="Group 739"/>
            <p:cNvGrpSpPr>
              <a:grpSpLocks/>
            </p:cNvGrpSpPr>
            <p:nvPr/>
          </p:nvGrpSpPr>
          <p:grpSpPr bwMode="auto">
            <a:xfrm>
              <a:off x="4776" y="3017"/>
              <a:ext cx="156" cy="56"/>
              <a:chOff x="2848" y="848"/>
              <a:chExt cx="140" cy="98"/>
            </a:xfrm>
          </p:grpSpPr>
          <p:sp>
            <p:nvSpPr>
              <p:cNvPr id="27827" name="Line 74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8" name="Line 74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9" name="Line 74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23" name="Group 743"/>
            <p:cNvGrpSpPr>
              <a:grpSpLocks/>
            </p:cNvGrpSpPr>
            <p:nvPr/>
          </p:nvGrpSpPr>
          <p:grpSpPr bwMode="auto">
            <a:xfrm flipV="1">
              <a:off x="4776" y="3016"/>
              <a:ext cx="156" cy="56"/>
              <a:chOff x="2848" y="848"/>
              <a:chExt cx="140" cy="98"/>
            </a:xfrm>
          </p:grpSpPr>
          <p:sp>
            <p:nvSpPr>
              <p:cNvPr id="27824" name="Line 7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5" name="Line 7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6" name="Line 7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60" name="Group 747"/>
          <p:cNvGrpSpPr>
            <a:grpSpLocks/>
          </p:cNvGrpSpPr>
          <p:nvPr/>
        </p:nvGrpSpPr>
        <p:grpSpPr bwMode="auto">
          <a:xfrm>
            <a:off x="3565525" y="5326782"/>
            <a:ext cx="501650" cy="234950"/>
            <a:chOff x="4701" y="2996"/>
            <a:chExt cx="316" cy="148"/>
          </a:xfrm>
        </p:grpSpPr>
        <p:sp>
          <p:nvSpPr>
            <p:cNvPr id="27804" name="Oval 7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05" name="Line 74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06" name="Line 75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07" name="Rectangle 75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08" name="Oval 7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09" name="Group 753"/>
            <p:cNvGrpSpPr>
              <a:grpSpLocks/>
            </p:cNvGrpSpPr>
            <p:nvPr/>
          </p:nvGrpSpPr>
          <p:grpSpPr bwMode="auto">
            <a:xfrm>
              <a:off x="4776" y="3017"/>
              <a:ext cx="156" cy="56"/>
              <a:chOff x="2848" y="848"/>
              <a:chExt cx="140" cy="98"/>
            </a:xfrm>
          </p:grpSpPr>
          <p:sp>
            <p:nvSpPr>
              <p:cNvPr id="27814" name="Line 75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5" name="Line 75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6" name="Line 75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10" name="Group 757"/>
            <p:cNvGrpSpPr>
              <a:grpSpLocks/>
            </p:cNvGrpSpPr>
            <p:nvPr/>
          </p:nvGrpSpPr>
          <p:grpSpPr bwMode="auto">
            <a:xfrm flipV="1">
              <a:off x="4776" y="3016"/>
              <a:ext cx="156" cy="56"/>
              <a:chOff x="2848" y="848"/>
              <a:chExt cx="140" cy="98"/>
            </a:xfrm>
          </p:grpSpPr>
          <p:sp>
            <p:nvSpPr>
              <p:cNvPr id="27811" name="Line 75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2" name="Line 75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3" name="Line 76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61" name="Group 761"/>
          <p:cNvGrpSpPr>
            <a:grpSpLocks/>
          </p:cNvGrpSpPr>
          <p:nvPr/>
        </p:nvGrpSpPr>
        <p:grpSpPr bwMode="auto">
          <a:xfrm>
            <a:off x="4395788" y="5512520"/>
            <a:ext cx="290512" cy="404813"/>
            <a:chOff x="4290" y="3130"/>
            <a:chExt cx="183" cy="255"/>
          </a:xfrm>
        </p:grpSpPr>
        <p:pic>
          <p:nvPicPr>
            <p:cNvPr id="27786" name="Picture 762"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787" name="Freeform 763"/>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8" name="Freeform 764"/>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9" name="Freeform 765"/>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0" name="Freeform 766"/>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1" name="Freeform 767"/>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2" name="Freeform 768"/>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769"/>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770"/>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5" name="Freeform 771"/>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6" name="Freeform 772"/>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7" name="Freeform 773"/>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7798" name="Freeform 774"/>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7799" name="Freeform 775"/>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7800" name="Freeform 776"/>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7801" name="Freeform 777"/>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7802" name="Freeform 778"/>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7803" name="Freeform 779"/>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7762" name="Group 780"/>
          <p:cNvGrpSpPr>
            <a:grpSpLocks/>
          </p:cNvGrpSpPr>
          <p:nvPr/>
        </p:nvGrpSpPr>
        <p:grpSpPr bwMode="auto">
          <a:xfrm>
            <a:off x="2952751" y="3974232"/>
            <a:ext cx="290513" cy="404812"/>
            <a:chOff x="4290" y="3130"/>
            <a:chExt cx="183" cy="255"/>
          </a:xfrm>
        </p:grpSpPr>
        <p:pic>
          <p:nvPicPr>
            <p:cNvPr id="27768" name="Picture 781"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769" name="Freeform 782"/>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0" name="Freeform 783"/>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784"/>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785"/>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3" name="Freeform 786"/>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4" name="Freeform 787"/>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5" name="Freeform 788"/>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6" name="Freeform 789"/>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7" name="Freeform 790"/>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8" name="Freeform 791"/>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9" name="Freeform 792"/>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7780" name="Freeform 793"/>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7781" name="Freeform 794"/>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7782" name="Freeform 795"/>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7783" name="Freeform 796"/>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7784" name="Freeform 797"/>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7785" name="Freeform 79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 name="Group 799"/>
          <p:cNvGrpSpPr>
            <a:grpSpLocks/>
          </p:cNvGrpSpPr>
          <p:nvPr/>
        </p:nvGrpSpPr>
        <p:grpSpPr bwMode="auto">
          <a:xfrm>
            <a:off x="2133600" y="2618508"/>
            <a:ext cx="3340100" cy="3265487"/>
            <a:chOff x="2865" y="1307"/>
            <a:chExt cx="2104" cy="2057"/>
          </a:xfrm>
        </p:grpSpPr>
        <p:sp>
          <p:nvSpPr>
            <p:cNvPr id="27764" name="Line 800"/>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65" name="Line 801"/>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66" name="Line 802"/>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67" name="Text Box 803"/>
            <p:cNvSpPr txBox="1">
              <a:spLocks noChangeArrowheads="1"/>
            </p:cNvSpPr>
            <p:nvPr/>
          </p:nvSpPr>
          <p:spPr bwMode="auto">
            <a:xfrm>
              <a:off x="2865" y="2510"/>
              <a:ext cx="11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FF3300"/>
                  </a:solidFill>
                  <a:latin typeface="Arial" panose="020B0604020202020204" pitchFamily="34" charset="0"/>
                  <a:ea typeface="宋体" panose="02010600030101010101" pitchFamily="2" charset="-122"/>
                </a:rPr>
                <a:t>客户机</a:t>
              </a:r>
              <a:r>
                <a:rPr kumimoji="0" lang="en-US" altLang="zh-CN" sz="2000">
                  <a:solidFill>
                    <a:srgbClr val="FF3300"/>
                  </a:solidFill>
                  <a:latin typeface="Arial" panose="020B0604020202020204" pitchFamily="34" charset="0"/>
                  <a:ea typeface="宋体" panose="02010600030101010101" pitchFamily="2" charset="-122"/>
                </a:rPr>
                <a:t>/</a:t>
              </a:r>
              <a:r>
                <a:rPr kumimoji="0" lang="zh-CN" altLang="en-US" sz="2000">
                  <a:solidFill>
                    <a:srgbClr val="FF3300"/>
                  </a:solidFill>
                  <a:latin typeface="Arial" panose="020B0604020202020204" pitchFamily="34" charset="0"/>
                  <a:ea typeface="宋体" panose="02010600030101010101" pitchFamily="2" charset="-122"/>
                </a:rPr>
                <a:t>服务器</a:t>
              </a:r>
            </a:p>
          </p:txBody>
        </p:sp>
      </p:grpSp>
    </p:spTree>
    <p:extLst>
      <p:ext uri="{BB962C8B-B14F-4D97-AF65-F5344CB8AC3E}">
        <p14:creationId xmlns:p14="http://schemas.microsoft.com/office/powerpoint/2010/main" val="2762118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6675"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76"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77"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6678"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6679"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6680"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6681"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6682"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3"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4"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5"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6"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87"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6688"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6689"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6690"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6691"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6692"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3"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4"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5"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6"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6697"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98"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6699"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700"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6701"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6702" name="AutoShape 30"/>
          <p:cNvSpPr>
            <a:spLocks noChangeArrowheads="1"/>
          </p:cNvSpPr>
          <p:nvPr/>
        </p:nvSpPr>
        <p:spPr bwMode="auto">
          <a:xfrm>
            <a:off x="5591175" y="1989139"/>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56703" name="Text Box 31"/>
          <p:cNvSpPr txBox="1">
            <a:spLocks noChangeArrowheads="1"/>
          </p:cNvSpPr>
          <p:nvPr/>
        </p:nvSpPr>
        <p:spPr bwMode="auto">
          <a:xfrm>
            <a:off x="5650471" y="2060576"/>
            <a:ext cx="29706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Tahoma" panose="020B0604030504040204" pitchFamily="34" charset="0"/>
                <a:ea typeface="黑体" panose="02010609060101010101" pitchFamily="49" charset="-122"/>
              </a:rPr>
              <a:t>我收到了</a:t>
            </a:r>
            <a:r>
              <a:rPr lang="zh-CN" altLang="en-US" sz="1400">
                <a:solidFill>
                  <a:srgbClr val="333399"/>
                </a:solidFill>
                <a:latin typeface="Arial" panose="020B0604020202020204" pitchFamily="34" charset="0"/>
                <a:ea typeface="黑体" panose="02010609060101010101" pitchFamily="49" charset="-122"/>
              </a:rPr>
              <a:t> </a:t>
            </a:r>
            <a:r>
              <a:rPr lang="en-US" altLang="zh-CN" sz="2400">
                <a:solidFill>
                  <a:srgbClr val="333399"/>
                </a:solidFill>
                <a:latin typeface="Arial" panose="020B0604020202020204" pitchFamily="34" charset="0"/>
                <a:ea typeface="黑体" panose="02010609060101010101" pitchFamily="49" charset="-122"/>
              </a:rPr>
              <a:t>AP</a:t>
            </a:r>
            <a:r>
              <a:rPr lang="en-US" altLang="zh-CN" sz="2400" baseline="-25000">
                <a:solidFill>
                  <a:srgbClr val="333399"/>
                </a:solidFill>
                <a:latin typeface="Arial" panose="020B0604020202020204" pitchFamily="34" charset="0"/>
                <a:ea typeface="黑体" panose="02010609060101010101" pitchFamily="49" charset="-122"/>
              </a:rPr>
              <a:t>1</a:t>
            </a:r>
            <a:r>
              <a:rPr lang="en-US" altLang="zh-CN" sz="1600">
                <a:solidFill>
                  <a:srgbClr val="333399"/>
                </a:solidFill>
                <a:latin typeface="Arial" panose="020B0604020202020204" pitchFamily="34" charset="0"/>
                <a:ea typeface="黑体" panose="02010609060101010101" pitchFamily="49" charset="-122"/>
              </a:rPr>
              <a:t> </a:t>
            </a:r>
            <a:r>
              <a:rPr lang="zh-CN" altLang="en-US" sz="2400">
                <a:solidFill>
                  <a:srgbClr val="333399"/>
                </a:solidFill>
                <a:latin typeface="Tahoma" panose="020B0604030504040204" pitchFamily="34" charset="0"/>
                <a:ea typeface="黑体" panose="02010609060101010101" pitchFamily="49" charset="-122"/>
              </a:rPr>
              <a:t>发来的</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应用程序数据！</a:t>
            </a:r>
          </a:p>
        </p:txBody>
      </p:sp>
    </p:spTree>
    <p:extLst>
      <p:ext uri="{BB962C8B-B14F-4D97-AF65-F5344CB8AC3E}">
        <p14:creationId xmlns:p14="http://schemas.microsoft.com/office/powerpoint/2010/main" val="12865766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CEED8691-FAE9-4AF2-88FF-15AAAF4DAF5E}"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121</a:t>
            </a:fld>
            <a:r>
              <a:rPr kumimoji="0" lang="en-US" altLang="zh-CN" sz="1000">
                <a:latin typeface="Arial" panose="020B0604020202020204" pitchFamily="34" charset="0"/>
                <a:ea typeface="宋体" panose="02010600030101010101" pitchFamily="2" charset="-122"/>
              </a:rPr>
              <a:t>-</a:t>
            </a:r>
          </a:p>
        </p:txBody>
      </p:sp>
      <p:sp>
        <p:nvSpPr>
          <p:cNvPr id="157699" name="Rectangle 2"/>
          <p:cNvSpPr>
            <a:spLocks noGrp="1" noChangeArrowheads="1"/>
          </p:cNvSpPr>
          <p:nvPr>
            <p:ph type="title" idx="4294967295"/>
          </p:nvPr>
        </p:nvSpPr>
        <p:spPr/>
        <p:txBody>
          <a:bodyPr/>
          <a:lstStyle/>
          <a:p>
            <a:pPr eaLnBrk="1" hangingPunct="1"/>
            <a:r>
              <a:rPr lang="en-US" altLang="zh-CN" sz="3200"/>
              <a:t>Demo</a:t>
            </a:r>
          </a:p>
        </p:txBody>
      </p:sp>
      <p:sp>
        <p:nvSpPr>
          <p:cNvPr id="157700" name="Rectangle 3"/>
          <p:cNvSpPr>
            <a:spLocks noGrp="1" noChangeArrowheads="1"/>
          </p:cNvSpPr>
          <p:nvPr>
            <p:ph type="body" idx="4294967295"/>
          </p:nvPr>
        </p:nvSpPr>
        <p:spPr/>
        <p:txBody>
          <a:bodyPr/>
          <a:lstStyle/>
          <a:p>
            <a:pPr eaLnBrk="1" hangingPunct="1"/>
            <a:r>
              <a:rPr lang="fr-FR" altLang="zh-CN" sz="2400"/>
              <a:t>Message Segmentation</a:t>
            </a:r>
          </a:p>
          <a:p>
            <a:pPr eaLnBrk="1" hangingPunct="1"/>
            <a:r>
              <a:rPr lang="fr-FR" altLang="zh-CN" sz="2400"/>
              <a:t>http://media.pearsoncmg.com/aw/aw_kurose_network_2/applets/message/messagesegmentation.html</a:t>
            </a:r>
            <a:endParaRPr lang="en-US" altLang="zh-CN" sz="2400"/>
          </a:p>
        </p:txBody>
      </p:sp>
    </p:spTree>
    <p:extLst>
      <p:ext uri="{BB962C8B-B14F-4D97-AF65-F5344CB8AC3E}">
        <p14:creationId xmlns:p14="http://schemas.microsoft.com/office/powerpoint/2010/main" val="4210402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4"/>
          <p:cNvSpPr>
            <a:spLocks noGrp="1"/>
          </p:cNvSpPr>
          <p:nvPr>
            <p:ph type="sldNum" sz="quarter" idx="11"/>
          </p:nvPr>
        </p:nvSpPr>
        <p:spPr>
          <a:xfrm>
            <a:off x="9347200" y="630932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B5D8B26-D74C-4774-88DA-4CC8C0AFFC4C}"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122</a:t>
            </a:fld>
            <a:r>
              <a:rPr kumimoji="0" lang="en-US" altLang="zh-CN" sz="1000">
                <a:latin typeface="Arial" panose="020B0604020202020204" pitchFamily="34" charset="0"/>
                <a:ea typeface="宋体" panose="02010600030101010101" pitchFamily="2" charset="-122"/>
              </a:rPr>
              <a:t>-</a:t>
            </a:r>
          </a:p>
        </p:txBody>
      </p:sp>
      <p:sp>
        <p:nvSpPr>
          <p:cNvPr id="158723" name="Rectangle 2"/>
          <p:cNvSpPr>
            <a:spLocks noGrp="1" noChangeArrowheads="1"/>
          </p:cNvSpPr>
          <p:nvPr>
            <p:ph type="title"/>
          </p:nvPr>
        </p:nvSpPr>
        <p:spPr/>
        <p:txBody>
          <a:bodyPr/>
          <a:lstStyle/>
          <a:p>
            <a:pPr eaLnBrk="1" hangingPunct="1"/>
            <a:r>
              <a:rPr lang="zh-CN" altLang="en-US" sz="3200"/>
              <a:t>提纲</a:t>
            </a:r>
          </a:p>
        </p:txBody>
      </p:sp>
      <p:sp>
        <p:nvSpPr>
          <p:cNvPr id="20484" name="Rectangle 3"/>
          <p:cNvSpPr>
            <a:spLocks noGrp="1" noChangeArrowheads="1"/>
          </p:cNvSpPr>
          <p:nvPr>
            <p:ph type="body" idx="1"/>
          </p:nvPr>
        </p:nvSpPr>
        <p:spPr>
          <a:xfrm>
            <a:off x="814048" y="1412776"/>
            <a:ext cx="8229600" cy="5543550"/>
          </a:xfrm>
        </p:spPr>
        <p:txBody>
          <a:bodyPr>
            <a:normAutofit fontScale="77500" lnSpcReduction="20000"/>
          </a:bodyPr>
          <a:lstStyle/>
          <a:p>
            <a:pPr eaLnBrk="1" hangingPunct="1">
              <a:defRPr/>
            </a:pPr>
            <a:r>
              <a:rPr lang="zh-CN" altLang="en-US" dirty="0"/>
              <a:t>背景</a:t>
            </a:r>
            <a:endParaRPr lang="en-US" altLang="zh-CN" dirty="0"/>
          </a:p>
          <a:p>
            <a:pPr lvl="1" eaLnBrk="1" hangingPunct="1">
              <a:defRPr/>
            </a:pPr>
            <a:r>
              <a:rPr lang="zh-CN" altLang="en-US" dirty="0"/>
              <a:t>核心问题</a:t>
            </a:r>
            <a:r>
              <a:rPr lang="en-US" altLang="zh-CN" dirty="0"/>
              <a:t>: </a:t>
            </a:r>
            <a:r>
              <a:rPr lang="zh-CN" altLang="en-US" dirty="0"/>
              <a:t>构造一个网络</a:t>
            </a:r>
          </a:p>
          <a:p>
            <a:pPr eaLnBrk="1" hangingPunct="1">
              <a:defRPr/>
            </a:pPr>
            <a:r>
              <a:rPr lang="zh-CN" altLang="en-US" dirty="0"/>
              <a:t>设计需求</a:t>
            </a:r>
            <a:endParaRPr lang="en-US" altLang="zh-CN" dirty="0"/>
          </a:p>
          <a:p>
            <a:pPr lvl="1" eaLnBrk="1" hangingPunct="1">
              <a:defRPr/>
            </a:pPr>
            <a:r>
              <a:rPr lang="zh-CN" altLang="en-US" dirty="0"/>
              <a:t>可扩展的连通性</a:t>
            </a:r>
            <a:endParaRPr lang="en-US" altLang="zh-CN" dirty="0"/>
          </a:p>
          <a:p>
            <a:pPr lvl="1" eaLnBrk="1" hangingPunct="1">
              <a:defRPr/>
            </a:pPr>
            <a:r>
              <a:rPr lang="zh-CN" altLang="en-US" dirty="0"/>
              <a:t>高性价比的资源共享</a:t>
            </a:r>
            <a:endParaRPr lang="en-US" altLang="zh-CN" dirty="0"/>
          </a:p>
          <a:p>
            <a:pPr lvl="1" eaLnBrk="1" hangingPunct="1">
              <a:defRPr/>
            </a:pPr>
            <a:r>
              <a:rPr lang="zh-CN" altLang="en-US" dirty="0"/>
              <a:t>支持通用服务</a:t>
            </a:r>
            <a:endParaRPr lang="en-US" altLang="zh-CN" dirty="0"/>
          </a:p>
          <a:p>
            <a:pPr lvl="1" eaLnBrk="1" hangingPunct="1">
              <a:defRPr/>
            </a:pPr>
            <a:r>
              <a:rPr lang="zh-CN" altLang="en-US" dirty="0"/>
              <a:t>可管理性</a:t>
            </a:r>
            <a:endParaRPr lang="en-US" altLang="zh-CN" dirty="0"/>
          </a:p>
          <a:p>
            <a:pPr eaLnBrk="1" hangingPunct="1">
              <a:defRPr/>
            </a:pPr>
            <a:r>
              <a:rPr lang="zh-CN" altLang="en-US" dirty="0"/>
              <a:t>网络架构</a:t>
            </a:r>
            <a:endParaRPr lang="en-US" altLang="zh-CN" dirty="0"/>
          </a:p>
          <a:p>
            <a:pPr lvl="1" eaLnBrk="1" hangingPunct="1">
              <a:defRPr/>
            </a:pPr>
            <a:r>
              <a:rPr kumimoji="0" lang="zh-CN" altLang="en-US" dirty="0"/>
              <a:t>分层与协议</a:t>
            </a:r>
            <a:endParaRPr kumimoji="0" lang="en-US" altLang="zh-CN" dirty="0"/>
          </a:p>
          <a:p>
            <a:pPr lvl="1" eaLnBrk="1" hangingPunct="1">
              <a:defRPr/>
            </a:pPr>
            <a:r>
              <a:rPr kumimoji="0" lang="zh-CN" altLang="en-US" dirty="0"/>
              <a:t>互联网体系结构</a:t>
            </a:r>
            <a:endParaRPr lang="en-US" altLang="zh-CN" dirty="0"/>
          </a:p>
          <a:p>
            <a:pPr eaLnBrk="1" hangingPunct="1">
              <a:defRPr/>
            </a:pPr>
            <a:r>
              <a:rPr lang="zh-CN" altLang="en-US" dirty="0"/>
              <a:t>网络性能</a:t>
            </a:r>
            <a:endParaRPr lang="en-US" altLang="zh-CN" dirty="0"/>
          </a:p>
          <a:p>
            <a:pPr eaLnBrk="1" hangingPunct="1">
              <a:defRPr/>
            </a:pPr>
            <a:r>
              <a:rPr lang="zh-CN" altLang="en-US" dirty="0"/>
              <a:t>网络编程</a:t>
            </a:r>
            <a:endParaRPr lang="en-US" altLang="zh-CN" dirty="0"/>
          </a:p>
          <a:p>
            <a:pPr lvl="1" eaLnBrk="1" hangingPunct="1">
              <a:defRPr/>
            </a:pPr>
            <a:r>
              <a:rPr lang="zh-CN" altLang="en-US" dirty="0"/>
              <a:t>基于套接字</a:t>
            </a:r>
            <a:endParaRPr lang="en-US" altLang="zh-CN" dirty="0"/>
          </a:p>
          <a:p>
            <a:pPr marL="342900" lvl="1" indent="-342900" eaLnBrk="1" hangingPunct="1">
              <a:buFont typeface="Wingdings" panose="05000000000000000000" pitchFamily="2" charset="2"/>
              <a:buChar char="n"/>
              <a:defRPr/>
            </a:pPr>
            <a:r>
              <a:rPr lang="zh-CN" altLang="en-US" sz="3200" dirty="0">
                <a:cs typeface="+mn-cs"/>
              </a:rPr>
              <a:t>互联网简史</a:t>
            </a:r>
            <a:endParaRPr lang="en-US" altLang="zh-CN" sz="3200" dirty="0">
              <a:cs typeface="+mn-cs"/>
            </a:endParaRPr>
          </a:p>
          <a:p>
            <a:pPr marL="342900" lvl="1" indent="-342900" eaLnBrk="1" hangingPunct="1">
              <a:buFont typeface="Wingdings" panose="05000000000000000000" pitchFamily="2" charset="2"/>
              <a:buChar char="n"/>
              <a:defRPr/>
            </a:pPr>
            <a:r>
              <a:rPr lang="zh-CN" altLang="en-US" sz="3200" dirty="0">
                <a:cs typeface="+mn-cs"/>
              </a:rPr>
              <a:t>总结</a:t>
            </a:r>
            <a:endParaRPr lang="en-US" altLang="zh-CN" sz="3200" dirty="0">
              <a:cs typeface="+mn-cs"/>
            </a:endParaRPr>
          </a:p>
          <a:p>
            <a:pPr lvl="1" eaLnBrk="1" hangingPunct="1">
              <a:defRPr/>
            </a:pPr>
            <a:endParaRPr lang="zh-CN" altLang="en-US" dirty="0"/>
          </a:p>
        </p:txBody>
      </p:sp>
    </p:spTree>
    <p:extLst>
      <p:ext uri="{BB962C8B-B14F-4D97-AF65-F5344CB8AC3E}">
        <p14:creationId xmlns:p14="http://schemas.microsoft.com/office/powerpoint/2010/main" val="21796008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4"/>
          <p:cNvSpPr>
            <a:spLocks noGrp="1" noChangeArrowheads="1"/>
          </p:cNvSpPr>
          <p:nvPr>
            <p:ph type="title"/>
          </p:nvPr>
        </p:nvSpPr>
        <p:spPr/>
        <p:txBody>
          <a:bodyPr/>
          <a:lstStyle/>
          <a:p>
            <a:pPr marL="342900" indent="-342900" eaLnBrk="1" hangingPunct="1"/>
            <a:r>
              <a:rPr lang="zh-CN" altLang="en-US" i="0"/>
              <a:t>互联网体系结构</a:t>
            </a:r>
            <a:endParaRPr lang="en-US" altLang="zh-CN" i="0"/>
          </a:p>
        </p:txBody>
      </p:sp>
      <p:sp>
        <p:nvSpPr>
          <p:cNvPr id="159747" name="Rectangle 5"/>
          <p:cNvSpPr>
            <a:spLocks noGrp="1" noChangeArrowheads="1"/>
          </p:cNvSpPr>
          <p:nvPr>
            <p:ph type="body" idx="1"/>
          </p:nvPr>
        </p:nvSpPr>
        <p:spPr>
          <a:xfrm>
            <a:off x="983432" y="1263001"/>
            <a:ext cx="5971403" cy="5327650"/>
          </a:xfrm>
        </p:spPr>
        <p:txBody>
          <a:bodyPr/>
          <a:lstStyle/>
          <a:p>
            <a:pPr eaLnBrk="1" hangingPunct="1"/>
            <a:r>
              <a:rPr lang="en-US" altLang="zh-CN" sz="2800" dirty="0"/>
              <a:t>Internet </a:t>
            </a:r>
          </a:p>
          <a:p>
            <a:pPr lvl="1" eaLnBrk="1" hangingPunct="1"/>
            <a:r>
              <a:rPr lang="zh-CN" altLang="en-US" sz="2400" dirty="0"/>
              <a:t>全球范围</a:t>
            </a:r>
            <a:r>
              <a:rPr lang="en-US" altLang="zh-CN" sz="2400" dirty="0"/>
              <a:t>, </a:t>
            </a:r>
            <a:r>
              <a:rPr lang="zh-CN" altLang="en-US" sz="2400" dirty="0"/>
              <a:t>通用的</a:t>
            </a:r>
            <a:r>
              <a:rPr lang="en-US" altLang="zh-CN" sz="2400" dirty="0"/>
              <a:t>, </a:t>
            </a:r>
            <a:r>
              <a:rPr lang="zh-CN" altLang="en-US" sz="2400" dirty="0"/>
              <a:t>支持异构技术</a:t>
            </a:r>
            <a:r>
              <a:rPr lang="en-US" altLang="zh-CN" sz="2400" dirty="0"/>
              <a:t>, </a:t>
            </a:r>
            <a:r>
              <a:rPr lang="zh-CN" altLang="en-US" sz="2400" dirty="0"/>
              <a:t>公众的</a:t>
            </a:r>
            <a:r>
              <a:rPr lang="en-US" altLang="zh-CN" sz="2400" dirty="0"/>
              <a:t>, </a:t>
            </a:r>
            <a:r>
              <a:rPr lang="zh-CN" altLang="en-US" sz="2400" dirty="0"/>
              <a:t>支持各种不同应用的计算机网络</a:t>
            </a:r>
            <a:endParaRPr lang="en-US" altLang="zh-CN" sz="2400" dirty="0"/>
          </a:p>
          <a:p>
            <a:pPr lvl="1" eaLnBrk="1" hangingPunct="1"/>
            <a:r>
              <a:rPr lang="zh-CN" altLang="en-US" sz="2400" dirty="0"/>
              <a:t>由 </a:t>
            </a:r>
            <a:r>
              <a:rPr lang="en-US" altLang="zh-CN" sz="2400" dirty="0"/>
              <a:t>ARPANET</a:t>
            </a:r>
            <a:r>
              <a:rPr lang="zh-CN" altLang="en-US" sz="2400" dirty="0"/>
              <a:t>演变形成</a:t>
            </a:r>
          </a:p>
          <a:p>
            <a:pPr lvl="1" eaLnBrk="1" hangingPunct="1"/>
            <a:r>
              <a:rPr lang="zh-CN" altLang="en-US" sz="2400" dirty="0"/>
              <a:t>由研究团体开发</a:t>
            </a:r>
            <a:endParaRPr lang="en-US" altLang="zh-CN" sz="2400" dirty="0"/>
          </a:p>
          <a:p>
            <a:pPr lvl="1" eaLnBrk="1" hangingPunct="1"/>
            <a:r>
              <a:rPr lang="zh-CN" altLang="en-US" sz="2400" dirty="0"/>
              <a:t>标准 </a:t>
            </a:r>
            <a:r>
              <a:rPr lang="en-US" altLang="zh-CN" sz="2400" dirty="0">
                <a:latin typeface="华文中宋" panose="02010600040101010101" pitchFamily="2" charset="-122"/>
              </a:rPr>
              <a:t>–</a:t>
            </a:r>
            <a:r>
              <a:rPr lang="en-US" altLang="zh-CN" sz="2400" dirty="0"/>
              <a:t> IETF(</a:t>
            </a:r>
            <a:r>
              <a:rPr lang="zh-CN" altLang="en-US" sz="2400" dirty="0"/>
              <a:t>因特网工程任务组</a:t>
            </a:r>
            <a:r>
              <a:rPr lang="en-US" altLang="zh-CN" sz="2400" dirty="0"/>
              <a:t>)</a:t>
            </a:r>
            <a:endParaRPr lang="zh-CN" altLang="en-US" sz="2400" dirty="0"/>
          </a:p>
        </p:txBody>
      </p:sp>
      <p:sp>
        <p:nvSpPr>
          <p:cNvPr id="15974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33C3700-E16F-49EC-A39A-A9CFE6BD62A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123</a:t>
            </a:fld>
            <a:r>
              <a:rPr kumimoji="0" lang="en-US" altLang="zh-CN" sz="1000">
                <a:latin typeface="Arial" panose="020B0604020202020204" pitchFamily="34" charset="0"/>
                <a:ea typeface="宋体" panose="02010600030101010101" pitchFamily="2" charset="-122"/>
              </a:rPr>
              <a:t>-</a:t>
            </a:r>
          </a:p>
        </p:txBody>
      </p:sp>
      <p:grpSp>
        <p:nvGrpSpPr>
          <p:cNvPr id="159749" name="Group 23"/>
          <p:cNvGrpSpPr>
            <a:grpSpLocks/>
          </p:cNvGrpSpPr>
          <p:nvPr/>
        </p:nvGrpSpPr>
        <p:grpSpPr bwMode="auto">
          <a:xfrm>
            <a:off x="7075489" y="1633539"/>
            <a:ext cx="3197225" cy="2016125"/>
            <a:chOff x="158" y="799"/>
            <a:chExt cx="2014" cy="1270"/>
          </a:xfrm>
        </p:grpSpPr>
        <p:pic>
          <p:nvPicPr>
            <p:cNvPr id="159756" name="Picture 10" descr="2006_robert_kah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 y="799"/>
              <a:ext cx="1016"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Picture 11" descr="vinton-ce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799"/>
              <a:ext cx="94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9750" name="Text Box 24"/>
          <p:cNvSpPr txBox="1">
            <a:spLocks noChangeArrowheads="1"/>
          </p:cNvSpPr>
          <p:nvPr/>
        </p:nvSpPr>
        <p:spPr bwMode="auto">
          <a:xfrm>
            <a:off x="7458075" y="3922714"/>
            <a:ext cx="2382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latin typeface="Arial" panose="020B0604020202020204" pitchFamily="34" charset="0"/>
                <a:ea typeface="宋体" panose="02010600030101010101" pitchFamily="2" charset="-122"/>
              </a:rPr>
              <a:t>TCP/IP </a:t>
            </a:r>
            <a:r>
              <a:rPr kumimoji="0" lang="zh-CN" altLang="en-US" sz="1800" b="1">
                <a:latin typeface="Arial" panose="020B0604020202020204" pitchFamily="34" charset="0"/>
                <a:ea typeface="宋体" panose="02010600030101010101" pitchFamily="2" charset="-122"/>
              </a:rPr>
              <a:t>协议的发明者</a:t>
            </a:r>
            <a:endParaRPr kumimoji="0" lang="en-US" altLang="zh-CN" sz="1800" b="1">
              <a:latin typeface="Arial" panose="020B0604020202020204" pitchFamily="34" charset="0"/>
              <a:ea typeface="宋体" panose="02010600030101010101" pitchFamily="2" charset="-122"/>
            </a:endParaRPr>
          </a:p>
        </p:txBody>
      </p:sp>
      <p:pic>
        <p:nvPicPr>
          <p:cNvPr id="159751" name="Picture 9" descr="David Cl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8025" y="4797425"/>
            <a:ext cx="172878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2" name="矩形 11"/>
          <p:cNvSpPr>
            <a:spLocks noChangeArrowheads="1"/>
          </p:cNvSpPr>
          <p:nvPr/>
        </p:nvSpPr>
        <p:spPr bwMode="auto">
          <a:xfrm>
            <a:off x="8607425" y="3649664"/>
            <a:ext cx="154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Robert Kahn </a:t>
            </a:r>
            <a:endParaRPr kumimoji="0" lang="zh-CN" altLang="en-US" sz="1800">
              <a:latin typeface="Arial" panose="020B0604020202020204" pitchFamily="34" charset="0"/>
              <a:ea typeface="宋体" panose="02010600030101010101" pitchFamily="2" charset="-122"/>
            </a:endParaRPr>
          </a:p>
        </p:txBody>
      </p:sp>
      <p:sp>
        <p:nvSpPr>
          <p:cNvPr id="159753" name="矩形 12"/>
          <p:cNvSpPr>
            <a:spLocks noChangeArrowheads="1"/>
          </p:cNvSpPr>
          <p:nvPr/>
        </p:nvSpPr>
        <p:spPr bwMode="auto">
          <a:xfrm>
            <a:off x="7035800" y="3649664"/>
            <a:ext cx="1398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en-US" sz="1800">
                <a:latin typeface="Arial" panose="020B0604020202020204" pitchFamily="34" charset="0"/>
                <a:ea typeface="宋体" panose="02010600030101010101" pitchFamily="2" charset="-122"/>
              </a:rPr>
              <a:t>Vinton Cerf</a:t>
            </a: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59754" name="矩形 11"/>
          <p:cNvSpPr>
            <a:spLocks noChangeArrowheads="1"/>
          </p:cNvSpPr>
          <p:nvPr/>
        </p:nvSpPr>
        <p:spPr bwMode="auto">
          <a:xfrm>
            <a:off x="8462963" y="6475413"/>
            <a:ext cx="1314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 D. Clark</a:t>
            </a:r>
            <a:endParaRPr kumimoji="0" lang="zh-CN" altLang="en-US" sz="1800">
              <a:latin typeface="Arial" panose="020B0604020202020204" pitchFamily="34" charset="0"/>
              <a:ea typeface="宋体" panose="02010600030101010101" pitchFamily="2" charset="-122"/>
            </a:endParaRPr>
          </a:p>
        </p:txBody>
      </p:sp>
      <p:sp>
        <p:nvSpPr>
          <p:cNvPr id="2" name="TextBox 1"/>
          <p:cNvSpPr txBox="1"/>
          <p:nvPr/>
        </p:nvSpPr>
        <p:spPr>
          <a:xfrm>
            <a:off x="2180874" y="5126541"/>
            <a:ext cx="5267325" cy="138499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zh-CN" altLang="en-US" sz="2800" dirty="0">
                <a:latin typeface="华文楷体" pitchFamily="2" charset="-122"/>
                <a:ea typeface="华文楷体" pitchFamily="2" charset="-122"/>
              </a:rPr>
              <a:t>我们拒绝国王、总统和选举。我们信奉的是大体上的一致意见和可运行的代码。</a:t>
            </a:r>
          </a:p>
        </p:txBody>
      </p:sp>
    </p:spTree>
    <p:extLst>
      <p:ext uri="{BB962C8B-B14F-4D97-AF65-F5344CB8AC3E}">
        <p14:creationId xmlns:p14="http://schemas.microsoft.com/office/powerpoint/2010/main" val="24470153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1"/>
            <a:ext cx="35941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Rectangle 4"/>
          <p:cNvSpPr>
            <a:spLocks noGrp="1" noChangeArrowheads="1"/>
          </p:cNvSpPr>
          <p:nvPr>
            <p:ph type="title"/>
          </p:nvPr>
        </p:nvSpPr>
        <p:spPr/>
        <p:txBody>
          <a:bodyPr/>
          <a:lstStyle/>
          <a:p>
            <a:r>
              <a:rPr lang="zh-CN" altLang="en-US"/>
              <a:t>互联网体系结构</a:t>
            </a:r>
            <a:endParaRPr lang="en-US" altLang="zh-CN"/>
          </a:p>
        </p:txBody>
      </p:sp>
      <p:sp>
        <p:nvSpPr>
          <p:cNvPr id="161796" name="Rectangle 5"/>
          <p:cNvSpPr>
            <a:spLocks noGrp="1" noChangeArrowheads="1"/>
          </p:cNvSpPr>
          <p:nvPr>
            <p:ph type="body" idx="1"/>
          </p:nvPr>
        </p:nvSpPr>
        <p:spPr>
          <a:xfrm>
            <a:off x="4881564" y="1125538"/>
            <a:ext cx="5329237" cy="5327650"/>
          </a:xfrm>
        </p:spPr>
        <p:txBody>
          <a:bodyPr/>
          <a:lstStyle/>
          <a:p>
            <a:r>
              <a:rPr lang="zh-CN" altLang="en-US" sz="2400"/>
              <a:t>应用层</a:t>
            </a:r>
            <a:endParaRPr lang="en-US" altLang="zh-CN" sz="2400"/>
          </a:p>
          <a:p>
            <a:r>
              <a:rPr lang="zh-CN" altLang="en-US" sz="2400"/>
              <a:t>传输层</a:t>
            </a:r>
            <a:endParaRPr lang="en-US" altLang="zh-CN" sz="2400"/>
          </a:p>
          <a:p>
            <a:pPr lvl="1"/>
            <a:r>
              <a:rPr lang="zh-CN" altLang="en-US" sz="2000"/>
              <a:t>进程与进程之间的消息传输</a:t>
            </a:r>
            <a:r>
              <a:rPr lang="en-US" altLang="zh-CN" sz="2000"/>
              <a:t>, </a:t>
            </a:r>
            <a:r>
              <a:rPr lang="zh-CN" altLang="en-US" sz="2000"/>
              <a:t>两个主要的协议</a:t>
            </a:r>
            <a:r>
              <a:rPr lang="en-US" altLang="zh-CN" sz="2000"/>
              <a:t>:</a:t>
            </a:r>
          </a:p>
          <a:p>
            <a:pPr lvl="1"/>
            <a:r>
              <a:rPr lang="en-US" altLang="zh-CN" sz="2000"/>
              <a:t>TCP (Transmission Control Protocol)</a:t>
            </a:r>
          </a:p>
          <a:p>
            <a:pPr lvl="1"/>
            <a:r>
              <a:rPr lang="en-US" altLang="zh-CN" sz="2000"/>
              <a:t>UDP (User Datagram Protocol) </a:t>
            </a:r>
          </a:p>
          <a:p>
            <a:r>
              <a:rPr lang="en-US" altLang="zh-CN" sz="2400"/>
              <a:t>IP</a:t>
            </a:r>
            <a:r>
              <a:rPr lang="zh-CN" altLang="en-US" sz="2400"/>
              <a:t>层</a:t>
            </a:r>
            <a:endParaRPr lang="en-US" altLang="zh-CN" sz="2400"/>
          </a:p>
          <a:p>
            <a:pPr lvl="1"/>
            <a:r>
              <a:rPr lang="zh-CN" altLang="en-US" sz="2000"/>
              <a:t>主机到主机的数据分组传输</a:t>
            </a:r>
            <a:endParaRPr lang="en-US" altLang="zh-CN" sz="2000"/>
          </a:p>
          <a:p>
            <a:pPr lvl="1"/>
            <a:r>
              <a:rPr lang="zh-CN" altLang="en-US" sz="2000"/>
              <a:t>唯一协议</a:t>
            </a:r>
            <a:r>
              <a:rPr lang="en-US" altLang="zh-CN" sz="2000"/>
              <a:t>: IP</a:t>
            </a:r>
          </a:p>
          <a:p>
            <a:r>
              <a:rPr lang="zh-CN" altLang="en-US" sz="2400"/>
              <a:t>网络接入层</a:t>
            </a:r>
            <a:endParaRPr lang="en-US" altLang="zh-CN" sz="2400"/>
          </a:p>
          <a:p>
            <a:pPr lvl="1" eaLnBrk="1" hangingPunct="1"/>
            <a:r>
              <a:rPr lang="zh-CN" altLang="en-US" sz="2000"/>
              <a:t>没有指定该层的实际细节</a:t>
            </a:r>
            <a:endParaRPr lang="en-US" altLang="zh-CN" sz="2000"/>
          </a:p>
          <a:p>
            <a:pPr lvl="1" eaLnBrk="1" hangingPunct="1"/>
            <a:r>
              <a:rPr lang="zh-CN" altLang="en-US" sz="2000"/>
              <a:t>可以是任意一种底层网络</a:t>
            </a:r>
            <a:endParaRPr lang="en-US" altLang="zh-CN" sz="2000"/>
          </a:p>
          <a:p>
            <a:endParaRPr lang="en-US" altLang="zh-CN" sz="2400"/>
          </a:p>
          <a:p>
            <a:endParaRPr lang="en-US" altLang="zh-CN" sz="2400"/>
          </a:p>
        </p:txBody>
      </p:sp>
      <p:sp>
        <p:nvSpPr>
          <p:cNvPr id="16179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CAFD526-131E-4D8A-926E-6C28DED9297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124</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68115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Grp="1" noChangeArrowheads="1"/>
          </p:cNvSpPr>
          <p:nvPr>
            <p:ph type="title"/>
          </p:nvPr>
        </p:nvSpPr>
        <p:spPr/>
        <p:txBody>
          <a:bodyPr/>
          <a:lstStyle/>
          <a:p>
            <a:r>
              <a:rPr lang="zh-CN" altLang="en-US"/>
              <a:t>互联网协议栈</a:t>
            </a:r>
            <a:endParaRPr lang="en-US" altLang="zh-CN"/>
          </a:p>
        </p:txBody>
      </p:sp>
      <p:sp>
        <p:nvSpPr>
          <p:cNvPr id="694274" name="Rectangle 2"/>
          <p:cNvSpPr>
            <a:spLocks noChangeArrowheads="1"/>
          </p:cNvSpPr>
          <p:nvPr/>
        </p:nvSpPr>
        <p:spPr bwMode="auto">
          <a:xfrm>
            <a:off x="2057400" y="1447800"/>
            <a:ext cx="8077200" cy="38100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zh-CN">
              <a:solidFill>
                <a:schemeClr val="dk1"/>
              </a:solidFill>
              <a:latin typeface="+mn-lt"/>
              <a:ea typeface="+mn-ea"/>
            </a:endParaRPr>
          </a:p>
        </p:txBody>
      </p:sp>
      <p:sp>
        <p:nvSpPr>
          <p:cNvPr id="162820" name="Line 4"/>
          <p:cNvSpPr>
            <a:spLocks noChangeShapeType="1"/>
          </p:cNvSpPr>
          <p:nvPr/>
        </p:nvSpPr>
        <p:spPr bwMode="auto">
          <a:xfrm>
            <a:off x="4495800" y="3505200"/>
            <a:ext cx="2819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1" name="Arc 5"/>
          <p:cNvSpPr>
            <a:spLocks/>
          </p:cNvSpPr>
          <p:nvPr/>
        </p:nvSpPr>
        <p:spPr bwMode="auto">
          <a:xfrm>
            <a:off x="8077200" y="3462338"/>
            <a:ext cx="1181100" cy="13462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gradFill rotWithShape="1">
            <a:gsLst>
              <a:gs pos="0">
                <a:srgbClr val="FFD100"/>
              </a:gs>
              <a:gs pos="20000">
                <a:srgbClr val="FFCD00"/>
              </a:gs>
              <a:gs pos="100000">
                <a:srgbClr val="DA9C00"/>
              </a:gs>
            </a:gsLst>
            <a:lin ang="5400000"/>
          </a:gradFill>
          <a:ln w="9525">
            <a:solidFill>
              <a:srgbClr val="FFBF00"/>
            </a:solidFill>
            <a:miter lim="800000"/>
            <a:headEnd/>
            <a:tailEnd/>
          </a:ln>
          <a:effectLst>
            <a:outerShdw dist="23000" dir="5400000" rotWithShape="0">
              <a:srgbClr val="000000">
                <a:alpha val="34998"/>
              </a:srgbClr>
            </a:outerShdw>
          </a:effectLst>
        </p:spPr>
        <p:txBody>
          <a:bodyPr wrap="none" anchor="ctr"/>
          <a:lstStyle/>
          <a:p>
            <a:endParaRPr lang="zh-CN" altLang="en-US"/>
          </a:p>
        </p:txBody>
      </p:sp>
      <p:sp>
        <p:nvSpPr>
          <p:cNvPr id="162822" name="Arc 6"/>
          <p:cNvSpPr>
            <a:spLocks/>
          </p:cNvSpPr>
          <p:nvPr/>
        </p:nvSpPr>
        <p:spPr bwMode="auto">
          <a:xfrm>
            <a:off x="6897688" y="3462338"/>
            <a:ext cx="1181100" cy="1346200"/>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21599"/>
                </a:moveTo>
                <a:cubicBezTo>
                  <a:pt x="-1" y="9681"/>
                  <a:pt x="9652" y="16"/>
                  <a:pt x="21571" y="0"/>
                </a:cubicBezTo>
              </a:path>
              <a:path w="21600" h="21600" stroke="0" extrusionOk="0">
                <a:moveTo>
                  <a:pt x="-1" y="21599"/>
                </a:moveTo>
                <a:cubicBezTo>
                  <a:pt x="-1" y="9681"/>
                  <a:pt x="9652" y="16"/>
                  <a:pt x="21571" y="0"/>
                </a:cubicBezTo>
                <a:lnTo>
                  <a:pt x="21600" y="21600"/>
                </a:lnTo>
                <a:lnTo>
                  <a:pt x="-1" y="21599"/>
                </a:lnTo>
                <a:close/>
              </a:path>
            </a:pathLst>
          </a:custGeom>
          <a:gradFill rotWithShape="1">
            <a:gsLst>
              <a:gs pos="0">
                <a:srgbClr val="FFD100"/>
              </a:gs>
              <a:gs pos="20000">
                <a:srgbClr val="FFCD00"/>
              </a:gs>
              <a:gs pos="100000">
                <a:srgbClr val="DA9C00"/>
              </a:gs>
            </a:gsLst>
            <a:lin ang="5400000"/>
          </a:gradFill>
          <a:ln w="9525">
            <a:solidFill>
              <a:srgbClr val="FFBF00"/>
            </a:solidFill>
            <a:miter lim="800000"/>
            <a:headEnd/>
            <a:tailEnd/>
          </a:ln>
          <a:effectLst>
            <a:outerShdw dist="23000" dir="5400000" rotWithShape="0">
              <a:srgbClr val="000000">
                <a:alpha val="34998"/>
              </a:srgbClr>
            </a:outerShdw>
          </a:effectLst>
        </p:spPr>
        <p:txBody>
          <a:bodyPr wrap="none" anchor="ctr"/>
          <a:lstStyle/>
          <a:p>
            <a:endParaRPr lang="zh-CN" altLang="en-US"/>
          </a:p>
        </p:txBody>
      </p:sp>
      <p:sp>
        <p:nvSpPr>
          <p:cNvPr id="162823" name="Arc 7"/>
          <p:cNvSpPr>
            <a:spLocks/>
          </p:cNvSpPr>
          <p:nvPr/>
        </p:nvSpPr>
        <p:spPr bwMode="auto">
          <a:xfrm rot="10800000">
            <a:off x="8067676" y="1676400"/>
            <a:ext cx="1230313" cy="1677988"/>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21599"/>
                </a:moveTo>
                <a:cubicBezTo>
                  <a:pt x="-1" y="9681"/>
                  <a:pt x="9652" y="16"/>
                  <a:pt x="21571" y="0"/>
                </a:cubicBezTo>
              </a:path>
              <a:path w="21600" h="21600" stroke="0" extrusionOk="0">
                <a:moveTo>
                  <a:pt x="-1" y="21599"/>
                </a:moveTo>
                <a:cubicBezTo>
                  <a:pt x="-1" y="9681"/>
                  <a:pt x="9652" y="16"/>
                  <a:pt x="21571" y="0"/>
                </a:cubicBezTo>
                <a:lnTo>
                  <a:pt x="21600" y="21600"/>
                </a:lnTo>
                <a:lnTo>
                  <a:pt x="-1" y="21599"/>
                </a:lnTo>
                <a:close/>
              </a:path>
            </a:pathLst>
          </a:custGeom>
          <a:gradFill rotWithShape="1">
            <a:gsLst>
              <a:gs pos="0">
                <a:srgbClr val="DFE5FF"/>
              </a:gs>
              <a:gs pos="64999">
                <a:srgbClr val="B1BFFF"/>
              </a:gs>
              <a:gs pos="100000">
                <a:srgbClr val="8FA4FF"/>
              </a:gs>
            </a:gsLst>
            <a:lin ang="5400000" scaled="1"/>
          </a:gradFill>
          <a:ln w="9525">
            <a:solidFill>
              <a:srgbClr val="2D5DD9"/>
            </a:solidFill>
            <a:miter lim="800000"/>
            <a:headEnd/>
            <a:tailEnd/>
          </a:ln>
          <a:effectLst>
            <a:outerShdw dist="20000" dir="5400000" rotWithShape="0">
              <a:srgbClr val="000000">
                <a:alpha val="37999"/>
              </a:srgbClr>
            </a:outerShdw>
          </a:effectLst>
        </p:spPr>
        <p:txBody>
          <a:bodyPr wrap="none" anchor="ctr"/>
          <a:lstStyle/>
          <a:p>
            <a:endParaRPr lang="zh-CN" altLang="en-US"/>
          </a:p>
        </p:txBody>
      </p:sp>
      <p:sp>
        <p:nvSpPr>
          <p:cNvPr id="162824" name="Arc 8"/>
          <p:cNvSpPr>
            <a:spLocks/>
          </p:cNvSpPr>
          <p:nvPr/>
        </p:nvSpPr>
        <p:spPr bwMode="auto">
          <a:xfrm rot="10800000">
            <a:off x="6858001" y="1676400"/>
            <a:ext cx="1209675" cy="16779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gradFill rotWithShape="1">
            <a:gsLst>
              <a:gs pos="0">
                <a:srgbClr val="DFE5FF"/>
              </a:gs>
              <a:gs pos="64999">
                <a:srgbClr val="B1BFFF"/>
              </a:gs>
              <a:gs pos="100000">
                <a:srgbClr val="8FA4FF"/>
              </a:gs>
            </a:gsLst>
            <a:lin ang="5400000" scaled="1"/>
          </a:gradFill>
          <a:ln w="9525">
            <a:solidFill>
              <a:srgbClr val="2D5DD9"/>
            </a:solidFill>
            <a:miter lim="800000"/>
            <a:headEnd/>
            <a:tailEnd/>
          </a:ln>
          <a:effectLst>
            <a:outerShdw dist="20000" dir="5400000" rotWithShape="0">
              <a:srgbClr val="000000">
                <a:alpha val="37999"/>
              </a:srgbClr>
            </a:outerShdw>
          </a:effectLst>
        </p:spPr>
        <p:txBody>
          <a:bodyPr wrap="none" anchor="ctr"/>
          <a:lstStyle/>
          <a:p>
            <a:endParaRPr lang="zh-CN" altLang="en-US"/>
          </a:p>
        </p:txBody>
      </p:sp>
      <p:sp>
        <p:nvSpPr>
          <p:cNvPr id="162825" name="Line 9"/>
          <p:cNvSpPr>
            <a:spLocks noChangeShapeType="1"/>
          </p:cNvSpPr>
          <p:nvPr/>
        </p:nvSpPr>
        <p:spPr bwMode="auto">
          <a:xfrm flipV="1">
            <a:off x="6850064" y="1676400"/>
            <a:ext cx="2435225" cy="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6" name="Line 10"/>
          <p:cNvSpPr>
            <a:spLocks noChangeShapeType="1"/>
          </p:cNvSpPr>
          <p:nvPr/>
        </p:nvSpPr>
        <p:spPr bwMode="auto">
          <a:xfrm flipV="1">
            <a:off x="6850064" y="4795838"/>
            <a:ext cx="2359025" cy="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7" name="Rectangle 11"/>
          <p:cNvSpPr>
            <a:spLocks noChangeArrowheads="1"/>
          </p:cNvSpPr>
          <p:nvPr/>
        </p:nvSpPr>
        <p:spPr bwMode="auto">
          <a:xfrm>
            <a:off x="7924800" y="3279775"/>
            <a:ext cx="304800" cy="2174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62828" name="Group 12"/>
          <p:cNvGrpSpPr>
            <a:grpSpLocks/>
          </p:cNvGrpSpPr>
          <p:nvPr/>
        </p:nvGrpSpPr>
        <p:grpSpPr bwMode="auto">
          <a:xfrm>
            <a:off x="7459664" y="2514601"/>
            <a:ext cx="1247775" cy="365125"/>
            <a:chOff x="3739" y="2290"/>
            <a:chExt cx="786" cy="240"/>
          </a:xfrm>
        </p:grpSpPr>
        <p:sp>
          <p:nvSpPr>
            <p:cNvPr id="162858" name="Rectangle 13"/>
            <p:cNvSpPr>
              <a:spLocks noChangeArrowheads="1"/>
            </p:cNvSpPr>
            <p:nvPr/>
          </p:nvSpPr>
          <p:spPr bwMode="auto">
            <a:xfrm>
              <a:off x="3739" y="2290"/>
              <a:ext cx="41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43" tIns="44430" rIns="90443" bIns="4443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UDP</a:t>
              </a:r>
            </a:p>
          </p:txBody>
        </p:sp>
        <p:sp>
          <p:nvSpPr>
            <p:cNvPr id="162859" name="Rectangle 14"/>
            <p:cNvSpPr>
              <a:spLocks noChangeArrowheads="1"/>
            </p:cNvSpPr>
            <p:nvPr/>
          </p:nvSpPr>
          <p:spPr bwMode="auto">
            <a:xfrm>
              <a:off x="4123" y="2290"/>
              <a:ext cx="40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43" tIns="44430" rIns="90443" bIns="4443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TCP</a:t>
              </a:r>
            </a:p>
          </p:txBody>
        </p:sp>
      </p:grpSp>
      <p:sp>
        <p:nvSpPr>
          <p:cNvPr id="162829" name="Rectangle 15"/>
          <p:cNvSpPr>
            <a:spLocks noChangeArrowheads="1"/>
          </p:cNvSpPr>
          <p:nvPr/>
        </p:nvSpPr>
        <p:spPr bwMode="auto">
          <a:xfrm>
            <a:off x="7478713" y="3840164"/>
            <a:ext cx="1157296" cy="36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4" rIns="90452" bIns="44434">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Data Link</a:t>
            </a:r>
          </a:p>
        </p:txBody>
      </p:sp>
      <p:sp>
        <p:nvSpPr>
          <p:cNvPr id="162830" name="Rectangle 16"/>
          <p:cNvSpPr>
            <a:spLocks noChangeArrowheads="1"/>
          </p:cNvSpPr>
          <p:nvPr/>
        </p:nvSpPr>
        <p:spPr bwMode="auto">
          <a:xfrm>
            <a:off x="7529513" y="4275139"/>
            <a:ext cx="1041880" cy="36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4" rIns="90452" bIns="44434">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Physical</a:t>
            </a:r>
          </a:p>
        </p:txBody>
      </p:sp>
      <p:sp>
        <p:nvSpPr>
          <p:cNvPr id="162831" name="Rectangle 17"/>
          <p:cNvSpPr>
            <a:spLocks noChangeArrowheads="1"/>
          </p:cNvSpPr>
          <p:nvPr/>
        </p:nvSpPr>
        <p:spPr bwMode="auto">
          <a:xfrm>
            <a:off x="7307264" y="1878014"/>
            <a:ext cx="1426601" cy="36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4" rIns="90452" bIns="44434">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Applications</a:t>
            </a:r>
          </a:p>
        </p:txBody>
      </p:sp>
      <p:sp>
        <p:nvSpPr>
          <p:cNvPr id="99345" name="Text Box 18"/>
          <p:cNvSpPr txBox="1">
            <a:spLocks noChangeArrowheads="1"/>
          </p:cNvSpPr>
          <p:nvPr/>
        </p:nvSpPr>
        <p:spPr bwMode="auto">
          <a:xfrm>
            <a:off x="6610350" y="4799014"/>
            <a:ext cx="2862166" cy="461487"/>
          </a:xfrm>
          <a:prstGeom prst="rect">
            <a:avLst/>
          </a:prstGeom>
          <a:noFill/>
          <a:ln w="50800">
            <a:noFill/>
            <a:miter lim="800000"/>
            <a:headEnd/>
            <a:tailEnd/>
          </a:ln>
        </p:spPr>
        <p:txBody>
          <a:bodyPr wrap="none" lIns="91267" tIns="45632" rIns="91267" bIns="45632">
            <a:spAutoFit/>
          </a:bodyPr>
          <a:lstStyle/>
          <a:p>
            <a:pPr defTabSz="912813">
              <a:defRPr/>
            </a:pPr>
            <a:r>
              <a:rPr lang="en-US" altLang="zh-CN" sz="2400" dirty="0">
                <a:latin typeface="+mn-lt"/>
                <a:ea typeface="宋体" charset="-122"/>
              </a:rPr>
              <a:t>The Hourglass Model</a:t>
            </a:r>
          </a:p>
        </p:txBody>
      </p:sp>
      <p:sp>
        <p:nvSpPr>
          <p:cNvPr id="99346" name="Text Box 19"/>
          <p:cNvSpPr txBox="1">
            <a:spLocks noChangeArrowheads="1"/>
          </p:cNvSpPr>
          <p:nvPr/>
        </p:nvSpPr>
        <p:spPr bwMode="auto">
          <a:xfrm>
            <a:off x="5486401" y="3048000"/>
            <a:ext cx="1597025" cy="522288"/>
          </a:xfrm>
          <a:prstGeom prst="rect">
            <a:avLst/>
          </a:prstGeom>
          <a:noFill/>
          <a:ln w="50800">
            <a:noFill/>
            <a:miter lim="800000"/>
            <a:headEnd/>
            <a:tailEnd/>
          </a:ln>
        </p:spPr>
        <p:txBody>
          <a:bodyPr lIns="91267" tIns="45632" rIns="91267" bIns="45632">
            <a:spAutoFit/>
          </a:bodyPr>
          <a:lstStyle/>
          <a:p>
            <a:pPr defTabSz="912813">
              <a:spcBef>
                <a:spcPct val="50000"/>
              </a:spcBef>
              <a:defRPr/>
            </a:pPr>
            <a:r>
              <a:rPr lang="en-US" altLang="zh-CN" sz="2800">
                <a:latin typeface="+mn-lt"/>
                <a:ea typeface="宋体" charset="-122"/>
              </a:rPr>
              <a:t>Waist</a:t>
            </a:r>
          </a:p>
        </p:txBody>
      </p:sp>
      <p:sp>
        <p:nvSpPr>
          <p:cNvPr id="99347" name="Text Box 20"/>
          <p:cNvSpPr txBox="1">
            <a:spLocks noChangeArrowheads="1"/>
          </p:cNvSpPr>
          <p:nvPr/>
        </p:nvSpPr>
        <p:spPr bwMode="auto">
          <a:xfrm>
            <a:off x="2057400" y="5715000"/>
            <a:ext cx="7854950" cy="522288"/>
          </a:xfrm>
          <a:prstGeom prst="rect">
            <a:avLst/>
          </a:prstGeom>
          <a:noFill/>
          <a:ln w="50800">
            <a:noFill/>
            <a:miter lim="800000"/>
            <a:headEnd/>
            <a:tailEnd/>
          </a:ln>
        </p:spPr>
        <p:txBody>
          <a:bodyPr lIns="91267" tIns="45632" rIns="91267" bIns="45632">
            <a:spAutoFit/>
          </a:bodyPr>
          <a:lstStyle/>
          <a:p>
            <a:pPr defTabSz="912813">
              <a:spcBef>
                <a:spcPct val="50000"/>
              </a:spcBef>
              <a:defRPr/>
            </a:pPr>
            <a:r>
              <a:rPr lang="zh-CN" altLang="en-US" sz="2800" b="1" dirty="0">
                <a:latin typeface="+mn-lt"/>
                <a:ea typeface="宋体" charset="-122"/>
              </a:rPr>
              <a:t>细腰的设计增强了</a:t>
            </a:r>
            <a:r>
              <a:rPr lang="en-US" altLang="zh-CN" sz="2800" b="1" dirty="0">
                <a:latin typeface="+mn-lt"/>
                <a:ea typeface="宋体" charset="-122"/>
              </a:rPr>
              <a:t>IP</a:t>
            </a:r>
            <a:r>
              <a:rPr lang="zh-CN" altLang="en-US" sz="2800" b="1" dirty="0">
                <a:latin typeface="+mn-lt"/>
                <a:ea typeface="宋体" charset="-122"/>
              </a:rPr>
              <a:t>协议的适应性</a:t>
            </a:r>
            <a:endParaRPr lang="en-US" altLang="zh-CN" sz="2800" b="1" dirty="0">
              <a:latin typeface="+mn-lt"/>
              <a:ea typeface="宋体" charset="-122"/>
            </a:endParaRPr>
          </a:p>
        </p:txBody>
      </p:sp>
      <p:sp>
        <p:nvSpPr>
          <p:cNvPr id="162835" name="Rectangle 21"/>
          <p:cNvSpPr>
            <a:spLocks noChangeArrowheads="1"/>
          </p:cNvSpPr>
          <p:nvPr/>
        </p:nvSpPr>
        <p:spPr bwMode="auto">
          <a:xfrm>
            <a:off x="2438400" y="1905000"/>
            <a:ext cx="685800" cy="381000"/>
          </a:xfrm>
          <a:prstGeom prst="rect">
            <a:avLst/>
          </a:prstGeom>
          <a:solidFill>
            <a:srgbClr val="00CC66"/>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FTP</a:t>
            </a:r>
          </a:p>
        </p:txBody>
      </p:sp>
      <p:sp>
        <p:nvSpPr>
          <p:cNvPr id="162836" name="Rectangle 22"/>
          <p:cNvSpPr>
            <a:spLocks noChangeArrowheads="1"/>
          </p:cNvSpPr>
          <p:nvPr/>
        </p:nvSpPr>
        <p:spPr bwMode="auto">
          <a:xfrm>
            <a:off x="3276600" y="19050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HTTP</a:t>
            </a:r>
          </a:p>
        </p:txBody>
      </p:sp>
      <p:sp>
        <p:nvSpPr>
          <p:cNvPr id="162837" name="Rectangle 23"/>
          <p:cNvSpPr>
            <a:spLocks noChangeArrowheads="1"/>
          </p:cNvSpPr>
          <p:nvPr/>
        </p:nvSpPr>
        <p:spPr bwMode="auto">
          <a:xfrm>
            <a:off x="4953000" y="19050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TFTP</a:t>
            </a:r>
          </a:p>
        </p:txBody>
      </p:sp>
      <p:sp>
        <p:nvSpPr>
          <p:cNvPr id="162838" name="Rectangle 24"/>
          <p:cNvSpPr>
            <a:spLocks noChangeArrowheads="1"/>
          </p:cNvSpPr>
          <p:nvPr/>
        </p:nvSpPr>
        <p:spPr bwMode="auto">
          <a:xfrm>
            <a:off x="4114800" y="19050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NV</a:t>
            </a:r>
          </a:p>
        </p:txBody>
      </p:sp>
      <p:sp>
        <p:nvSpPr>
          <p:cNvPr id="162839" name="Rectangle 25"/>
          <p:cNvSpPr>
            <a:spLocks noChangeArrowheads="1"/>
          </p:cNvSpPr>
          <p:nvPr/>
        </p:nvSpPr>
        <p:spPr bwMode="auto">
          <a:xfrm>
            <a:off x="2819400" y="2590800"/>
            <a:ext cx="685800" cy="381000"/>
          </a:xfrm>
          <a:prstGeom prst="rect">
            <a:avLst/>
          </a:prstGeom>
          <a:solidFill>
            <a:schemeClr val="accent2"/>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TCP</a:t>
            </a:r>
          </a:p>
        </p:txBody>
      </p:sp>
      <p:sp>
        <p:nvSpPr>
          <p:cNvPr id="162840" name="Rectangle 26"/>
          <p:cNvSpPr>
            <a:spLocks noChangeArrowheads="1"/>
          </p:cNvSpPr>
          <p:nvPr/>
        </p:nvSpPr>
        <p:spPr bwMode="auto">
          <a:xfrm>
            <a:off x="4572000" y="25908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UDP</a:t>
            </a:r>
          </a:p>
        </p:txBody>
      </p:sp>
      <p:sp>
        <p:nvSpPr>
          <p:cNvPr id="99354" name="Rectangle 27"/>
          <p:cNvSpPr>
            <a:spLocks noChangeArrowheads="1"/>
          </p:cNvSpPr>
          <p:nvPr/>
        </p:nvSpPr>
        <p:spPr bwMode="auto">
          <a:xfrm>
            <a:off x="3733800" y="3352800"/>
            <a:ext cx="685800" cy="3810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91420" tIns="45712" rIns="91420" bIns="45712" anchor="ctr"/>
          <a:lstStyle/>
          <a:p>
            <a:pPr algn="ctr" eaLnBrk="1" hangingPunct="1">
              <a:defRPr/>
            </a:pPr>
            <a:r>
              <a:rPr lang="en-US" altLang="zh-CN" sz="2400">
                <a:solidFill>
                  <a:schemeClr val="bg1"/>
                </a:solidFill>
                <a:effectLst>
                  <a:outerShdw blurRad="38100" dist="38100" dir="2700000" algn="tl">
                    <a:srgbClr val="C0C0C0"/>
                  </a:outerShdw>
                </a:effectLst>
              </a:rPr>
              <a:t>IP</a:t>
            </a:r>
          </a:p>
        </p:txBody>
      </p:sp>
      <p:sp>
        <p:nvSpPr>
          <p:cNvPr id="162844" name="Rectangle 28"/>
          <p:cNvSpPr>
            <a:spLocks noChangeArrowheads="1"/>
          </p:cNvSpPr>
          <p:nvPr/>
        </p:nvSpPr>
        <p:spPr bwMode="auto">
          <a:xfrm>
            <a:off x="2362200" y="4114800"/>
            <a:ext cx="685800" cy="381000"/>
          </a:xfrm>
          <a:prstGeom prst="rect">
            <a:avLst/>
          </a:prstGeom>
          <a:solidFill>
            <a:schemeClr val="folHlink"/>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NET</a:t>
            </a:r>
            <a:r>
              <a:rPr kumimoji="0" lang="en-US" altLang="zh-CN" sz="1800" baseline="-25000">
                <a:solidFill>
                  <a:schemeClr val="bg1"/>
                </a:solidFill>
                <a:latin typeface="Arial" panose="020B0604020202020204" pitchFamily="34" charset="0"/>
                <a:ea typeface="宋体" panose="02010600030101010101" pitchFamily="2" charset="-122"/>
              </a:rPr>
              <a:t>1</a:t>
            </a:r>
          </a:p>
        </p:txBody>
      </p:sp>
      <p:sp>
        <p:nvSpPr>
          <p:cNvPr id="162845" name="Rectangle 29"/>
          <p:cNvSpPr>
            <a:spLocks noChangeArrowheads="1"/>
          </p:cNvSpPr>
          <p:nvPr/>
        </p:nvSpPr>
        <p:spPr bwMode="auto">
          <a:xfrm>
            <a:off x="3505200" y="41148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NET</a:t>
            </a:r>
            <a:r>
              <a:rPr kumimoji="0" lang="en-US" altLang="zh-CN" sz="1800" baseline="-25000">
                <a:solidFill>
                  <a:srgbClr val="000000"/>
                </a:solidFill>
                <a:latin typeface="Arial" panose="020B0604020202020204" pitchFamily="34" charset="0"/>
                <a:ea typeface="宋体" panose="02010600030101010101" pitchFamily="2" charset="-122"/>
              </a:rPr>
              <a:t>2</a:t>
            </a:r>
          </a:p>
        </p:txBody>
      </p:sp>
      <p:sp>
        <p:nvSpPr>
          <p:cNvPr id="162846" name="Rectangle 30"/>
          <p:cNvSpPr>
            <a:spLocks noChangeArrowheads="1"/>
          </p:cNvSpPr>
          <p:nvPr/>
        </p:nvSpPr>
        <p:spPr bwMode="auto">
          <a:xfrm>
            <a:off x="5105400" y="41148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NET</a:t>
            </a:r>
            <a:r>
              <a:rPr kumimoji="0" lang="en-US" altLang="zh-CN" sz="1800" baseline="-25000">
                <a:solidFill>
                  <a:srgbClr val="000000"/>
                </a:solidFill>
                <a:latin typeface="Arial" panose="020B0604020202020204" pitchFamily="34" charset="0"/>
                <a:ea typeface="宋体" panose="02010600030101010101" pitchFamily="2" charset="-122"/>
              </a:rPr>
              <a:t>n</a:t>
            </a:r>
          </a:p>
        </p:txBody>
      </p:sp>
      <p:sp>
        <p:nvSpPr>
          <p:cNvPr id="162847" name="Rectangle 31"/>
          <p:cNvSpPr>
            <a:spLocks noChangeArrowheads="1"/>
          </p:cNvSpPr>
          <p:nvPr/>
        </p:nvSpPr>
        <p:spPr bwMode="auto">
          <a:xfrm>
            <a:off x="4267200" y="4114800"/>
            <a:ext cx="6858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a:t>
            </a:r>
            <a:endParaRPr kumimoji="0" lang="en-US" altLang="zh-CN" sz="1800" baseline="-25000">
              <a:solidFill>
                <a:srgbClr val="000000"/>
              </a:solidFill>
              <a:latin typeface="Arial" panose="020B0604020202020204" pitchFamily="34" charset="0"/>
              <a:ea typeface="宋体" panose="02010600030101010101" pitchFamily="2" charset="-122"/>
            </a:endParaRPr>
          </a:p>
        </p:txBody>
      </p:sp>
      <p:cxnSp>
        <p:nvCxnSpPr>
          <p:cNvPr id="162848" name="AutoShape 32"/>
          <p:cNvCxnSpPr>
            <a:cxnSpLocks noChangeShapeType="1"/>
            <a:stCxn id="162835" idx="2"/>
            <a:endCxn id="162839" idx="0"/>
          </p:cNvCxnSpPr>
          <p:nvPr/>
        </p:nvCxnSpPr>
        <p:spPr bwMode="auto">
          <a:xfrm>
            <a:off x="2781300" y="2286000"/>
            <a:ext cx="3810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49" name="AutoShape 33"/>
          <p:cNvCxnSpPr>
            <a:cxnSpLocks noChangeShapeType="1"/>
            <a:endCxn id="162839" idx="0"/>
          </p:cNvCxnSpPr>
          <p:nvPr/>
        </p:nvCxnSpPr>
        <p:spPr bwMode="auto">
          <a:xfrm flipH="1">
            <a:off x="3162300" y="2286000"/>
            <a:ext cx="4191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0" name="AutoShape 34"/>
          <p:cNvCxnSpPr>
            <a:cxnSpLocks noChangeShapeType="1"/>
            <a:stCxn id="162838" idx="2"/>
          </p:cNvCxnSpPr>
          <p:nvPr/>
        </p:nvCxnSpPr>
        <p:spPr bwMode="auto">
          <a:xfrm>
            <a:off x="4457700" y="2286000"/>
            <a:ext cx="4191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1" name="AutoShape 35"/>
          <p:cNvCxnSpPr>
            <a:cxnSpLocks noChangeShapeType="1"/>
            <a:stCxn id="162837" idx="2"/>
          </p:cNvCxnSpPr>
          <p:nvPr/>
        </p:nvCxnSpPr>
        <p:spPr bwMode="auto">
          <a:xfrm flipH="1">
            <a:off x="4876800" y="2286000"/>
            <a:ext cx="4191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2" name="AutoShape 36"/>
          <p:cNvCxnSpPr>
            <a:cxnSpLocks noChangeShapeType="1"/>
            <a:stCxn id="162839" idx="2"/>
          </p:cNvCxnSpPr>
          <p:nvPr/>
        </p:nvCxnSpPr>
        <p:spPr bwMode="auto">
          <a:xfrm>
            <a:off x="3162300" y="2971800"/>
            <a:ext cx="9144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3" name="AutoShape 37"/>
          <p:cNvCxnSpPr>
            <a:cxnSpLocks noChangeShapeType="1"/>
            <a:stCxn id="162840" idx="2"/>
          </p:cNvCxnSpPr>
          <p:nvPr/>
        </p:nvCxnSpPr>
        <p:spPr bwMode="auto">
          <a:xfrm flipH="1">
            <a:off x="4076700" y="2971800"/>
            <a:ext cx="8382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4" name="AutoShape 38"/>
          <p:cNvCxnSpPr>
            <a:cxnSpLocks noChangeShapeType="1"/>
            <a:endCxn id="162846" idx="0"/>
          </p:cNvCxnSpPr>
          <p:nvPr/>
        </p:nvCxnSpPr>
        <p:spPr bwMode="auto">
          <a:xfrm>
            <a:off x="4076700" y="3733800"/>
            <a:ext cx="13716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5" name="AutoShape 39"/>
          <p:cNvCxnSpPr>
            <a:cxnSpLocks noChangeShapeType="1"/>
            <a:endCxn id="162844" idx="0"/>
          </p:cNvCxnSpPr>
          <p:nvPr/>
        </p:nvCxnSpPr>
        <p:spPr bwMode="auto">
          <a:xfrm flipH="1">
            <a:off x="2705100" y="3733800"/>
            <a:ext cx="13716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6" name="AutoShape 40"/>
          <p:cNvCxnSpPr>
            <a:cxnSpLocks noChangeShapeType="1"/>
            <a:endCxn id="162845" idx="0"/>
          </p:cNvCxnSpPr>
          <p:nvPr/>
        </p:nvCxnSpPr>
        <p:spPr bwMode="auto">
          <a:xfrm flipH="1">
            <a:off x="3848100" y="3733800"/>
            <a:ext cx="2286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62857" name="灯片编号占位符 4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E114BEB-3188-4A07-88AC-5D555941854F}"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125</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70985134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F33564F3-BC46-460C-9450-E9366DDB5DB9}"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126</a:t>
            </a:fld>
            <a:r>
              <a:rPr kumimoji="0" lang="en-US" altLang="zh-CN" sz="1000">
                <a:latin typeface="Arial" panose="020B0604020202020204" pitchFamily="34" charset="0"/>
                <a:ea typeface="宋体" panose="02010600030101010101" pitchFamily="2" charset="-122"/>
              </a:rPr>
              <a:t>-</a:t>
            </a:r>
          </a:p>
        </p:txBody>
      </p:sp>
      <p:sp>
        <p:nvSpPr>
          <p:cNvPr id="164867" name="Rectangle 2"/>
          <p:cNvSpPr>
            <a:spLocks noGrp="1" noChangeArrowheads="1"/>
          </p:cNvSpPr>
          <p:nvPr>
            <p:ph type="title" idx="4294967295"/>
          </p:nvPr>
        </p:nvSpPr>
        <p:spPr/>
        <p:txBody>
          <a:bodyPr/>
          <a:lstStyle/>
          <a:p>
            <a:pPr eaLnBrk="1" hangingPunct="1"/>
            <a:r>
              <a:rPr lang="zh-CN" altLang="en-US" sz="4000"/>
              <a:t>互联网体系结构的特点</a:t>
            </a:r>
          </a:p>
        </p:txBody>
      </p:sp>
      <p:sp>
        <p:nvSpPr>
          <p:cNvPr id="164868" name="Rectangle 3"/>
          <p:cNvSpPr>
            <a:spLocks noGrp="1" noChangeArrowheads="1"/>
          </p:cNvSpPr>
          <p:nvPr>
            <p:ph type="body" idx="4294967295"/>
          </p:nvPr>
        </p:nvSpPr>
        <p:spPr>
          <a:xfrm>
            <a:off x="966541" y="1358191"/>
            <a:ext cx="5561507" cy="5327650"/>
          </a:xfrm>
        </p:spPr>
        <p:txBody>
          <a:bodyPr/>
          <a:lstStyle/>
          <a:p>
            <a:pPr eaLnBrk="1" hangingPunct="1"/>
            <a:r>
              <a:rPr lang="zh-CN" altLang="en-US" sz="2400" dirty="0"/>
              <a:t>沙漏形状</a:t>
            </a:r>
            <a:r>
              <a:rPr lang="en-US" altLang="zh-CN" sz="2400" dirty="0"/>
              <a:t>: </a:t>
            </a:r>
            <a:r>
              <a:rPr lang="zh-CN" altLang="en-US" sz="2400" dirty="0"/>
              <a:t>顶部和底部宽</a:t>
            </a:r>
            <a:r>
              <a:rPr lang="en-US" altLang="zh-CN" sz="2400" dirty="0"/>
              <a:t>, </a:t>
            </a:r>
            <a:r>
              <a:rPr lang="zh-CN" altLang="en-US" sz="2400" dirty="0"/>
              <a:t>中间窄</a:t>
            </a:r>
            <a:endParaRPr lang="en-US" altLang="zh-CN" sz="2400" dirty="0"/>
          </a:p>
          <a:p>
            <a:pPr lvl="1" eaLnBrk="1" hangingPunct="1"/>
            <a:r>
              <a:rPr lang="en-US" altLang="zh-CN" sz="2400" dirty="0"/>
              <a:t>IP</a:t>
            </a:r>
            <a:r>
              <a:rPr lang="zh-CN" altLang="en-US" sz="2400" dirty="0"/>
              <a:t>协议是焦点</a:t>
            </a:r>
            <a:endParaRPr lang="en-US" altLang="zh-CN" sz="2400" dirty="0"/>
          </a:p>
          <a:p>
            <a:pPr lvl="1" eaLnBrk="1" hangingPunct="1"/>
            <a:endParaRPr lang="en-US" altLang="zh-CN" sz="2400" dirty="0"/>
          </a:p>
          <a:p>
            <a:pPr eaLnBrk="1" hangingPunct="1"/>
            <a:r>
              <a:rPr lang="zh-CN" altLang="en-US" sz="2400" dirty="0"/>
              <a:t>未严格的划分层次</a:t>
            </a:r>
            <a:endParaRPr lang="en-US" altLang="zh-CN" sz="2400" dirty="0"/>
          </a:p>
          <a:p>
            <a:pPr lvl="1" eaLnBrk="1" hangingPunct="1"/>
            <a:r>
              <a:rPr lang="zh-CN" altLang="en-US" sz="2400" dirty="0"/>
              <a:t>应用可以跨过定义的运输层直接使用</a:t>
            </a:r>
            <a:r>
              <a:rPr lang="en-US" altLang="zh-CN" sz="2400" dirty="0"/>
              <a:t>IP</a:t>
            </a:r>
            <a:r>
              <a:rPr lang="zh-CN" altLang="en-US" sz="2400" dirty="0"/>
              <a:t>或一个底层网络</a:t>
            </a:r>
            <a:endParaRPr lang="en-US" altLang="zh-CN" sz="2400" dirty="0"/>
          </a:p>
          <a:p>
            <a:pPr lvl="1" eaLnBrk="1" hangingPunct="1"/>
            <a:r>
              <a:rPr lang="zh-CN" altLang="en-US" sz="2400" dirty="0"/>
              <a:t>不存在实际的参考模型</a:t>
            </a:r>
            <a:endParaRPr lang="en-US" altLang="zh-CN" sz="2400" dirty="0"/>
          </a:p>
          <a:p>
            <a:pPr lvl="1" eaLnBrk="1" hangingPunct="1"/>
            <a:endParaRPr lang="en-US" altLang="zh-CN" sz="2400" dirty="0"/>
          </a:p>
          <a:p>
            <a:pPr eaLnBrk="1" hangingPunct="1"/>
            <a:r>
              <a:rPr lang="zh-CN" altLang="en-US" sz="2400" dirty="0"/>
              <a:t>强调协议的实现</a:t>
            </a:r>
            <a:endParaRPr lang="en-US" altLang="zh-CN" sz="2400" dirty="0"/>
          </a:p>
          <a:p>
            <a:pPr lvl="1" eaLnBrk="1" hangingPunct="1"/>
            <a:r>
              <a:rPr lang="zh-CN" altLang="en-US" sz="2400" dirty="0"/>
              <a:t>依网络服务所需的各项功能为主线来刻画功能之间的关系</a:t>
            </a:r>
            <a:endParaRPr lang="en-US" altLang="zh-CN" sz="2400" dirty="0"/>
          </a:p>
          <a:p>
            <a:pPr eaLnBrk="1" hangingPunct="1"/>
            <a:endParaRPr lang="en-US" altLang="zh-CN" sz="2400" dirty="0"/>
          </a:p>
        </p:txBody>
      </p:sp>
      <p:grpSp>
        <p:nvGrpSpPr>
          <p:cNvPr id="164869" name="Group 4"/>
          <p:cNvGrpSpPr>
            <a:grpSpLocks/>
          </p:cNvGrpSpPr>
          <p:nvPr/>
        </p:nvGrpSpPr>
        <p:grpSpPr bwMode="auto">
          <a:xfrm>
            <a:off x="7032104" y="1556792"/>
            <a:ext cx="3165475" cy="4321175"/>
            <a:chOff x="295" y="1116"/>
            <a:chExt cx="1995" cy="2722"/>
          </a:xfrm>
        </p:grpSpPr>
        <p:grpSp>
          <p:nvGrpSpPr>
            <p:cNvPr id="164870" name="Group 5"/>
            <p:cNvGrpSpPr>
              <a:grpSpLocks/>
            </p:cNvGrpSpPr>
            <p:nvPr/>
          </p:nvGrpSpPr>
          <p:grpSpPr bwMode="auto">
            <a:xfrm>
              <a:off x="340" y="1116"/>
              <a:ext cx="1905" cy="2722"/>
              <a:chOff x="1519" y="890"/>
              <a:chExt cx="2015" cy="3244"/>
            </a:xfrm>
          </p:grpSpPr>
          <p:grpSp>
            <p:nvGrpSpPr>
              <p:cNvPr id="164878" name="Group 6"/>
              <p:cNvGrpSpPr>
                <a:grpSpLocks/>
              </p:cNvGrpSpPr>
              <p:nvPr/>
            </p:nvGrpSpPr>
            <p:grpSpPr bwMode="auto">
              <a:xfrm>
                <a:off x="1615" y="1082"/>
                <a:ext cx="1824" cy="2880"/>
                <a:chOff x="1968" y="720"/>
                <a:chExt cx="1824" cy="2880"/>
              </a:xfrm>
            </p:grpSpPr>
            <p:sp>
              <p:nvSpPr>
                <p:cNvPr id="164889" name="Rectangle 7"/>
                <p:cNvSpPr>
                  <a:spLocks noChangeArrowheads="1"/>
                </p:cNvSpPr>
                <p:nvPr/>
              </p:nvSpPr>
              <p:spPr bwMode="auto">
                <a:xfrm>
                  <a:off x="1968" y="2496"/>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0" name="Rectangle 8"/>
                <p:cNvSpPr>
                  <a:spLocks noChangeArrowheads="1"/>
                </p:cNvSpPr>
                <p:nvPr/>
              </p:nvSpPr>
              <p:spPr bwMode="auto">
                <a:xfrm>
                  <a:off x="1968" y="2832"/>
                  <a:ext cx="1824" cy="336"/>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1" name="Rectangle 9"/>
                <p:cNvSpPr>
                  <a:spLocks noChangeArrowheads="1"/>
                </p:cNvSpPr>
                <p:nvPr/>
              </p:nvSpPr>
              <p:spPr bwMode="auto">
                <a:xfrm>
                  <a:off x="1968" y="3168"/>
                  <a:ext cx="1824" cy="432"/>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2" name="Rectangle 10"/>
                <p:cNvSpPr>
                  <a:spLocks noChangeArrowheads="1"/>
                </p:cNvSpPr>
                <p:nvPr/>
              </p:nvSpPr>
              <p:spPr bwMode="auto">
                <a:xfrm>
                  <a:off x="1968" y="720"/>
                  <a:ext cx="1824" cy="384"/>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3" name="Rectangle 11"/>
                <p:cNvSpPr>
                  <a:spLocks noChangeArrowheads="1"/>
                </p:cNvSpPr>
                <p:nvPr/>
              </p:nvSpPr>
              <p:spPr bwMode="auto">
                <a:xfrm>
                  <a:off x="1968" y="1488"/>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4" name="Rectangle 12"/>
                <p:cNvSpPr>
                  <a:spLocks noChangeArrowheads="1"/>
                </p:cNvSpPr>
                <p:nvPr/>
              </p:nvSpPr>
              <p:spPr bwMode="auto">
                <a:xfrm>
                  <a:off x="1968" y="1824"/>
                  <a:ext cx="1824" cy="67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5" name="Rectangle 13"/>
                <p:cNvSpPr>
                  <a:spLocks noChangeArrowheads="1"/>
                </p:cNvSpPr>
                <p:nvPr/>
              </p:nvSpPr>
              <p:spPr bwMode="auto">
                <a:xfrm>
                  <a:off x="1968" y="1104"/>
                  <a:ext cx="1824" cy="384"/>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4879" name="Freeform 14"/>
              <p:cNvSpPr>
                <a:spLocks noChangeAspect="1"/>
              </p:cNvSpPr>
              <p:nvPr/>
            </p:nvSpPr>
            <p:spPr bwMode="auto">
              <a:xfrm>
                <a:off x="1614"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0" name="Freeform 15"/>
              <p:cNvSpPr>
                <a:spLocks noChangeAspect="1"/>
              </p:cNvSpPr>
              <p:nvPr/>
            </p:nvSpPr>
            <p:spPr bwMode="auto">
              <a:xfrm flipV="1">
                <a:off x="1614"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1" name="Freeform 16"/>
              <p:cNvSpPr>
                <a:spLocks noChangeAspect="1"/>
              </p:cNvSpPr>
              <p:nvPr/>
            </p:nvSpPr>
            <p:spPr bwMode="auto">
              <a:xfrm flipH="1">
                <a:off x="2640"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2" name="Freeform 17"/>
              <p:cNvSpPr>
                <a:spLocks noChangeAspect="1"/>
              </p:cNvSpPr>
              <p:nvPr/>
            </p:nvSpPr>
            <p:spPr bwMode="auto">
              <a:xfrm flipH="1" flipV="1">
                <a:off x="2640"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3" name="Rectangle 18"/>
              <p:cNvSpPr>
                <a:spLocks noChangeArrowheads="1"/>
              </p:cNvSpPr>
              <p:nvPr/>
            </p:nvSpPr>
            <p:spPr bwMode="auto">
              <a:xfrm>
                <a:off x="1580"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4" name="Rectangle 19"/>
              <p:cNvSpPr>
                <a:spLocks noChangeArrowheads="1"/>
              </p:cNvSpPr>
              <p:nvPr/>
            </p:nvSpPr>
            <p:spPr bwMode="auto">
              <a:xfrm>
                <a:off x="3411"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5" name="AutoShape 20" descr="Oak"/>
              <p:cNvSpPr>
                <a:spLocks noChangeAspect="1" noChangeArrowheads="1"/>
              </p:cNvSpPr>
              <p:nvPr/>
            </p:nvSpPr>
            <p:spPr bwMode="auto">
              <a:xfrm>
                <a:off x="1519" y="890"/>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6" name="AutoShape 21" descr="Oak"/>
              <p:cNvSpPr>
                <a:spLocks noChangeAspect="1" noChangeArrowheads="1"/>
              </p:cNvSpPr>
              <p:nvPr/>
            </p:nvSpPr>
            <p:spPr bwMode="auto">
              <a:xfrm>
                <a:off x="1519" y="3942"/>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7" name="Rectangle 22"/>
              <p:cNvSpPr>
                <a:spLocks noChangeArrowheads="1"/>
              </p:cNvSpPr>
              <p:nvPr/>
            </p:nvSpPr>
            <p:spPr bwMode="auto">
              <a:xfrm>
                <a:off x="1570"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8" name="Rectangle 23"/>
              <p:cNvSpPr>
                <a:spLocks noChangeArrowheads="1"/>
              </p:cNvSpPr>
              <p:nvPr/>
            </p:nvSpPr>
            <p:spPr bwMode="auto">
              <a:xfrm>
                <a:off x="2671"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4871" name="Text Box 24"/>
            <p:cNvSpPr txBox="1">
              <a:spLocks noChangeArrowheads="1"/>
            </p:cNvSpPr>
            <p:nvPr/>
          </p:nvSpPr>
          <p:spPr bwMode="auto">
            <a:xfrm>
              <a:off x="340" y="1298"/>
              <a:ext cx="186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 email  WWW  phone...</a:t>
              </a:r>
            </a:p>
          </p:txBody>
        </p:sp>
        <p:sp>
          <p:nvSpPr>
            <p:cNvPr id="164872" name="Text Box 25"/>
            <p:cNvSpPr txBox="1">
              <a:spLocks noChangeArrowheads="1"/>
            </p:cNvSpPr>
            <p:nvPr/>
          </p:nvSpPr>
          <p:spPr bwMode="auto">
            <a:xfrm>
              <a:off x="340" y="338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copper  fiber  radio...</a:t>
              </a:r>
            </a:p>
          </p:txBody>
        </p:sp>
        <p:sp>
          <p:nvSpPr>
            <p:cNvPr id="164873" name="Text Box 26"/>
            <p:cNvSpPr txBox="1">
              <a:spLocks noChangeArrowheads="1"/>
            </p:cNvSpPr>
            <p:nvPr/>
          </p:nvSpPr>
          <p:spPr bwMode="auto">
            <a:xfrm>
              <a:off x="295" y="1616"/>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SMTP  HTTP  RTP...</a:t>
              </a:r>
            </a:p>
          </p:txBody>
        </p:sp>
        <p:sp>
          <p:nvSpPr>
            <p:cNvPr id="164874" name="Text Box 27"/>
            <p:cNvSpPr txBox="1">
              <a:spLocks noChangeArrowheads="1"/>
            </p:cNvSpPr>
            <p:nvPr/>
          </p:nvSpPr>
          <p:spPr bwMode="auto">
            <a:xfrm>
              <a:off x="325" y="1931"/>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TCP  UDP…</a:t>
              </a:r>
            </a:p>
          </p:txBody>
        </p:sp>
        <p:sp>
          <p:nvSpPr>
            <p:cNvPr id="164875" name="Text Box 28"/>
            <p:cNvSpPr txBox="1">
              <a:spLocks noChangeArrowheads="1"/>
            </p:cNvSpPr>
            <p:nvPr/>
          </p:nvSpPr>
          <p:spPr bwMode="auto">
            <a:xfrm>
              <a:off x="340" y="2340"/>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b="1">
                  <a:latin typeface="Arial" panose="020B0604020202020204" pitchFamily="34" charset="0"/>
                  <a:ea typeface="Osaka" charset="-128"/>
                </a:rPr>
                <a:t>IP</a:t>
              </a:r>
              <a:endParaRPr kumimoji="0" lang="en-US" altLang="zh-CN" sz="1800" b="1">
                <a:latin typeface="Arial" panose="020B0604020202020204" pitchFamily="34" charset="0"/>
                <a:ea typeface="Osaka" charset="-128"/>
              </a:endParaRPr>
            </a:p>
          </p:txBody>
        </p:sp>
        <p:sp>
          <p:nvSpPr>
            <p:cNvPr id="164876" name="Text Box 29"/>
            <p:cNvSpPr txBox="1">
              <a:spLocks noChangeArrowheads="1"/>
            </p:cNvSpPr>
            <p:nvPr/>
          </p:nvSpPr>
          <p:spPr bwMode="auto">
            <a:xfrm>
              <a:off x="370" y="2750"/>
              <a:ext cx="19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zh-CN" sz="1800">
                  <a:latin typeface="Arial" panose="020B0604020202020204" pitchFamily="34" charset="0"/>
                  <a:ea typeface="Osaka" charset="-128"/>
                </a:rPr>
                <a:t>E</a:t>
              </a:r>
              <a:r>
                <a:rPr kumimoji="0" lang="en-US" altLang="en-US" sz="1800">
                  <a:latin typeface="Arial" panose="020B0604020202020204" pitchFamily="34" charset="0"/>
                  <a:ea typeface="Osaka" charset="-128"/>
                </a:rPr>
                <a:t>thernet   PPP…</a:t>
              </a:r>
            </a:p>
          </p:txBody>
        </p:sp>
        <p:sp>
          <p:nvSpPr>
            <p:cNvPr id="164877" name="Text Box 30"/>
            <p:cNvSpPr txBox="1">
              <a:spLocks noChangeArrowheads="1"/>
            </p:cNvSpPr>
            <p:nvPr/>
          </p:nvSpPr>
          <p:spPr bwMode="auto">
            <a:xfrm>
              <a:off x="340" y="306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CSMA  </a:t>
              </a:r>
              <a:r>
                <a:rPr kumimoji="0" lang="en-US" altLang="zh-CN" sz="1800">
                  <a:solidFill>
                    <a:schemeClr val="accent2"/>
                  </a:solidFill>
                  <a:latin typeface="Arial" panose="020B0604020202020204" pitchFamily="34" charset="0"/>
                  <a:ea typeface="Osaka" charset="-128"/>
                </a:rPr>
                <a:t>a</a:t>
              </a:r>
              <a:r>
                <a:rPr kumimoji="0" lang="en-US" altLang="en-US" sz="1800">
                  <a:solidFill>
                    <a:schemeClr val="accent2"/>
                  </a:solidFill>
                  <a:latin typeface="Arial" panose="020B0604020202020204" pitchFamily="34" charset="0"/>
                  <a:ea typeface="Osaka" charset="-128"/>
                </a:rPr>
                <a:t>sync  </a:t>
              </a:r>
              <a:r>
                <a:rPr kumimoji="0" lang="en-US" altLang="zh-CN" sz="1800">
                  <a:solidFill>
                    <a:schemeClr val="accent2"/>
                  </a:solidFill>
                  <a:latin typeface="Arial" panose="020B0604020202020204" pitchFamily="34" charset="0"/>
                  <a:ea typeface="Osaka" charset="-128"/>
                </a:rPr>
                <a:t>SDH</a:t>
              </a:r>
              <a:r>
                <a:rPr kumimoji="0" lang="en-US" altLang="en-US" sz="1800">
                  <a:solidFill>
                    <a:schemeClr val="accent2"/>
                  </a:solidFill>
                  <a:latin typeface="Arial" panose="020B0604020202020204" pitchFamily="34" charset="0"/>
                  <a:ea typeface="Osaka" charset="-128"/>
                </a:rPr>
                <a:t>...</a:t>
              </a:r>
            </a:p>
          </p:txBody>
        </p:sp>
      </p:grpSp>
    </p:spTree>
    <p:extLst>
      <p:ext uri="{BB962C8B-B14F-4D97-AF65-F5344CB8AC3E}">
        <p14:creationId xmlns:p14="http://schemas.microsoft.com/office/powerpoint/2010/main" val="3456873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a:t>OSI</a:t>
            </a:r>
            <a:r>
              <a:rPr lang="zh-CN" altLang="en-US"/>
              <a:t>模型 </a:t>
            </a:r>
            <a:r>
              <a:rPr lang="en-US" altLang="zh-CN"/>
              <a:t>vs. </a:t>
            </a:r>
            <a:r>
              <a:rPr lang="zh-CN" altLang="en-US"/>
              <a:t>互联网体系结构</a:t>
            </a:r>
          </a:p>
        </p:txBody>
      </p:sp>
      <p:sp>
        <p:nvSpPr>
          <p:cNvPr id="16589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B65AE67-26F1-450D-A6BE-45DD8C21DFDD}" type="slidenum">
              <a:rPr kumimoji="0" lang="en-US" altLang="zh-CN" sz="1000">
                <a:latin typeface="Arial" panose="020B0604020202020204" pitchFamily="34" charset="0"/>
                <a:ea typeface="宋体" panose="02010600030101010101" pitchFamily="2" charset="-122"/>
              </a:rPr>
              <a:pPr>
                <a:spcBef>
                  <a:spcPct val="0"/>
                </a:spcBef>
                <a:buClrTx/>
                <a:buSzTx/>
                <a:buFontTx/>
                <a:buNone/>
              </a:pPr>
              <a:t>127</a:t>
            </a:fld>
            <a:r>
              <a:rPr kumimoji="0" lang="en-US" altLang="zh-CN" sz="1000">
                <a:latin typeface="Arial" panose="020B0604020202020204" pitchFamily="34" charset="0"/>
                <a:ea typeface="宋体" panose="02010600030101010101" pitchFamily="2" charset="-122"/>
              </a:rPr>
              <a:t>-</a:t>
            </a:r>
          </a:p>
        </p:txBody>
      </p:sp>
      <p:grpSp>
        <p:nvGrpSpPr>
          <p:cNvPr id="165892" name="组合 4"/>
          <p:cNvGrpSpPr>
            <a:grpSpLocks/>
          </p:cNvGrpSpPr>
          <p:nvPr/>
        </p:nvGrpSpPr>
        <p:grpSpPr bwMode="auto">
          <a:xfrm>
            <a:off x="2524125" y="2783358"/>
            <a:ext cx="1703388" cy="2686110"/>
            <a:chOff x="642910" y="1576374"/>
            <a:chExt cx="1703388" cy="2686186"/>
          </a:xfrm>
        </p:grpSpPr>
        <p:sp>
          <p:nvSpPr>
            <p:cNvPr id="6" name="Rectangle 4"/>
            <p:cNvSpPr>
              <a:spLocks noChangeArrowheads="1"/>
            </p:cNvSpPr>
            <p:nvPr/>
          </p:nvSpPr>
          <p:spPr bwMode="auto">
            <a:xfrm>
              <a:off x="642910" y="1576374"/>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7" name="Text Box 5"/>
            <p:cNvSpPr txBox="1">
              <a:spLocks noChangeArrowheads="1"/>
            </p:cNvSpPr>
            <p:nvPr/>
          </p:nvSpPr>
          <p:spPr bwMode="auto">
            <a:xfrm>
              <a:off x="719110" y="1576374"/>
              <a:ext cx="1393330" cy="40012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Application</a:t>
              </a:r>
            </a:p>
          </p:txBody>
        </p:sp>
        <p:sp>
          <p:nvSpPr>
            <p:cNvPr id="8" name="Rectangle 6"/>
            <p:cNvSpPr>
              <a:spLocks noChangeArrowheads="1"/>
            </p:cNvSpPr>
            <p:nvPr/>
          </p:nvSpPr>
          <p:spPr bwMode="auto">
            <a:xfrm>
              <a:off x="642910" y="1957385"/>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9" name="Text Box 7"/>
            <p:cNvSpPr txBox="1">
              <a:spLocks noChangeArrowheads="1"/>
            </p:cNvSpPr>
            <p:nvPr/>
          </p:nvSpPr>
          <p:spPr bwMode="auto">
            <a:xfrm>
              <a:off x="673073" y="1941509"/>
              <a:ext cx="1449436" cy="40012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Presentation</a:t>
              </a:r>
            </a:p>
          </p:txBody>
        </p:sp>
        <p:sp>
          <p:nvSpPr>
            <p:cNvPr id="10" name="Rectangle 8"/>
            <p:cNvSpPr>
              <a:spLocks noChangeArrowheads="1"/>
            </p:cNvSpPr>
            <p:nvPr/>
          </p:nvSpPr>
          <p:spPr bwMode="auto">
            <a:xfrm>
              <a:off x="642910" y="2338396"/>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1" name="Text Box 9"/>
            <p:cNvSpPr txBox="1">
              <a:spLocks noChangeArrowheads="1"/>
            </p:cNvSpPr>
            <p:nvPr/>
          </p:nvSpPr>
          <p:spPr bwMode="auto">
            <a:xfrm>
              <a:off x="901673" y="2322520"/>
              <a:ext cx="962025" cy="40006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Session</a:t>
              </a:r>
            </a:p>
          </p:txBody>
        </p:sp>
        <p:sp>
          <p:nvSpPr>
            <p:cNvPr id="12" name="Rectangle 10"/>
            <p:cNvSpPr>
              <a:spLocks noChangeArrowheads="1"/>
            </p:cNvSpPr>
            <p:nvPr/>
          </p:nvSpPr>
          <p:spPr bwMode="auto">
            <a:xfrm>
              <a:off x="642910" y="2719406"/>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3" name="Text Box 11"/>
            <p:cNvSpPr txBox="1">
              <a:spLocks noChangeArrowheads="1"/>
            </p:cNvSpPr>
            <p:nvPr/>
          </p:nvSpPr>
          <p:spPr bwMode="auto">
            <a:xfrm>
              <a:off x="823885" y="2703531"/>
              <a:ext cx="1182688" cy="400061"/>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Transport</a:t>
              </a:r>
            </a:p>
          </p:txBody>
        </p:sp>
        <p:sp>
          <p:nvSpPr>
            <p:cNvPr id="14" name="Rectangle 12"/>
            <p:cNvSpPr>
              <a:spLocks noChangeArrowheads="1"/>
            </p:cNvSpPr>
            <p:nvPr/>
          </p:nvSpPr>
          <p:spPr bwMode="auto">
            <a:xfrm>
              <a:off x="642910" y="3100417"/>
              <a:ext cx="1703388" cy="381011"/>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5" name="Text Box 13"/>
            <p:cNvSpPr txBox="1">
              <a:spLocks noChangeArrowheads="1"/>
            </p:cNvSpPr>
            <p:nvPr/>
          </p:nvSpPr>
          <p:spPr bwMode="auto">
            <a:xfrm>
              <a:off x="823885" y="3084542"/>
              <a:ext cx="1116013" cy="396886"/>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Network</a:t>
              </a:r>
            </a:p>
          </p:txBody>
        </p:sp>
        <p:sp>
          <p:nvSpPr>
            <p:cNvPr id="16" name="Rectangle 14"/>
            <p:cNvSpPr>
              <a:spLocks noChangeArrowheads="1"/>
            </p:cNvSpPr>
            <p:nvPr/>
          </p:nvSpPr>
          <p:spPr bwMode="auto">
            <a:xfrm>
              <a:off x="642910" y="3481428"/>
              <a:ext cx="1703388" cy="381011"/>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7" name="Text Box 15"/>
            <p:cNvSpPr txBox="1">
              <a:spLocks noChangeArrowheads="1"/>
            </p:cNvSpPr>
            <p:nvPr/>
          </p:nvSpPr>
          <p:spPr bwMode="auto">
            <a:xfrm>
              <a:off x="823885" y="3465552"/>
              <a:ext cx="1130438" cy="400121"/>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Data link</a:t>
              </a:r>
            </a:p>
          </p:txBody>
        </p:sp>
        <p:sp>
          <p:nvSpPr>
            <p:cNvPr id="18" name="Rectangle 16"/>
            <p:cNvSpPr>
              <a:spLocks noChangeArrowheads="1"/>
            </p:cNvSpPr>
            <p:nvPr/>
          </p:nvSpPr>
          <p:spPr bwMode="auto">
            <a:xfrm>
              <a:off x="642910" y="3862439"/>
              <a:ext cx="1703388" cy="381011"/>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9" name="Text Box 17"/>
            <p:cNvSpPr txBox="1">
              <a:spLocks noChangeArrowheads="1"/>
            </p:cNvSpPr>
            <p:nvPr/>
          </p:nvSpPr>
          <p:spPr bwMode="auto">
            <a:xfrm>
              <a:off x="857223" y="3862439"/>
              <a:ext cx="1051891" cy="40012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Physical</a:t>
              </a:r>
            </a:p>
          </p:txBody>
        </p:sp>
      </p:grpSp>
      <p:grpSp>
        <p:nvGrpSpPr>
          <p:cNvPr id="165893" name="组合 19"/>
          <p:cNvGrpSpPr>
            <a:grpSpLocks/>
          </p:cNvGrpSpPr>
          <p:nvPr/>
        </p:nvGrpSpPr>
        <p:grpSpPr bwMode="auto">
          <a:xfrm>
            <a:off x="5205413" y="2711920"/>
            <a:ext cx="5105400" cy="2743200"/>
            <a:chOff x="3309910" y="1500174"/>
            <a:chExt cx="5105400" cy="2743200"/>
          </a:xfrm>
        </p:grpSpPr>
        <p:sp>
          <p:nvSpPr>
            <p:cNvPr id="21" name="Rectangle 18"/>
            <p:cNvSpPr>
              <a:spLocks noChangeArrowheads="1"/>
            </p:cNvSpPr>
            <p:nvPr/>
          </p:nvSpPr>
          <p:spPr bwMode="auto">
            <a:xfrm>
              <a:off x="3309910" y="3100374"/>
              <a:ext cx="1703387" cy="3810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2" name="Text Box 19"/>
            <p:cNvSpPr txBox="1">
              <a:spLocks noChangeArrowheads="1"/>
            </p:cNvSpPr>
            <p:nvPr/>
          </p:nvSpPr>
          <p:spPr bwMode="auto">
            <a:xfrm>
              <a:off x="3490885" y="3084499"/>
              <a:ext cx="979755" cy="400110"/>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Internet</a:t>
              </a:r>
            </a:p>
          </p:txBody>
        </p:sp>
        <p:sp>
          <p:nvSpPr>
            <p:cNvPr id="23" name="Rectangle 20"/>
            <p:cNvSpPr>
              <a:spLocks noChangeArrowheads="1"/>
            </p:cNvSpPr>
            <p:nvPr/>
          </p:nvSpPr>
          <p:spPr bwMode="auto">
            <a:xfrm>
              <a:off x="3309910" y="3481374"/>
              <a:ext cx="1703387" cy="7620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4" name="Text Box 21"/>
            <p:cNvSpPr txBox="1">
              <a:spLocks noChangeArrowheads="1"/>
            </p:cNvSpPr>
            <p:nvPr/>
          </p:nvSpPr>
          <p:spPr bwMode="auto">
            <a:xfrm>
              <a:off x="3565497" y="3465499"/>
              <a:ext cx="1116013" cy="701675"/>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Network</a:t>
              </a:r>
            </a:p>
            <a:p>
              <a:pPr>
                <a:defRPr/>
              </a:pPr>
              <a:r>
                <a:rPr lang="en-US" altLang="zh-CN" sz="2000">
                  <a:latin typeface="+mn-lt"/>
                  <a:ea typeface="宋体" charset="-122"/>
                </a:rPr>
                <a:t>Access</a:t>
              </a:r>
            </a:p>
          </p:txBody>
        </p:sp>
        <p:sp>
          <p:nvSpPr>
            <p:cNvPr id="25" name="Rectangle 22"/>
            <p:cNvSpPr>
              <a:spLocks noChangeArrowheads="1"/>
            </p:cNvSpPr>
            <p:nvPr/>
          </p:nvSpPr>
          <p:spPr bwMode="auto">
            <a:xfrm>
              <a:off x="3309910" y="2719374"/>
              <a:ext cx="1703387" cy="3810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6" name="Text Box 23"/>
            <p:cNvSpPr txBox="1">
              <a:spLocks noChangeArrowheads="1"/>
            </p:cNvSpPr>
            <p:nvPr/>
          </p:nvSpPr>
          <p:spPr bwMode="auto">
            <a:xfrm>
              <a:off x="3490885" y="2703499"/>
              <a:ext cx="1182687" cy="400050"/>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Transport</a:t>
              </a:r>
            </a:p>
          </p:txBody>
        </p:sp>
        <p:sp>
          <p:nvSpPr>
            <p:cNvPr id="27" name="Rectangle 24"/>
            <p:cNvSpPr>
              <a:spLocks noChangeArrowheads="1"/>
            </p:cNvSpPr>
            <p:nvPr/>
          </p:nvSpPr>
          <p:spPr bwMode="auto">
            <a:xfrm>
              <a:off x="3309910" y="1576374"/>
              <a:ext cx="1703387" cy="3810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8" name="Text Box 25"/>
            <p:cNvSpPr txBox="1">
              <a:spLocks noChangeArrowheads="1"/>
            </p:cNvSpPr>
            <p:nvPr/>
          </p:nvSpPr>
          <p:spPr bwMode="auto">
            <a:xfrm>
              <a:off x="3386110" y="1576374"/>
              <a:ext cx="1393330" cy="400110"/>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Application</a:t>
              </a:r>
            </a:p>
          </p:txBody>
        </p:sp>
        <p:sp>
          <p:nvSpPr>
            <p:cNvPr id="29" name="Rectangle 26"/>
            <p:cNvSpPr>
              <a:spLocks noChangeArrowheads="1"/>
            </p:cNvSpPr>
            <p:nvPr/>
          </p:nvSpPr>
          <p:spPr bwMode="auto">
            <a:xfrm>
              <a:off x="3309910" y="1957374"/>
              <a:ext cx="1703387"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mn-lt"/>
                <a:ea typeface="宋体" charset="-122"/>
              </a:endParaRPr>
            </a:p>
          </p:txBody>
        </p:sp>
        <p:sp>
          <p:nvSpPr>
            <p:cNvPr id="30" name="Rectangle 27"/>
            <p:cNvSpPr>
              <a:spLocks noChangeArrowheads="1"/>
            </p:cNvSpPr>
            <p:nvPr/>
          </p:nvSpPr>
          <p:spPr bwMode="auto">
            <a:xfrm>
              <a:off x="3309910" y="2338374"/>
              <a:ext cx="1703387"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mn-lt"/>
                <a:ea typeface="宋体" charset="-122"/>
              </a:endParaRPr>
            </a:p>
          </p:txBody>
        </p:sp>
        <p:sp>
          <p:nvSpPr>
            <p:cNvPr id="31" name="Rectangle 28"/>
            <p:cNvSpPr>
              <a:spLocks noChangeArrowheads="1"/>
            </p:cNvSpPr>
            <p:nvPr/>
          </p:nvSpPr>
          <p:spPr bwMode="auto">
            <a:xfrm>
              <a:off x="5748310" y="2947974"/>
              <a:ext cx="2667000" cy="5334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32" name="Rectangle 29"/>
            <p:cNvSpPr>
              <a:spLocks noChangeArrowheads="1"/>
            </p:cNvSpPr>
            <p:nvPr/>
          </p:nvSpPr>
          <p:spPr bwMode="auto">
            <a:xfrm>
              <a:off x="6815110" y="30241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dirty="0">
                  <a:solidFill>
                    <a:schemeClr val="dk1"/>
                  </a:solidFill>
                  <a:latin typeface="+mn-lt"/>
                  <a:ea typeface="+mn-ea"/>
                </a:rPr>
                <a:t>IP</a:t>
              </a:r>
            </a:p>
          </p:txBody>
        </p:sp>
        <p:sp>
          <p:nvSpPr>
            <p:cNvPr id="33" name="Rectangle 30"/>
            <p:cNvSpPr>
              <a:spLocks noChangeArrowheads="1"/>
            </p:cNvSpPr>
            <p:nvPr/>
          </p:nvSpPr>
          <p:spPr bwMode="auto">
            <a:xfrm>
              <a:off x="5748310" y="3481374"/>
              <a:ext cx="2667000" cy="7620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34" name="Rectangle 31"/>
            <p:cNvSpPr>
              <a:spLocks noChangeArrowheads="1"/>
            </p:cNvSpPr>
            <p:nvPr/>
          </p:nvSpPr>
          <p:spPr bwMode="auto">
            <a:xfrm>
              <a:off x="5976910" y="3633774"/>
              <a:ext cx="685800" cy="381000"/>
            </a:xfrm>
            <a:prstGeom prst="rect">
              <a:avLst/>
            </a:prstGeom>
            <a:gradFill rotWithShape="1">
              <a:gsLst>
                <a:gs pos="0">
                  <a:srgbClr val="C5A5EF"/>
                </a:gs>
                <a:gs pos="35001">
                  <a:srgbClr val="D6C1F2"/>
                </a:gs>
                <a:gs pos="100000">
                  <a:srgbClr val="EFE7FB"/>
                </a:gs>
              </a:gsLst>
              <a:lin ang="16200000" scaled="1"/>
            </a:gradFill>
            <a:ln w="9525">
              <a:solidFill>
                <a:srgbClr val="6E2C9F"/>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dirty="0">
                  <a:solidFill>
                    <a:schemeClr val="dk1"/>
                  </a:solidFill>
                  <a:latin typeface="+mn-lt"/>
                  <a:ea typeface="+mn-ea"/>
                </a:rPr>
                <a:t>LAN</a:t>
              </a:r>
            </a:p>
          </p:txBody>
        </p:sp>
        <p:sp>
          <p:nvSpPr>
            <p:cNvPr id="35" name="Rectangle 32"/>
            <p:cNvSpPr>
              <a:spLocks noChangeArrowheads="1"/>
            </p:cNvSpPr>
            <p:nvPr/>
          </p:nvSpPr>
          <p:spPr bwMode="auto">
            <a:xfrm>
              <a:off x="6891310" y="3557574"/>
              <a:ext cx="1295400" cy="609600"/>
            </a:xfrm>
            <a:prstGeom prst="rect">
              <a:avLst/>
            </a:prstGeom>
            <a:gradFill rotWithShape="1">
              <a:gsLst>
                <a:gs pos="0">
                  <a:srgbClr val="C5A5EF"/>
                </a:gs>
                <a:gs pos="35001">
                  <a:srgbClr val="D6C1F2"/>
                </a:gs>
                <a:gs pos="100000">
                  <a:srgbClr val="EFE7FB"/>
                </a:gs>
              </a:gsLst>
              <a:lin ang="16200000" scaled="1"/>
            </a:gradFill>
            <a:ln w="9525">
              <a:solidFill>
                <a:srgbClr val="6E2C9F"/>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Packet</a:t>
              </a:r>
            </a:p>
            <a:p>
              <a:pPr algn="ctr">
                <a:defRPr/>
              </a:pPr>
              <a:r>
                <a:rPr lang="en-US" altLang="zh-CN" sz="2000">
                  <a:solidFill>
                    <a:schemeClr val="dk1"/>
                  </a:solidFill>
                  <a:latin typeface="+mn-lt"/>
                  <a:ea typeface="+mn-ea"/>
                </a:rPr>
                <a:t>radio</a:t>
              </a:r>
            </a:p>
          </p:txBody>
        </p:sp>
        <p:sp>
          <p:nvSpPr>
            <p:cNvPr id="36" name="Rectangle 33"/>
            <p:cNvSpPr>
              <a:spLocks noChangeArrowheads="1"/>
            </p:cNvSpPr>
            <p:nvPr/>
          </p:nvSpPr>
          <p:spPr bwMode="auto">
            <a:xfrm>
              <a:off x="5748310" y="2414574"/>
              <a:ext cx="2667000" cy="5334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37" name="Rectangle 34"/>
            <p:cNvSpPr>
              <a:spLocks noChangeArrowheads="1"/>
            </p:cNvSpPr>
            <p:nvPr/>
          </p:nvSpPr>
          <p:spPr bwMode="auto">
            <a:xfrm>
              <a:off x="6053110" y="24907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TCP</a:t>
              </a:r>
            </a:p>
          </p:txBody>
        </p:sp>
        <p:sp>
          <p:nvSpPr>
            <p:cNvPr id="38" name="Rectangle 35"/>
            <p:cNvSpPr>
              <a:spLocks noChangeArrowheads="1"/>
            </p:cNvSpPr>
            <p:nvPr/>
          </p:nvSpPr>
          <p:spPr bwMode="auto">
            <a:xfrm>
              <a:off x="7424710" y="24907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UDP</a:t>
              </a:r>
            </a:p>
          </p:txBody>
        </p:sp>
        <p:sp>
          <p:nvSpPr>
            <p:cNvPr id="39" name="Rectangle 36"/>
            <p:cNvSpPr>
              <a:spLocks noChangeArrowheads="1"/>
            </p:cNvSpPr>
            <p:nvPr/>
          </p:nvSpPr>
          <p:spPr bwMode="auto">
            <a:xfrm>
              <a:off x="5748310" y="1500174"/>
              <a:ext cx="2667000" cy="5334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40" name="Rectangle 37"/>
            <p:cNvSpPr>
              <a:spLocks noChangeArrowheads="1"/>
            </p:cNvSpPr>
            <p:nvPr/>
          </p:nvSpPr>
          <p:spPr bwMode="auto">
            <a:xfrm>
              <a:off x="5824510" y="1576374"/>
              <a:ext cx="8382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dirty="0">
                  <a:solidFill>
                    <a:schemeClr val="dk1"/>
                  </a:solidFill>
                  <a:latin typeface="+mn-lt"/>
                  <a:ea typeface="+mn-ea"/>
                </a:rPr>
                <a:t>Telnet</a:t>
              </a:r>
            </a:p>
          </p:txBody>
        </p:sp>
        <p:sp>
          <p:nvSpPr>
            <p:cNvPr id="41" name="Rectangle 38"/>
            <p:cNvSpPr>
              <a:spLocks noChangeArrowheads="1"/>
            </p:cNvSpPr>
            <p:nvPr/>
          </p:nvSpPr>
          <p:spPr bwMode="auto">
            <a:xfrm>
              <a:off x="6815110" y="15763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FTP</a:t>
              </a:r>
            </a:p>
          </p:txBody>
        </p:sp>
        <p:sp>
          <p:nvSpPr>
            <p:cNvPr id="42" name="Rectangle 39"/>
            <p:cNvSpPr>
              <a:spLocks noChangeArrowheads="1"/>
            </p:cNvSpPr>
            <p:nvPr/>
          </p:nvSpPr>
          <p:spPr bwMode="auto">
            <a:xfrm>
              <a:off x="7577110" y="15763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DNS</a:t>
              </a:r>
            </a:p>
          </p:txBody>
        </p:sp>
        <p:sp>
          <p:nvSpPr>
            <p:cNvPr id="43" name="Line 40"/>
            <p:cNvSpPr>
              <a:spLocks noChangeShapeType="1"/>
            </p:cNvSpPr>
            <p:nvPr/>
          </p:nvSpPr>
          <p:spPr bwMode="auto">
            <a:xfrm flipV="1">
              <a:off x="4986310" y="15001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4" name="Line 41"/>
            <p:cNvSpPr>
              <a:spLocks noChangeShapeType="1"/>
            </p:cNvSpPr>
            <p:nvPr/>
          </p:nvSpPr>
          <p:spPr bwMode="auto">
            <a:xfrm>
              <a:off x="4986310" y="19573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5" name="Line 42"/>
            <p:cNvSpPr>
              <a:spLocks noChangeShapeType="1"/>
            </p:cNvSpPr>
            <p:nvPr/>
          </p:nvSpPr>
          <p:spPr bwMode="auto">
            <a:xfrm flipV="1">
              <a:off x="4986310" y="2414574"/>
              <a:ext cx="762000" cy="3048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6" name="Line 43"/>
            <p:cNvSpPr>
              <a:spLocks noChangeShapeType="1"/>
            </p:cNvSpPr>
            <p:nvPr/>
          </p:nvSpPr>
          <p:spPr bwMode="auto">
            <a:xfrm flipV="1">
              <a:off x="4986310" y="2947974"/>
              <a:ext cx="762000" cy="1524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7" name="Line 44"/>
            <p:cNvSpPr>
              <a:spLocks noChangeShapeType="1"/>
            </p:cNvSpPr>
            <p:nvPr/>
          </p:nvSpPr>
          <p:spPr bwMode="auto">
            <a:xfrm>
              <a:off x="4986310" y="3481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8" name="Line 45"/>
            <p:cNvSpPr>
              <a:spLocks noChangeShapeType="1"/>
            </p:cNvSpPr>
            <p:nvPr/>
          </p:nvSpPr>
          <p:spPr bwMode="auto">
            <a:xfrm>
              <a:off x="4986310" y="4243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grpSp>
      <p:sp>
        <p:nvSpPr>
          <p:cNvPr id="165894" name="矩形 55"/>
          <p:cNvSpPr>
            <a:spLocks noChangeArrowheads="1"/>
          </p:cNvSpPr>
          <p:nvPr/>
        </p:nvSpPr>
        <p:spPr bwMode="auto">
          <a:xfrm>
            <a:off x="1738314" y="5569421"/>
            <a:ext cx="300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ISO OSI network architecture </a:t>
            </a: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(7-layer Reference model)</a:t>
            </a:r>
            <a:endParaRPr kumimoji="0" lang="zh-CN" altLang="en-US" sz="1400">
              <a:latin typeface="Arial" panose="020B0604020202020204" pitchFamily="34" charset="0"/>
              <a:ea typeface="宋体" panose="02010600030101010101" pitchFamily="2" charset="-122"/>
            </a:endParaRPr>
          </a:p>
        </p:txBody>
      </p:sp>
      <p:sp>
        <p:nvSpPr>
          <p:cNvPr id="165895" name="矩形 56"/>
          <p:cNvSpPr>
            <a:spLocks noChangeArrowheads="1"/>
          </p:cNvSpPr>
          <p:nvPr/>
        </p:nvSpPr>
        <p:spPr bwMode="auto">
          <a:xfrm>
            <a:off x="6238875" y="5569421"/>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Internet  Architecture </a:t>
            </a: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(4-layer TCP/IP protocol stacks)</a:t>
            </a:r>
            <a:endParaRPr kumimoji="0" lang="zh-CN" altLang="en-US" sz="1400">
              <a:latin typeface="Arial" panose="020B0604020202020204" pitchFamily="34" charset="0"/>
              <a:ea typeface="宋体" panose="02010600030101010101" pitchFamily="2" charset="-122"/>
            </a:endParaRPr>
          </a:p>
        </p:txBody>
      </p:sp>
      <p:sp>
        <p:nvSpPr>
          <p:cNvPr id="165896" name="内容占位符 4"/>
          <p:cNvSpPr txBox="1">
            <a:spLocks/>
          </p:cNvSpPr>
          <p:nvPr/>
        </p:nvSpPr>
        <p:spPr bwMode="auto">
          <a:xfrm>
            <a:off x="1919288" y="1345083"/>
            <a:ext cx="40386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en-US" altLang="zh-CN" sz="2800"/>
              <a:t>ISO-OSI model</a:t>
            </a:r>
          </a:p>
          <a:p>
            <a:pPr lvl="1"/>
            <a:r>
              <a:rPr kumimoji="0" lang="zh-CN" altLang="en-US" sz="2400"/>
              <a:t>网络互联的理论模型</a:t>
            </a:r>
            <a:endParaRPr kumimoji="0" lang="zh-CN" altLang="en-US" sz="2800"/>
          </a:p>
        </p:txBody>
      </p:sp>
      <p:sp>
        <p:nvSpPr>
          <p:cNvPr id="165897" name="内容占位符 5"/>
          <p:cNvSpPr txBox="1">
            <a:spLocks/>
          </p:cNvSpPr>
          <p:nvPr/>
        </p:nvSpPr>
        <p:spPr bwMode="auto">
          <a:xfrm>
            <a:off x="6110288" y="1345083"/>
            <a:ext cx="40386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en-US" altLang="zh-CN" sz="2800"/>
              <a:t>TCP/IP model</a:t>
            </a:r>
          </a:p>
          <a:p>
            <a:pPr lvl="1"/>
            <a:r>
              <a:rPr kumimoji="0" lang="zh-CN" altLang="en-US" sz="2400"/>
              <a:t>事实的工业标准</a:t>
            </a:r>
          </a:p>
        </p:txBody>
      </p:sp>
      <p:sp>
        <p:nvSpPr>
          <p:cNvPr id="2" name="文本框 1"/>
          <p:cNvSpPr txBox="1">
            <a:spLocks noChangeArrowheads="1"/>
          </p:cNvSpPr>
          <p:nvPr/>
        </p:nvSpPr>
        <p:spPr bwMode="auto">
          <a:xfrm>
            <a:off x="2279650" y="6237288"/>
            <a:ext cx="726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rPr>
              <a:t>比较</a:t>
            </a:r>
            <a:r>
              <a:rPr lang="en-US" altLang="zh-CN" sz="2000">
                <a:solidFill>
                  <a:srgbClr val="FF0000"/>
                </a:solidFill>
              </a:rPr>
              <a:t>:</a:t>
            </a:r>
            <a:r>
              <a:rPr lang="zh-CN" altLang="en-US" sz="2000">
                <a:solidFill>
                  <a:srgbClr val="FF0000"/>
                </a:solidFill>
                <a:sym typeface="Wingdings" panose="05000000000000000000" pitchFamily="2" charset="2"/>
              </a:rPr>
              <a:t> </a:t>
            </a:r>
            <a:r>
              <a:rPr lang="en-US" altLang="zh-CN" sz="2000">
                <a:solidFill>
                  <a:srgbClr val="FF0000"/>
                </a:solidFill>
                <a:sym typeface="Wingdings" panose="05000000000000000000" pitchFamily="2" charset="2"/>
              </a:rPr>
              <a:t>(1) </a:t>
            </a:r>
            <a:r>
              <a:rPr lang="zh-CN" altLang="en-US" sz="2000">
                <a:solidFill>
                  <a:srgbClr val="FF0000"/>
                </a:solidFill>
              </a:rPr>
              <a:t>设计动机；</a:t>
            </a:r>
            <a:r>
              <a:rPr lang="en-US" altLang="zh-CN" sz="2000">
                <a:solidFill>
                  <a:srgbClr val="FF0000"/>
                </a:solidFill>
                <a:sym typeface="Wingdings" panose="05000000000000000000" pitchFamily="2" charset="2"/>
              </a:rPr>
              <a:t> (2)</a:t>
            </a:r>
            <a:r>
              <a:rPr lang="zh-CN" altLang="en-US" sz="2000">
                <a:solidFill>
                  <a:srgbClr val="FF0000"/>
                </a:solidFill>
              </a:rPr>
              <a:t>分层结构；</a:t>
            </a:r>
            <a:r>
              <a:rPr lang="en-US" altLang="zh-CN" sz="2000">
                <a:solidFill>
                  <a:srgbClr val="FF0000"/>
                </a:solidFill>
                <a:sym typeface="Wingdings" panose="05000000000000000000" pitchFamily="2" charset="2"/>
              </a:rPr>
              <a:t> (3)</a:t>
            </a:r>
            <a:r>
              <a:rPr lang="zh-CN" altLang="en-US" sz="2000">
                <a:solidFill>
                  <a:srgbClr val="FF0000"/>
                </a:solidFill>
                <a:sym typeface="Wingdings" panose="05000000000000000000" pitchFamily="2" charset="2"/>
              </a:rPr>
              <a:t>协议实现</a:t>
            </a:r>
            <a:r>
              <a:rPr lang="en-US" altLang="zh-CN" sz="2000">
                <a:solidFill>
                  <a:srgbClr val="FF0000"/>
                </a:solidFill>
                <a:sym typeface="Wingdings" panose="05000000000000000000" pitchFamily="2" charset="2"/>
              </a:rPr>
              <a:t> (4) </a:t>
            </a:r>
            <a:r>
              <a:rPr lang="zh-CN" altLang="en-US" sz="2000">
                <a:solidFill>
                  <a:srgbClr val="FF0000"/>
                </a:solidFill>
                <a:sym typeface="Wingdings" panose="05000000000000000000" pitchFamily="2" charset="2"/>
              </a:rPr>
              <a:t>概念定义</a:t>
            </a:r>
            <a:r>
              <a:rPr lang="en-US" altLang="zh-CN" sz="2000">
                <a:solidFill>
                  <a:srgbClr val="FF0000"/>
                </a:solidFill>
                <a:sym typeface="Wingdings" panose="05000000000000000000" pitchFamily="2" charset="2"/>
              </a:rPr>
              <a:t> </a:t>
            </a:r>
            <a:endParaRPr lang="en-US" altLang="zh-CN" sz="2000">
              <a:solidFill>
                <a:srgbClr val="FF0000"/>
              </a:solidFill>
            </a:endParaRPr>
          </a:p>
        </p:txBody>
      </p:sp>
    </p:spTree>
    <p:extLst>
      <p:ext uri="{BB962C8B-B14F-4D97-AF65-F5344CB8AC3E}">
        <p14:creationId xmlns:p14="http://schemas.microsoft.com/office/powerpoint/2010/main" val="3836168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E7F44EFB-07FB-4F38-BD49-470FBD3E921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128</a:t>
            </a:fld>
            <a:r>
              <a:rPr kumimoji="0" lang="en-US" altLang="zh-CN" sz="1000">
                <a:latin typeface="Arial" panose="020B0604020202020204" pitchFamily="34" charset="0"/>
                <a:ea typeface="宋体" panose="02010600030101010101" pitchFamily="2" charset="-122"/>
              </a:rPr>
              <a:t>-</a:t>
            </a:r>
          </a:p>
        </p:txBody>
      </p:sp>
      <p:sp>
        <p:nvSpPr>
          <p:cNvPr id="167939" name="Rectangle 2"/>
          <p:cNvSpPr>
            <a:spLocks noGrp="1" noChangeArrowheads="1"/>
          </p:cNvSpPr>
          <p:nvPr>
            <p:ph type="title" idx="4294967295"/>
          </p:nvPr>
        </p:nvSpPr>
        <p:spPr/>
        <p:txBody>
          <a:bodyPr/>
          <a:lstStyle/>
          <a:p>
            <a:pPr eaLnBrk="1" hangingPunct="1"/>
            <a:r>
              <a:rPr lang="zh-CN" altLang="en-US" sz="3200"/>
              <a:t>小结</a:t>
            </a:r>
            <a:r>
              <a:rPr lang="en-US" altLang="zh-CN" sz="3200"/>
              <a:t>: </a:t>
            </a:r>
            <a:r>
              <a:rPr lang="zh-CN" altLang="en-US" sz="3200"/>
              <a:t>互联网设计原则 </a:t>
            </a:r>
            <a:r>
              <a:rPr lang="en-US" altLang="zh-CN" sz="3200"/>
              <a:t>(I)</a:t>
            </a:r>
          </a:p>
        </p:txBody>
      </p:sp>
      <p:sp>
        <p:nvSpPr>
          <p:cNvPr id="167940" name="Rectangle 3"/>
          <p:cNvSpPr>
            <a:spLocks noGrp="1" noChangeArrowheads="1"/>
          </p:cNvSpPr>
          <p:nvPr>
            <p:ph type="body" idx="4294967295"/>
          </p:nvPr>
        </p:nvSpPr>
        <p:spPr/>
        <p:txBody>
          <a:bodyPr/>
          <a:lstStyle/>
          <a:p>
            <a:pPr eaLnBrk="1" hangingPunct="1"/>
            <a:endParaRPr lang="en-US" altLang="zh-CN" sz="2800"/>
          </a:p>
          <a:p>
            <a:pPr eaLnBrk="1" hangingPunct="1"/>
            <a:endParaRPr lang="en-US" altLang="zh-CN"/>
          </a:p>
        </p:txBody>
      </p:sp>
      <p:grpSp>
        <p:nvGrpSpPr>
          <p:cNvPr id="167941" name="Group 4"/>
          <p:cNvGrpSpPr>
            <a:grpSpLocks/>
          </p:cNvGrpSpPr>
          <p:nvPr/>
        </p:nvGrpSpPr>
        <p:grpSpPr bwMode="auto">
          <a:xfrm>
            <a:off x="2135188" y="1700214"/>
            <a:ext cx="3167062" cy="4321175"/>
            <a:chOff x="295" y="1116"/>
            <a:chExt cx="1995" cy="2722"/>
          </a:xfrm>
        </p:grpSpPr>
        <p:grpSp>
          <p:nvGrpSpPr>
            <p:cNvPr id="167944" name="Group 5"/>
            <p:cNvGrpSpPr>
              <a:grpSpLocks/>
            </p:cNvGrpSpPr>
            <p:nvPr/>
          </p:nvGrpSpPr>
          <p:grpSpPr bwMode="auto">
            <a:xfrm>
              <a:off x="340" y="1116"/>
              <a:ext cx="1905" cy="2722"/>
              <a:chOff x="1519" y="890"/>
              <a:chExt cx="2015" cy="3244"/>
            </a:xfrm>
          </p:grpSpPr>
          <p:grpSp>
            <p:nvGrpSpPr>
              <p:cNvPr id="167952" name="Group 6"/>
              <p:cNvGrpSpPr>
                <a:grpSpLocks/>
              </p:cNvGrpSpPr>
              <p:nvPr/>
            </p:nvGrpSpPr>
            <p:grpSpPr bwMode="auto">
              <a:xfrm>
                <a:off x="1615" y="1082"/>
                <a:ext cx="1824" cy="2880"/>
                <a:chOff x="1968" y="720"/>
                <a:chExt cx="1824" cy="2880"/>
              </a:xfrm>
            </p:grpSpPr>
            <p:sp>
              <p:nvSpPr>
                <p:cNvPr id="167963" name="Rectangle 7"/>
                <p:cNvSpPr>
                  <a:spLocks noChangeArrowheads="1"/>
                </p:cNvSpPr>
                <p:nvPr/>
              </p:nvSpPr>
              <p:spPr bwMode="auto">
                <a:xfrm>
                  <a:off x="1968" y="2496"/>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4" name="Rectangle 8"/>
                <p:cNvSpPr>
                  <a:spLocks noChangeArrowheads="1"/>
                </p:cNvSpPr>
                <p:nvPr/>
              </p:nvSpPr>
              <p:spPr bwMode="auto">
                <a:xfrm>
                  <a:off x="1968" y="2832"/>
                  <a:ext cx="1824" cy="336"/>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5" name="Rectangle 9"/>
                <p:cNvSpPr>
                  <a:spLocks noChangeArrowheads="1"/>
                </p:cNvSpPr>
                <p:nvPr/>
              </p:nvSpPr>
              <p:spPr bwMode="auto">
                <a:xfrm>
                  <a:off x="1968" y="3168"/>
                  <a:ext cx="1824" cy="432"/>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6" name="Rectangle 10"/>
                <p:cNvSpPr>
                  <a:spLocks noChangeArrowheads="1"/>
                </p:cNvSpPr>
                <p:nvPr/>
              </p:nvSpPr>
              <p:spPr bwMode="auto">
                <a:xfrm>
                  <a:off x="1968" y="720"/>
                  <a:ext cx="1824" cy="384"/>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7" name="Rectangle 11"/>
                <p:cNvSpPr>
                  <a:spLocks noChangeArrowheads="1"/>
                </p:cNvSpPr>
                <p:nvPr/>
              </p:nvSpPr>
              <p:spPr bwMode="auto">
                <a:xfrm>
                  <a:off x="1968" y="1488"/>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8" name="Rectangle 12"/>
                <p:cNvSpPr>
                  <a:spLocks noChangeArrowheads="1"/>
                </p:cNvSpPr>
                <p:nvPr/>
              </p:nvSpPr>
              <p:spPr bwMode="auto">
                <a:xfrm>
                  <a:off x="1968" y="1824"/>
                  <a:ext cx="1824" cy="67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9" name="Rectangle 13"/>
                <p:cNvSpPr>
                  <a:spLocks noChangeArrowheads="1"/>
                </p:cNvSpPr>
                <p:nvPr/>
              </p:nvSpPr>
              <p:spPr bwMode="auto">
                <a:xfrm>
                  <a:off x="1968" y="1104"/>
                  <a:ext cx="1824" cy="384"/>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7953" name="Freeform 14"/>
              <p:cNvSpPr>
                <a:spLocks noChangeAspect="1"/>
              </p:cNvSpPr>
              <p:nvPr/>
            </p:nvSpPr>
            <p:spPr bwMode="auto">
              <a:xfrm>
                <a:off x="1614"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4" name="Freeform 15"/>
              <p:cNvSpPr>
                <a:spLocks noChangeAspect="1"/>
              </p:cNvSpPr>
              <p:nvPr/>
            </p:nvSpPr>
            <p:spPr bwMode="auto">
              <a:xfrm flipV="1">
                <a:off x="1614"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5" name="Freeform 16"/>
              <p:cNvSpPr>
                <a:spLocks noChangeAspect="1"/>
              </p:cNvSpPr>
              <p:nvPr/>
            </p:nvSpPr>
            <p:spPr bwMode="auto">
              <a:xfrm flipH="1">
                <a:off x="2640"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6" name="Freeform 17"/>
              <p:cNvSpPr>
                <a:spLocks noChangeAspect="1"/>
              </p:cNvSpPr>
              <p:nvPr/>
            </p:nvSpPr>
            <p:spPr bwMode="auto">
              <a:xfrm flipH="1" flipV="1">
                <a:off x="2640"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7" name="Rectangle 18"/>
              <p:cNvSpPr>
                <a:spLocks noChangeArrowheads="1"/>
              </p:cNvSpPr>
              <p:nvPr/>
            </p:nvSpPr>
            <p:spPr bwMode="auto">
              <a:xfrm>
                <a:off x="1580"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58" name="Rectangle 19"/>
              <p:cNvSpPr>
                <a:spLocks noChangeArrowheads="1"/>
              </p:cNvSpPr>
              <p:nvPr/>
            </p:nvSpPr>
            <p:spPr bwMode="auto">
              <a:xfrm>
                <a:off x="3411"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59" name="AutoShape 20" descr="Oak"/>
              <p:cNvSpPr>
                <a:spLocks noChangeAspect="1" noChangeArrowheads="1"/>
              </p:cNvSpPr>
              <p:nvPr/>
            </p:nvSpPr>
            <p:spPr bwMode="auto">
              <a:xfrm>
                <a:off x="1519" y="890"/>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0" name="AutoShape 21" descr="Oak"/>
              <p:cNvSpPr>
                <a:spLocks noChangeAspect="1" noChangeArrowheads="1"/>
              </p:cNvSpPr>
              <p:nvPr/>
            </p:nvSpPr>
            <p:spPr bwMode="auto">
              <a:xfrm>
                <a:off x="1519" y="3942"/>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1" name="Rectangle 22"/>
              <p:cNvSpPr>
                <a:spLocks noChangeArrowheads="1"/>
              </p:cNvSpPr>
              <p:nvPr/>
            </p:nvSpPr>
            <p:spPr bwMode="auto">
              <a:xfrm>
                <a:off x="1570"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2" name="Rectangle 23"/>
              <p:cNvSpPr>
                <a:spLocks noChangeArrowheads="1"/>
              </p:cNvSpPr>
              <p:nvPr/>
            </p:nvSpPr>
            <p:spPr bwMode="auto">
              <a:xfrm>
                <a:off x="2671"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7945" name="Text Box 24"/>
            <p:cNvSpPr txBox="1">
              <a:spLocks noChangeArrowheads="1"/>
            </p:cNvSpPr>
            <p:nvPr/>
          </p:nvSpPr>
          <p:spPr bwMode="auto">
            <a:xfrm>
              <a:off x="340" y="1298"/>
              <a:ext cx="186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 email  WWW  phone...</a:t>
              </a:r>
            </a:p>
          </p:txBody>
        </p:sp>
        <p:sp>
          <p:nvSpPr>
            <p:cNvPr id="167946" name="Text Box 25"/>
            <p:cNvSpPr txBox="1">
              <a:spLocks noChangeArrowheads="1"/>
            </p:cNvSpPr>
            <p:nvPr/>
          </p:nvSpPr>
          <p:spPr bwMode="auto">
            <a:xfrm>
              <a:off x="340" y="338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copper  fiber  radio...</a:t>
              </a:r>
            </a:p>
          </p:txBody>
        </p:sp>
        <p:sp>
          <p:nvSpPr>
            <p:cNvPr id="167947" name="Text Box 26"/>
            <p:cNvSpPr txBox="1">
              <a:spLocks noChangeArrowheads="1"/>
            </p:cNvSpPr>
            <p:nvPr/>
          </p:nvSpPr>
          <p:spPr bwMode="auto">
            <a:xfrm>
              <a:off x="295" y="1616"/>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SMTP  HTTP  RTP...</a:t>
              </a:r>
            </a:p>
          </p:txBody>
        </p:sp>
        <p:sp>
          <p:nvSpPr>
            <p:cNvPr id="167948" name="Text Box 27"/>
            <p:cNvSpPr txBox="1">
              <a:spLocks noChangeArrowheads="1"/>
            </p:cNvSpPr>
            <p:nvPr/>
          </p:nvSpPr>
          <p:spPr bwMode="auto">
            <a:xfrm>
              <a:off x="325" y="1931"/>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TCP  UDP…</a:t>
              </a:r>
            </a:p>
          </p:txBody>
        </p:sp>
        <p:sp>
          <p:nvSpPr>
            <p:cNvPr id="167949" name="Text Box 28"/>
            <p:cNvSpPr txBox="1">
              <a:spLocks noChangeArrowheads="1"/>
            </p:cNvSpPr>
            <p:nvPr/>
          </p:nvSpPr>
          <p:spPr bwMode="auto">
            <a:xfrm>
              <a:off x="340" y="2340"/>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b="1">
                  <a:latin typeface="Arial" panose="020B0604020202020204" pitchFamily="34" charset="0"/>
                  <a:ea typeface="Osaka" charset="-128"/>
                </a:rPr>
                <a:t>IP</a:t>
              </a:r>
              <a:endParaRPr kumimoji="0" lang="en-US" altLang="zh-CN" sz="1800" b="1">
                <a:latin typeface="Arial" panose="020B0604020202020204" pitchFamily="34" charset="0"/>
                <a:ea typeface="Osaka" charset="-128"/>
              </a:endParaRPr>
            </a:p>
          </p:txBody>
        </p:sp>
        <p:sp>
          <p:nvSpPr>
            <p:cNvPr id="167950" name="Text Box 29"/>
            <p:cNvSpPr txBox="1">
              <a:spLocks noChangeArrowheads="1"/>
            </p:cNvSpPr>
            <p:nvPr/>
          </p:nvSpPr>
          <p:spPr bwMode="auto">
            <a:xfrm>
              <a:off x="370" y="2750"/>
              <a:ext cx="19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zh-CN" sz="1800">
                  <a:latin typeface="Arial" panose="020B0604020202020204" pitchFamily="34" charset="0"/>
                  <a:ea typeface="Osaka" charset="-128"/>
                </a:rPr>
                <a:t>E</a:t>
              </a:r>
              <a:r>
                <a:rPr kumimoji="0" lang="en-US" altLang="en-US" sz="1800">
                  <a:latin typeface="Arial" panose="020B0604020202020204" pitchFamily="34" charset="0"/>
                  <a:ea typeface="Osaka" charset="-128"/>
                </a:rPr>
                <a:t>thernet   PPP…</a:t>
              </a:r>
            </a:p>
          </p:txBody>
        </p:sp>
        <p:sp>
          <p:nvSpPr>
            <p:cNvPr id="167951" name="Text Box 30"/>
            <p:cNvSpPr txBox="1">
              <a:spLocks noChangeArrowheads="1"/>
            </p:cNvSpPr>
            <p:nvPr/>
          </p:nvSpPr>
          <p:spPr bwMode="auto">
            <a:xfrm>
              <a:off x="340" y="306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CSMA  </a:t>
              </a:r>
              <a:r>
                <a:rPr kumimoji="0" lang="en-US" altLang="zh-CN" sz="1800">
                  <a:solidFill>
                    <a:schemeClr val="accent2"/>
                  </a:solidFill>
                  <a:latin typeface="Arial" panose="020B0604020202020204" pitchFamily="34" charset="0"/>
                  <a:ea typeface="Osaka" charset="-128"/>
                </a:rPr>
                <a:t>a</a:t>
              </a:r>
              <a:r>
                <a:rPr kumimoji="0" lang="en-US" altLang="en-US" sz="1800">
                  <a:solidFill>
                    <a:schemeClr val="accent2"/>
                  </a:solidFill>
                  <a:latin typeface="Arial" panose="020B0604020202020204" pitchFamily="34" charset="0"/>
                  <a:ea typeface="Osaka" charset="-128"/>
                </a:rPr>
                <a:t>sync  </a:t>
              </a:r>
              <a:r>
                <a:rPr kumimoji="0" lang="en-US" altLang="zh-CN" sz="1800">
                  <a:solidFill>
                    <a:schemeClr val="accent2"/>
                  </a:solidFill>
                  <a:latin typeface="Arial" panose="020B0604020202020204" pitchFamily="34" charset="0"/>
                  <a:ea typeface="Osaka" charset="-128"/>
                </a:rPr>
                <a:t>SDH</a:t>
              </a:r>
              <a:r>
                <a:rPr kumimoji="0" lang="en-US" altLang="en-US" sz="1800">
                  <a:solidFill>
                    <a:schemeClr val="accent2"/>
                  </a:solidFill>
                  <a:latin typeface="Arial" panose="020B0604020202020204" pitchFamily="34" charset="0"/>
                  <a:ea typeface="Osaka" charset="-128"/>
                </a:rPr>
                <a:t>...</a:t>
              </a:r>
            </a:p>
          </p:txBody>
        </p:sp>
      </p:grpSp>
      <p:sp>
        <p:nvSpPr>
          <p:cNvPr id="167942" name="Text Box 31"/>
          <p:cNvSpPr txBox="1">
            <a:spLocks noChangeArrowheads="1"/>
          </p:cNvSpPr>
          <p:nvPr/>
        </p:nvSpPr>
        <p:spPr bwMode="auto">
          <a:xfrm>
            <a:off x="5462588" y="2924176"/>
            <a:ext cx="52054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i="1">
                <a:latin typeface="Arial" panose="020B0604020202020204" pitchFamily="34" charset="0"/>
                <a:ea typeface="宋体" panose="02010600030101010101" pitchFamily="2" charset="-122"/>
              </a:rPr>
              <a:t>沙漏的细腰代表最小的、经过精心挑选的通用功能集合</a:t>
            </a:r>
            <a:r>
              <a:rPr kumimoji="0" lang="en-US" altLang="zh-CN" sz="2000" i="1">
                <a:latin typeface="Arial" panose="020B0604020202020204" pitchFamily="34" charset="0"/>
                <a:ea typeface="宋体" panose="02010600030101010101" pitchFamily="2" charset="-122"/>
              </a:rPr>
              <a:t>, </a:t>
            </a:r>
            <a:r>
              <a:rPr kumimoji="0" lang="zh-CN" altLang="en-US" sz="2000" i="1">
                <a:latin typeface="Arial" panose="020B0604020202020204" pitchFamily="34" charset="0"/>
                <a:ea typeface="宋体" panose="02010600030101010101" pitchFamily="2" charset="-122"/>
              </a:rPr>
              <a:t>它允许高层应用和底层通信技术并存</a:t>
            </a:r>
            <a:r>
              <a:rPr kumimoji="0" lang="en-US" altLang="zh-CN" sz="2000" i="1">
                <a:latin typeface="Arial" panose="020B0604020202020204" pitchFamily="34" charset="0"/>
                <a:ea typeface="宋体" panose="02010600030101010101" pitchFamily="2" charset="-122"/>
              </a:rPr>
              <a:t>, </a:t>
            </a:r>
            <a:r>
              <a:rPr kumimoji="0" lang="zh-CN" altLang="en-US" sz="2000" i="1">
                <a:latin typeface="Arial" panose="020B0604020202020204" pitchFamily="34" charset="0"/>
                <a:ea typeface="宋体" panose="02010600030101010101" pitchFamily="2" charset="-122"/>
              </a:rPr>
              <a:t>共享各种功能</a:t>
            </a:r>
            <a:r>
              <a:rPr kumimoji="0" lang="en-US" altLang="zh-CN" sz="2000" i="1">
                <a:latin typeface="Arial" panose="020B0604020202020204" pitchFamily="34" charset="0"/>
                <a:ea typeface="宋体" panose="02010600030101010101" pitchFamily="2" charset="-122"/>
              </a:rPr>
              <a:t>, </a:t>
            </a:r>
            <a:r>
              <a:rPr kumimoji="0" lang="zh-CN" altLang="en-US" sz="2000" i="1">
                <a:latin typeface="Arial" panose="020B0604020202020204" pitchFamily="34" charset="0"/>
                <a:ea typeface="宋体" panose="02010600030101010101" pitchFamily="2" charset="-122"/>
              </a:rPr>
              <a:t>并快速发展</a:t>
            </a:r>
            <a:r>
              <a:rPr kumimoji="0" lang="en-US" altLang="zh-CN" sz="2000" i="1">
                <a:latin typeface="Arial" panose="020B0604020202020204" pitchFamily="34" charset="0"/>
                <a:ea typeface="宋体" panose="02010600030101010101" pitchFamily="2" charset="-122"/>
              </a:rPr>
              <a:t>. </a:t>
            </a:r>
          </a:p>
          <a:p>
            <a:pPr eaLnBrk="1" hangingPunct="1">
              <a:spcBef>
                <a:spcPct val="0"/>
              </a:spcBef>
              <a:buClrTx/>
              <a:buSzTx/>
              <a:buFontTx/>
              <a:buNone/>
            </a:pPr>
            <a:endParaRPr kumimoji="0" lang="en-US" altLang="zh-CN" sz="2000" i="1">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i="1">
                <a:latin typeface="Arial" panose="020B0604020202020204" pitchFamily="34" charset="0"/>
                <a:ea typeface="宋体" panose="02010600030101010101" pitchFamily="2" charset="-122"/>
              </a:rPr>
              <a:t>沙漏模型是</a:t>
            </a:r>
            <a:r>
              <a:rPr kumimoji="0" lang="en-US" altLang="zh-CN" sz="2000" i="1">
                <a:latin typeface="Arial" panose="020B0604020202020204" pitchFamily="34" charset="0"/>
                <a:ea typeface="宋体" panose="02010600030101010101" pitchFamily="2" charset="-122"/>
              </a:rPr>
              <a:t>Internet</a:t>
            </a:r>
            <a:r>
              <a:rPr kumimoji="0" lang="zh-CN" altLang="en-US" sz="2000" i="1">
                <a:latin typeface="Arial" panose="020B0604020202020204" pitchFamily="34" charset="0"/>
                <a:ea typeface="宋体" panose="02010600030101010101" pitchFamily="2" charset="-122"/>
              </a:rPr>
              <a:t>能够快速适应用户新应用需求和网络技术更新的关键</a:t>
            </a:r>
            <a:r>
              <a:rPr kumimoji="0" lang="en-US" altLang="zh-CN" sz="2000" i="1">
                <a:latin typeface="Arial" panose="020B0604020202020204" pitchFamily="34" charset="0"/>
                <a:ea typeface="宋体" panose="02010600030101010101" pitchFamily="2" charset="-122"/>
              </a:rPr>
              <a:t>.</a:t>
            </a:r>
          </a:p>
        </p:txBody>
      </p:sp>
      <p:sp>
        <p:nvSpPr>
          <p:cNvPr id="167943" name="Text Box 32"/>
          <p:cNvSpPr txBox="1">
            <a:spLocks noChangeArrowheads="1"/>
          </p:cNvSpPr>
          <p:nvPr/>
        </p:nvSpPr>
        <p:spPr bwMode="auto">
          <a:xfrm>
            <a:off x="2927350" y="623728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沙漏设计原则</a:t>
            </a:r>
          </a:p>
        </p:txBody>
      </p:sp>
    </p:spTree>
    <p:extLst>
      <p:ext uri="{BB962C8B-B14F-4D97-AF65-F5344CB8AC3E}">
        <p14:creationId xmlns:p14="http://schemas.microsoft.com/office/powerpoint/2010/main" val="14097989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8AE2D14-1D9B-43AD-8AC9-9EC2D11C8E3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129</a:t>
            </a:fld>
            <a:r>
              <a:rPr kumimoji="0" lang="en-US" altLang="zh-CN" sz="1000">
                <a:latin typeface="Arial" panose="020B0604020202020204" pitchFamily="34" charset="0"/>
                <a:ea typeface="宋体" panose="02010600030101010101" pitchFamily="2" charset="-122"/>
              </a:rPr>
              <a:t>-</a:t>
            </a:r>
          </a:p>
        </p:txBody>
      </p:sp>
      <p:sp>
        <p:nvSpPr>
          <p:cNvPr id="168963" name="Rectangle 2"/>
          <p:cNvSpPr>
            <a:spLocks noGrp="1" noChangeArrowheads="1"/>
          </p:cNvSpPr>
          <p:nvPr>
            <p:ph type="title" idx="4294967295"/>
          </p:nvPr>
        </p:nvSpPr>
        <p:spPr/>
        <p:txBody>
          <a:bodyPr/>
          <a:lstStyle/>
          <a:p>
            <a:pPr eaLnBrk="1" hangingPunct="1"/>
            <a:r>
              <a:rPr lang="zh-CN" altLang="en-US" sz="3200"/>
              <a:t>小结</a:t>
            </a:r>
            <a:r>
              <a:rPr lang="en-US" altLang="zh-CN" sz="3200"/>
              <a:t>: </a:t>
            </a:r>
            <a:r>
              <a:rPr lang="zh-CN" altLang="en-US" sz="3200"/>
              <a:t>互联网设计原则 </a:t>
            </a:r>
            <a:r>
              <a:rPr lang="en-US" altLang="zh-CN" sz="3200"/>
              <a:t>(II)</a:t>
            </a:r>
          </a:p>
        </p:txBody>
      </p:sp>
      <p:pic>
        <p:nvPicPr>
          <p:cNvPr id="16896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700213"/>
            <a:ext cx="76835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Text Box 4"/>
          <p:cNvSpPr txBox="1">
            <a:spLocks noChangeArrowheads="1"/>
          </p:cNvSpPr>
          <p:nvPr/>
        </p:nvSpPr>
        <p:spPr bwMode="auto">
          <a:xfrm>
            <a:off x="3648075" y="5300663"/>
            <a:ext cx="481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``Simple Core and Complex Host’’ Philosophy</a:t>
            </a:r>
          </a:p>
        </p:txBody>
      </p:sp>
    </p:spTree>
    <p:extLst>
      <p:ext uri="{BB962C8B-B14F-4D97-AF65-F5344CB8AC3E}">
        <p14:creationId xmlns:p14="http://schemas.microsoft.com/office/powerpoint/2010/main" val="411237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BBEC4E1C-61C5-4BFB-BC89-2F56C4F6E813}" type="slidenum">
              <a:rPr kumimoji="0" lang="en-US" altLang="zh-CN" sz="100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13</a:t>
            </a:fld>
            <a:endParaRPr kumimoji="0" lang="en-US" altLang="zh-CN" sz="1000">
              <a:latin typeface="Arial" panose="020B0604020202020204" pitchFamily="34" charset="0"/>
              <a:ea typeface="宋体" panose="02010600030101010101" pitchFamily="2" charset="-122"/>
              <a:cs typeface="Arial" panose="020B0604020202020204" pitchFamily="34" charset="0"/>
            </a:endParaRPr>
          </a:p>
        </p:txBody>
      </p:sp>
      <p:sp>
        <p:nvSpPr>
          <p:cNvPr id="28675" name="Rectangle 4"/>
          <p:cNvSpPr>
            <a:spLocks noGrp="1" noChangeArrowheads="1"/>
          </p:cNvSpPr>
          <p:nvPr>
            <p:ph type="title"/>
          </p:nvPr>
        </p:nvSpPr>
        <p:spPr>
          <a:xfrm>
            <a:off x="1191876" y="476437"/>
            <a:ext cx="7772400" cy="1143001"/>
          </a:xfrm>
        </p:spPr>
        <p:txBody>
          <a:bodyPr/>
          <a:lstStyle/>
          <a:p>
            <a:r>
              <a:rPr lang="en-US" altLang="zh-CN" dirty="0">
                <a:ea typeface="宋体" panose="02010600030101010101" pitchFamily="2" charset="-122"/>
              </a:rPr>
              <a:t>P2P</a:t>
            </a:r>
            <a:r>
              <a:rPr lang="zh-CN" altLang="en-US" dirty="0">
                <a:ea typeface="宋体" panose="02010600030101010101" pitchFamily="2" charset="-122"/>
              </a:rPr>
              <a:t>服务模式</a:t>
            </a:r>
            <a:endParaRPr lang="en-US" altLang="zh-CN" dirty="0">
              <a:ea typeface="宋体" panose="02010600030101010101" pitchFamily="2" charset="-122"/>
            </a:endParaRPr>
          </a:p>
        </p:txBody>
      </p:sp>
      <p:sp>
        <p:nvSpPr>
          <p:cNvPr id="28676" name="Rectangle 5"/>
          <p:cNvSpPr>
            <a:spLocks noGrp="1" noChangeArrowheads="1"/>
          </p:cNvSpPr>
          <p:nvPr>
            <p:ph type="body" sz="half" idx="1"/>
          </p:nvPr>
        </p:nvSpPr>
        <p:spPr>
          <a:xfrm>
            <a:off x="1244537" y="1754014"/>
            <a:ext cx="4691634" cy="4648200"/>
          </a:xfrm>
        </p:spPr>
        <p:txBody>
          <a:bodyPr/>
          <a:lstStyle/>
          <a:p>
            <a:r>
              <a:rPr lang="zh-CN" altLang="en-US" sz="2400" i="1" dirty="0">
                <a:ea typeface="宋体" panose="02010600030101010101" pitchFamily="2" charset="-122"/>
              </a:rPr>
              <a:t>没有</a:t>
            </a:r>
            <a:r>
              <a:rPr lang="zh-CN" altLang="en-US" sz="2400" dirty="0">
                <a:ea typeface="宋体" panose="02010600030101010101" pitchFamily="2" charset="-122"/>
              </a:rPr>
              <a:t>一直在线的服务器</a:t>
            </a:r>
            <a:endParaRPr lang="en-US" altLang="zh-CN" sz="2400" dirty="0">
              <a:ea typeface="宋体" panose="02010600030101010101" pitchFamily="2" charset="-122"/>
            </a:endParaRPr>
          </a:p>
          <a:p>
            <a:r>
              <a:rPr lang="zh-CN" altLang="en-US" sz="2400" dirty="0">
                <a:ea typeface="宋体" panose="02010600030101010101" pitchFamily="2" charset="-122"/>
              </a:rPr>
              <a:t>任意的端节点之间直接的通信</a:t>
            </a:r>
            <a:endParaRPr lang="en-US" altLang="zh-CN" sz="2400" dirty="0">
              <a:ea typeface="宋体" panose="02010600030101010101" pitchFamily="2" charset="-122"/>
            </a:endParaRPr>
          </a:p>
          <a:p>
            <a:r>
              <a:rPr lang="zh-CN" altLang="en-US" sz="2400" dirty="0">
                <a:ea typeface="宋体" panose="02010600030101010101" pitchFamily="2" charset="-122"/>
              </a:rPr>
              <a:t>节点之间间歇性的互相连接，交换</a:t>
            </a:r>
            <a:r>
              <a:rPr lang="en-US" altLang="zh-CN" sz="2400" dirty="0">
                <a:ea typeface="宋体" panose="02010600030101010101" pitchFamily="2" charset="-122"/>
              </a:rPr>
              <a:t>IP</a:t>
            </a:r>
            <a:r>
              <a:rPr lang="zh-CN" altLang="en-US" sz="2400" dirty="0">
                <a:ea typeface="宋体" panose="02010600030101010101" pitchFamily="2" charset="-122"/>
              </a:rPr>
              <a:t>地址信息</a:t>
            </a:r>
            <a:endParaRPr lang="en-US" altLang="zh-CN" sz="2400" dirty="0">
              <a:ea typeface="宋体" panose="02010600030101010101" pitchFamily="2" charset="-122"/>
            </a:endParaRPr>
          </a:p>
          <a:p>
            <a:pPr>
              <a:buFont typeface="ZapfDingbats" pitchFamily="82" charset="2"/>
              <a:buNone/>
            </a:pPr>
            <a:endParaRPr lang="en-US" altLang="zh-CN" sz="2400" dirty="0">
              <a:ea typeface="宋体" panose="02010600030101010101" pitchFamily="2" charset="-122"/>
            </a:endParaRPr>
          </a:p>
          <a:p>
            <a:endParaRPr lang="en-US" altLang="zh-CN" sz="2400" dirty="0">
              <a:ea typeface="宋体" panose="02010600030101010101" pitchFamily="2" charset="-122"/>
            </a:endParaRPr>
          </a:p>
          <a:p>
            <a:pPr>
              <a:buFont typeface="ZapfDingbats" pitchFamily="82" charset="2"/>
              <a:buNone/>
            </a:pPr>
            <a:r>
              <a:rPr lang="zh-CN" altLang="en-US" sz="2400" dirty="0">
                <a:solidFill>
                  <a:srgbClr val="FF0000"/>
                </a:solidFill>
                <a:ea typeface="宋体" panose="02010600030101010101" pitchFamily="2" charset="-122"/>
              </a:rPr>
              <a:t>网络规模的扩展性很强，但是很难管理</a:t>
            </a:r>
            <a:endParaRPr lang="en-US" altLang="zh-CN" sz="2400" dirty="0">
              <a:solidFill>
                <a:srgbClr val="FF0000"/>
              </a:solidFill>
              <a:ea typeface="宋体" panose="02010600030101010101" pitchFamily="2" charset="-122"/>
            </a:endParaRPr>
          </a:p>
          <a:p>
            <a:endParaRPr lang="en-US" altLang="zh-CN" sz="2400" dirty="0">
              <a:ea typeface="宋体" panose="02010600030101010101" pitchFamily="2" charset="-122"/>
            </a:endParaRPr>
          </a:p>
        </p:txBody>
      </p:sp>
      <p:sp>
        <p:nvSpPr>
          <p:cNvPr id="28677" name="Freeform 691"/>
          <p:cNvSpPr>
            <a:spLocks/>
          </p:cNvSpPr>
          <p:nvPr/>
        </p:nvSpPr>
        <p:spPr bwMode="auto">
          <a:xfrm>
            <a:off x="8234363" y="4022551"/>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78" name="Freeform 692"/>
          <p:cNvSpPr>
            <a:spLocks/>
          </p:cNvSpPr>
          <p:nvPr/>
        </p:nvSpPr>
        <p:spPr bwMode="auto">
          <a:xfrm>
            <a:off x="8253414" y="2496965"/>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79" name="Freeform 693"/>
          <p:cNvSpPr>
            <a:spLocks/>
          </p:cNvSpPr>
          <p:nvPr/>
        </p:nvSpPr>
        <p:spPr bwMode="auto">
          <a:xfrm>
            <a:off x="6513513" y="2204864"/>
            <a:ext cx="1644650"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8680" name="Group 694"/>
          <p:cNvGrpSpPr>
            <a:grpSpLocks/>
          </p:cNvGrpSpPr>
          <p:nvPr/>
        </p:nvGrpSpPr>
        <p:grpSpPr bwMode="auto">
          <a:xfrm>
            <a:off x="6600826" y="3539951"/>
            <a:ext cx="1458913" cy="933450"/>
            <a:chOff x="2889" y="1631"/>
            <a:chExt cx="980" cy="743"/>
          </a:xfrm>
        </p:grpSpPr>
        <p:sp>
          <p:nvSpPr>
            <p:cNvPr id="29017" name="Rectangle 695"/>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018" name="AutoShape 696"/>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00CCFF"/>
                </a:solidFill>
                <a:latin typeface="Times New Roman" panose="02020603050405020304" pitchFamily="18" charset="0"/>
                <a:ea typeface="宋体" panose="02010600030101010101" pitchFamily="2" charset="-122"/>
              </a:endParaRPr>
            </a:p>
          </p:txBody>
        </p:sp>
      </p:grpSp>
      <p:grpSp>
        <p:nvGrpSpPr>
          <p:cNvPr id="28681" name="Group 697"/>
          <p:cNvGrpSpPr>
            <a:grpSpLocks/>
          </p:cNvGrpSpPr>
          <p:nvPr/>
        </p:nvGrpSpPr>
        <p:grpSpPr bwMode="auto">
          <a:xfrm>
            <a:off x="7302500" y="2396952"/>
            <a:ext cx="336550" cy="531813"/>
            <a:chOff x="3796" y="1043"/>
            <a:chExt cx="865" cy="1237"/>
          </a:xfrm>
        </p:grpSpPr>
        <p:sp>
          <p:nvSpPr>
            <p:cNvPr id="28987" name="Line 698"/>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88" name="Line 699"/>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89" name="Line 700"/>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0" name="Line 701"/>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1" name="Line 702"/>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2" name="Line 703"/>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3" name="Line 704"/>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4" name="Line 705"/>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5" name="Line 706"/>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6" name="Line 707"/>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7" name="Line 708"/>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8" name="Line 709"/>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9" name="Line 710"/>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0" name="Line 711"/>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1" name="Line 712"/>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9002" name="Group 713"/>
            <p:cNvGrpSpPr>
              <a:grpSpLocks/>
            </p:cNvGrpSpPr>
            <p:nvPr/>
          </p:nvGrpSpPr>
          <p:grpSpPr bwMode="auto">
            <a:xfrm>
              <a:off x="4269" y="1415"/>
              <a:ext cx="392" cy="137"/>
              <a:chOff x="4227" y="1360"/>
              <a:chExt cx="863" cy="270"/>
            </a:xfrm>
          </p:grpSpPr>
          <p:sp>
            <p:nvSpPr>
              <p:cNvPr id="29013" name="Line 71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4" name="Line 71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5" name="Line 71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6" name="Line 71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003" name="Group 718"/>
            <p:cNvGrpSpPr>
              <a:grpSpLocks/>
            </p:cNvGrpSpPr>
            <p:nvPr/>
          </p:nvGrpSpPr>
          <p:grpSpPr bwMode="auto">
            <a:xfrm rot="5700496">
              <a:off x="4053" y="1170"/>
              <a:ext cx="392" cy="137"/>
              <a:chOff x="4227" y="1360"/>
              <a:chExt cx="863" cy="270"/>
            </a:xfrm>
          </p:grpSpPr>
          <p:sp>
            <p:nvSpPr>
              <p:cNvPr id="29009" name="Line 719"/>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0" name="Line 720"/>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1" name="Line 721"/>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2" name="Line 722"/>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004" name="Group 723"/>
            <p:cNvGrpSpPr>
              <a:grpSpLocks/>
            </p:cNvGrpSpPr>
            <p:nvPr/>
          </p:nvGrpSpPr>
          <p:grpSpPr bwMode="auto">
            <a:xfrm rot="10800000">
              <a:off x="3796" y="1402"/>
              <a:ext cx="392" cy="137"/>
              <a:chOff x="4227" y="1360"/>
              <a:chExt cx="863" cy="270"/>
            </a:xfrm>
          </p:grpSpPr>
          <p:sp>
            <p:nvSpPr>
              <p:cNvPr id="29005" name="Line 72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6" name="Line 72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7" name="Line 72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8" name="Line 72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8682" name="Oval 728"/>
          <p:cNvSpPr>
            <a:spLocks noChangeArrowheads="1"/>
          </p:cNvSpPr>
          <p:nvPr/>
        </p:nvSpPr>
        <p:spPr bwMode="auto">
          <a:xfrm>
            <a:off x="8359776" y="42178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683" name="Line 729"/>
          <p:cNvSpPr>
            <a:spLocks noChangeShapeType="1"/>
          </p:cNvSpPr>
          <p:nvPr/>
        </p:nvSpPr>
        <p:spPr bwMode="auto">
          <a:xfrm>
            <a:off x="8359775" y="4209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730"/>
          <p:cNvSpPr>
            <a:spLocks noChangeShapeType="1"/>
          </p:cNvSpPr>
          <p:nvPr/>
        </p:nvSpPr>
        <p:spPr bwMode="auto">
          <a:xfrm>
            <a:off x="8718550" y="4209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Rectangle 731"/>
          <p:cNvSpPr>
            <a:spLocks noChangeArrowheads="1"/>
          </p:cNvSpPr>
          <p:nvPr/>
        </p:nvSpPr>
        <p:spPr bwMode="auto">
          <a:xfrm>
            <a:off x="8359775" y="42098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686" name="Oval 732"/>
          <p:cNvSpPr>
            <a:spLocks noChangeArrowheads="1"/>
          </p:cNvSpPr>
          <p:nvPr/>
        </p:nvSpPr>
        <p:spPr bwMode="auto">
          <a:xfrm>
            <a:off x="8356601" y="41416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687" name="Group 733"/>
          <p:cNvGrpSpPr>
            <a:grpSpLocks/>
          </p:cNvGrpSpPr>
          <p:nvPr/>
        </p:nvGrpSpPr>
        <p:grpSpPr bwMode="auto">
          <a:xfrm>
            <a:off x="8442325" y="4165426"/>
            <a:ext cx="179388" cy="65088"/>
            <a:chOff x="2848" y="848"/>
            <a:chExt cx="140" cy="98"/>
          </a:xfrm>
        </p:grpSpPr>
        <p:sp>
          <p:nvSpPr>
            <p:cNvPr id="28984" name="Line 73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5" name="Line 73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6" name="Line 73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688" name="Group 737"/>
          <p:cNvGrpSpPr>
            <a:grpSpLocks/>
          </p:cNvGrpSpPr>
          <p:nvPr/>
        </p:nvGrpSpPr>
        <p:grpSpPr bwMode="auto">
          <a:xfrm flipV="1">
            <a:off x="8442325" y="4165426"/>
            <a:ext cx="179388" cy="65088"/>
            <a:chOff x="2848" y="848"/>
            <a:chExt cx="140" cy="98"/>
          </a:xfrm>
        </p:grpSpPr>
        <p:sp>
          <p:nvSpPr>
            <p:cNvPr id="28981" name="Line 7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2" name="Line 7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3" name="Line 7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89" name="Oval 741"/>
          <p:cNvSpPr>
            <a:spLocks noChangeArrowheads="1"/>
          </p:cNvSpPr>
          <p:nvPr/>
        </p:nvSpPr>
        <p:spPr bwMode="auto">
          <a:xfrm>
            <a:off x="8715376" y="44972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690" name="Line 742"/>
          <p:cNvSpPr>
            <a:spLocks noChangeShapeType="1"/>
          </p:cNvSpPr>
          <p:nvPr/>
        </p:nvSpPr>
        <p:spPr bwMode="auto">
          <a:xfrm>
            <a:off x="8715375" y="44892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1" name="Line 743"/>
          <p:cNvSpPr>
            <a:spLocks noChangeShapeType="1"/>
          </p:cNvSpPr>
          <p:nvPr/>
        </p:nvSpPr>
        <p:spPr bwMode="auto">
          <a:xfrm>
            <a:off x="9074150" y="44892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Rectangle 744"/>
          <p:cNvSpPr>
            <a:spLocks noChangeArrowheads="1"/>
          </p:cNvSpPr>
          <p:nvPr/>
        </p:nvSpPr>
        <p:spPr bwMode="auto">
          <a:xfrm>
            <a:off x="8715375" y="44892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693" name="Oval 745"/>
          <p:cNvSpPr>
            <a:spLocks noChangeArrowheads="1"/>
          </p:cNvSpPr>
          <p:nvPr/>
        </p:nvSpPr>
        <p:spPr bwMode="auto">
          <a:xfrm>
            <a:off x="8712201" y="44210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694" name="Group 746"/>
          <p:cNvGrpSpPr>
            <a:grpSpLocks/>
          </p:cNvGrpSpPr>
          <p:nvPr/>
        </p:nvGrpSpPr>
        <p:grpSpPr bwMode="auto">
          <a:xfrm>
            <a:off x="8797925" y="4444826"/>
            <a:ext cx="179388" cy="65088"/>
            <a:chOff x="2848" y="848"/>
            <a:chExt cx="140" cy="98"/>
          </a:xfrm>
        </p:grpSpPr>
        <p:sp>
          <p:nvSpPr>
            <p:cNvPr id="28978" name="Line 74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9" name="Line 74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0" name="Line 74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695" name="Group 750"/>
          <p:cNvGrpSpPr>
            <a:grpSpLocks/>
          </p:cNvGrpSpPr>
          <p:nvPr/>
        </p:nvGrpSpPr>
        <p:grpSpPr bwMode="auto">
          <a:xfrm flipV="1">
            <a:off x="8797925" y="4444826"/>
            <a:ext cx="179388" cy="65088"/>
            <a:chOff x="2848" y="848"/>
            <a:chExt cx="140" cy="98"/>
          </a:xfrm>
        </p:grpSpPr>
        <p:sp>
          <p:nvSpPr>
            <p:cNvPr id="28975" name="Line 7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6" name="Line 7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7" name="Line 7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96" name="Oval 754"/>
          <p:cNvSpPr>
            <a:spLocks noChangeArrowheads="1"/>
          </p:cNvSpPr>
          <p:nvPr/>
        </p:nvSpPr>
        <p:spPr bwMode="auto">
          <a:xfrm>
            <a:off x="8994776" y="42305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697" name="Line 755"/>
          <p:cNvSpPr>
            <a:spLocks noChangeShapeType="1"/>
          </p:cNvSpPr>
          <p:nvPr/>
        </p:nvSpPr>
        <p:spPr bwMode="auto">
          <a:xfrm>
            <a:off x="8994775" y="42225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8" name="Line 756"/>
          <p:cNvSpPr>
            <a:spLocks noChangeShapeType="1"/>
          </p:cNvSpPr>
          <p:nvPr/>
        </p:nvSpPr>
        <p:spPr bwMode="auto">
          <a:xfrm>
            <a:off x="9353550" y="42225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Rectangle 757"/>
          <p:cNvSpPr>
            <a:spLocks noChangeArrowheads="1"/>
          </p:cNvSpPr>
          <p:nvPr/>
        </p:nvSpPr>
        <p:spPr bwMode="auto">
          <a:xfrm>
            <a:off x="8994775" y="42225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00" name="Oval 758"/>
          <p:cNvSpPr>
            <a:spLocks noChangeArrowheads="1"/>
          </p:cNvSpPr>
          <p:nvPr/>
        </p:nvSpPr>
        <p:spPr bwMode="auto">
          <a:xfrm>
            <a:off x="8991601" y="41543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01" name="Group 759"/>
          <p:cNvGrpSpPr>
            <a:grpSpLocks/>
          </p:cNvGrpSpPr>
          <p:nvPr/>
        </p:nvGrpSpPr>
        <p:grpSpPr bwMode="auto">
          <a:xfrm>
            <a:off x="9077325" y="4178126"/>
            <a:ext cx="179388" cy="65088"/>
            <a:chOff x="2848" y="848"/>
            <a:chExt cx="140" cy="98"/>
          </a:xfrm>
        </p:grpSpPr>
        <p:sp>
          <p:nvSpPr>
            <p:cNvPr id="28972" name="Line 76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3" name="Line 76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4" name="Line 76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02" name="Group 763"/>
          <p:cNvGrpSpPr>
            <a:grpSpLocks/>
          </p:cNvGrpSpPr>
          <p:nvPr/>
        </p:nvGrpSpPr>
        <p:grpSpPr bwMode="auto">
          <a:xfrm flipV="1">
            <a:off x="9077325" y="4178126"/>
            <a:ext cx="179388" cy="65088"/>
            <a:chOff x="2848" y="848"/>
            <a:chExt cx="140" cy="98"/>
          </a:xfrm>
        </p:grpSpPr>
        <p:sp>
          <p:nvSpPr>
            <p:cNvPr id="28969" name="Line 76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0" name="Line 76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1" name="Line 76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03" name="Oval 767"/>
          <p:cNvSpPr>
            <a:spLocks noChangeArrowheads="1"/>
          </p:cNvSpPr>
          <p:nvPr/>
        </p:nvSpPr>
        <p:spPr bwMode="auto">
          <a:xfrm>
            <a:off x="8459788" y="3068464"/>
            <a:ext cx="347662"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04" name="Line 768"/>
          <p:cNvSpPr>
            <a:spLocks noChangeShapeType="1"/>
          </p:cNvSpPr>
          <p:nvPr/>
        </p:nvSpPr>
        <p:spPr bwMode="auto">
          <a:xfrm>
            <a:off x="8459788" y="3060527"/>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5" name="Line 769"/>
          <p:cNvSpPr>
            <a:spLocks noChangeShapeType="1"/>
          </p:cNvSpPr>
          <p:nvPr/>
        </p:nvSpPr>
        <p:spPr bwMode="auto">
          <a:xfrm>
            <a:off x="8807450" y="3060527"/>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Rectangle 770"/>
          <p:cNvSpPr>
            <a:spLocks noChangeArrowheads="1"/>
          </p:cNvSpPr>
          <p:nvPr/>
        </p:nvSpPr>
        <p:spPr bwMode="auto">
          <a:xfrm>
            <a:off x="8459789" y="3060527"/>
            <a:ext cx="344487"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07" name="Oval 771"/>
          <p:cNvSpPr>
            <a:spLocks noChangeArrowheads="1"/>
          </p:cNvSpPr>
          <p:nvPr/>
        </p:nvSpPr>
        <p:spPr bwMode="auto">
          <a:xfrm>
            <a:off x="8456613" y="2997026"/>
            <a:ext cx="347662"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08" name="Group 772"/>
          <p:cNvGrpSpPr>
            <a:grpSpLocks/>
          </p:cNvGrpSpPr>
          <p:nvPr/>
        </p:nvGrpSpPr>
        <p:grpSpPr bwMode="auto">
          <a:xfrm>
            <a:off x="8540750" y="3019252"/>
            <a:ext cx="171450" cy="61913"/>
            <a:chOff x="2848" y="848"/>
            <a:chExt cx="140" cy="98"/>
          </a:xfrm>
        </p:grpSpPr>
        <p:sp>
          <p:nvSpPr>
            <p:cNvPr id="28966" name="Line 77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7" name="Line 77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8" name="Line 77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09" name="Group 776"/>
          <p:cNvGrpSpPr>
            <a:grpSpLocks/>
          </p:cNvGrpSpPr>
          <p:nvPr/>
        </p:nvGrpSpPr>
        <p:grpSpPr bwMode="auto">
          <a:xfrm flipV="1">
            <a:off x="8540750" y="3019252"/>
            <a:ext cx="171450" cy="60325"/>
            <a:chOff x="2848" y="848"/>
            <a:chExt cx="140" cy="98"/>
          </a:xfrm>
        </p:grpSpPr>
        <p:sp>
          <p:nvSpPr>
            <p:cNvPr id="28963" name="Line 77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4" name="Line 77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5" name="Line 77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10" name="Oval 780"/>
          <p:cNvSpPr>
            <a:spLocks noChangeArrowheads="1"/>
          </p:cNvSpPr>
          <p:nvPr/>
        </p:nvSpPr>
        <p:spPr bwMode="auto">
          <a:xfrm>
            <a:off x="8458201" y="33288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11" name="Line 781"/>
          <p:cNvSpPr>
            <a:spLocks noChangeShapeType="1"/>
          </p:cNvSpPr>
          <p:nvPr/>
        </p:nvSpPr>
        <p:spPr bwMode="auto">
          <a:xfrm>
            <a:off x="8458200"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2" name="Line 782"/>
          <p:cNvSpPr>
            <a:spLocks noChangeShapeType="1"/>
          </p:cNvSpPr>
          <p:nvPr/>
        </p:nvSpPr>
        <p:spPr bwMode="auto">
          <a:xfrm>
            <a:off x="8816975"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3" name="Rectangle 783"/>
          <p:cNvSpPr>
            <a:spLocks noChangeArrowheads="1"/>
          </p:cNvSpPr>
          <p:nvPr/>
        </p:nvSpPr>
        <p:spPr bwMode="auto">
          <a:xfrm>
            <a:off x="8458200" y="33208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14" name="Oval 784"/>
          <p:cNvSpPr>
            <a:spLocks noChangeArrowheads="1"/>
          </p:cNvSpPr>
          <p:nvPr/>
        </p:nvSpPr>
        <p:spPr bwMode="auto">
          <a:xfrm>
            <a:off x="8455026" y="32526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15" name="Group 785"/>
          <p:cNvGrpSpPr>
            <a:grpSpLocks/>
          </p:cNvGrpSpPr>
          <p:nvPr/>
        </p:nvGrpSpPr>
        <p:grpSpPr bwMode="auto">
          <a:xfrm>
            <a:off x="8540750" y="3276426"/>
            <a:ext cx="179388" cy="65088"/>
            <a:chOff x="2848" y="848"/>
            <a:chExt cx="140" cy="98"/>
          </a:xfrm>
        </p:grpSpPr>
        <p:sp>
          <p:nvSpPr>
            <p:cNvPr id="28960" name="Line 78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1" name="Line 78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2" name="Line 78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16" name="Group 789"/>
          <p:cNvGrpSpPr>
            <a:grpSpLocks/>
          </p:cNvGrpSpPr>
          <p:nvPr/>
        </p:nvGrpSpPr>
        <p:grpSpPr bwMode="auto">
          <a:xfrm flipV="1">
            <a:off x="8540750" y="3276426"/>
            <a:ext cx="179388" cy="65088"/>
            <a:chOff x="2848" y="848"/>
            <a:chExt cx="140" cy="98"/>
          </a:xfrm>
        </p:grpSpPr>
        <p:sp>
          <p:nvSpPr>
            <p:cNvPr id="28957" name="Line 79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8" name="Line 79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9" name="Line 79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17" name="Oval 793"/>
          <p:cNvSpPr>
            <a:spLocks noChangeArrowheads="1"/>
          </p:cNvSpPr>
          <p:nvPr/>
        </p:nvSpPr>
        <p:spPr bwMode="auto">
          <a:xfrm>
            <a:off x="8934450" y="2970040"/>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18" name="Line 794"/>
          <p:cNvSpPr>
            <a:spLocks noChangeShapeType="1"/>
          </p:cNvSpPr>
          <p:nvPr/>
        </p:nvSpPr>
        <p:spPr bwMode="auto">
          <a:xfrm>
            <a:off x="8934450" y="2963690"/>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Line 795"/>
          <p:cNvSpPr>
            <a:spLocks noChangeShapeType="1"/>
          </p:cNvSpPr>
          <p:nvPr/>
        </p:nvSpPr>
        <p:spPr bwMode="auto">
          <a:xfrm>
            <a:off x="9264650" y="2963690"/>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0" name="Rectangle 796"/>
          <p:cNvSpPr>
            <a:spLocks noChangeArrowheads="1"/>
          </p:cNvSpPr>
          <p:nvPr/>
        </p:nvSpPr>
        <p:spPr bwMode="auto">
          <a:xfrm>
            <a:off x="8934451" y="2963690"/>
            <a:ext cx="327025" cy="523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chemeClr val="bg2"/>
              </a:solidFill>
              <a:latin typeface="Times New Roman" panose="02020603050405020304" pitchFamily="18" charset="0"/>
              <a:ea typeface="宋体" panose="02010600030101010101" pitchFamily="2" charset="-122"/>
            </a:endParaRPr>
          </a:p>
        </p:txBody>
      </p:sp>
      <p:sp>
        <p:nvSpPr>
          <p:cNvPr id="28721" name="Oval 797"/>
          <p:cNvSpPr>
            <a:spLocks noChangeArrowheads="1"/>
          </p:cNvSpPr>
          <p:nvPr/>
        </p:nvSpPr>
        <p:spPr bwMode="auto">
          <a:xfrm>
            <a:off x="8931275" y="2901777"/>
            <a:ext cx="330200" cy="1000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22" name="Group 798"/>
          <p:cNvGrpSpPr>
            <a:grpSpLocks/>
          </p:cNvGrpSpPr>
          <p:nvPr/>
        </p:nvGrpSpPr>
        <p:grpSpPr bwMode="auto">
          <a:xfrm>
            <a:off x="9010651" y="2924001"/>
            <a:ext cx="163513" cy="57150"/>
            <a:chOff x="2848" y="848"/>
            <a:chExt cx="140" cy="98"/>
          </a:xfrm>
        </p:grpSpPr>
        <p:sp>
          <p:nvSpPr>
            <p:cNvPr id="28954" name="Line 79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5" name="Line 80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6" name="Line 80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23" name="Group 802"/>
          <p:cNvGrpSpPr>
            <a:grpSpLocks/>
          </p:cNvGrpSpPr>
          <p:nvPr/>
        </p:nvGrpSpPr>
        <p:grpSpPr bwMode="auto">
          <a:xfrm flipV="1">
            <a:off x="9010651" y="2922415"/>
            <a:ext cx="163513" cy="58737"/>
            <a:chOff x="2848" y="848"/>
            <a:chExt cx="140" cy="98"/>
          </a:xfrm>
        </p:grpSpPr>
        <p:sp>
          <p:nvSpPr>
            <p:cNvPr id="28951" name="Line 80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2" name="Line 80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3" name="Line 80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24" name="Oval 806"/>
          <p:cNvSpPr>
            <a:spLocks noChangeArrowheads="1"/>
          </p:cNvSpPr>
          <p:nvPr/>
        </p:nvSpPr>
        <p:spPr bwMode="auto">
          <a:xfrm>
            <a:off x="9020176" y="33288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25" name="Line 807"/>
          <p:cNvSpPr>
            <a:spLocks noChangeShapeType="1"/>
          </p:cNvSpPr>
          <p:nvPr/>
        </p:nvSpPr>
        <p:spPr bwMode="auto">
          <a:xfrm>
            <a:off x="9020175"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6" name="Line 808"/>
          <p:cNvSpPr>
            <a:spLocks noChangeShapeType="1"/>
          </p:cNvSpPr>
          <p:nvPr/>
        </p:nvSpPr>
        <p:spPr bwMode="auto">
          <a:xfrm>
            <a:off x="9378950"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7" name="Rectangle 809"/>
          <p:cNvSpPr>
            <a:spLocks noChangeArrowheads="1"/>
          </p:cNvSpPr>
          <p:nvPr/>
        </p:nvSpPr>
        <p:spPr bwMode="auto">
          <a:xfrm>
            <a:off x="9020175" y="33208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28" name="Oval 810"/>
          <p:cNvSpPr>
            <a:spLocks noChangeArrowheads="1"/>
          </p:cNvSpPr>
          <p:nvPr/>
        </p:nvSpPr>
        <p:spPr bwMode="auto">
          <a:xfrm>
            <a:off x="9017001" y="32526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29" name="Group 811"/>
          <p:cNvGrpSpPr>
            <a:grpSpLocks/>
          </p:cNvGrpSpPr>
          <p:nvPr/>
        </p:nvGrpSpPr>
        <p:grpSpPr bwMode="auto">
          <a:xfrm>
            <a:off x="9102725" y="3276426"/>
            <a:ext cx="179388" cy="65088"/>
            <a:chOff x="2848" y="848"/>
            <a:chExt cx="140" cy="98"/>
          </a:xfrm>
        </p:grpSpPr>
        <p:sp>
          <p:nvSpPr>
            <p:cNvPr id="28948" name="Line 81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9" name="Line 81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0" name="Line 81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30" name="Group 815"/>
          <p:cNvGrpSpPr>
            <a:grpSpLocks/>
          </p:cNvGrpSpPr>
          <p:nvPr/>
        </p:nvGrpSpPr>
        <p:grpSpPr bwMode="auto">
          <a:xfrm flipV="1">
            <a:off x="9102725" y="3276426"/>
            <a:ext cx="179388" cy="65088"/>
            <a:chOff x="2848" y="848"/>
            <a:chExt cx="140" cy="98"/>
          </a:xfrm>
        </p:grpSpPr>
        <p:sp>
          <p:nvSpPr>
            <p:cNvPr id="28945" name="Line 81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6" name="Line 81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7" name="Line 81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31" name="Oval 819"/>
          <p:cNvSpPr>
            <a:spLocks noChangeArrowheads="1"/>
          </p:cNvSpPr>
          <p:nvPr/>
        </p:nvSpPr>
        <p:spPr bwMode="auto">
          <a:xfrm>
            <a:off x="7610476" y="3063702"/>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32" name="Line 820"/>
          <p:cNvSpPr>
            <a:spLocks noChangeShapeType="1"/>
          </p:cNvSpPr>
          <p:nvPr/>
        </p:nvSpPr>
        <p:spPr bwMode="auto">
          <a:xfrm>
            <a:off x="7610475" y="305576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3" name="Line 821"/>
          <p:cNvSpPr>
            <a:spLocks noChangeShapeType="1"/>
          </p:cNvSpPr>
          <p:nvPr/>
        </p:nvSpPr>
        <p:spPr bwMode="auto">
          <a:xfrm>
            <a:off x="7956550" y="305576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4" name="Rectangle 822"/>
          <p:cNvSpPr>
            <a:spLocks noChangeArrowheads="1"/>
          </p:cNvSpPr>
          <p:nvPr/>
        </p:nvSpPr>
        <p:spPr bwMode="auto">
          <a:xfrm>
            <a:off x="7610475" y="3055765"/>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35" name="Oval 823"/>
          <p:cNvSpPr>
            <a:spLocks noChangeArrowheads="1"/>
          </p:cNvSpPr>
          <p:nvPr/>
        </p:nvSpPr>
        <p:spPr bwMode="auto">
          <a:xfrm>
            <a:off x="7607301" y="2992265"/>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36" name="Group 824"/>
          <p:cNvGrpSpPr>
            <a:grpSpLocks/>
          </p:cNvGrpSpPr>
          <p:nvPr/>
        </p:nvGrpSpPr>
        <p:grpSpPr bwMode="auto">
          <a:xfrm>
            <a:off x="7691438" y="3014490"/>
            <a:ext cx="171450" cy="60325"/>
            <a:chOff x="2848" y="848"/>
            <a:chExt cx="140" cy="98"/>
          </a:xfrm>
        </p:grpSpPr>
        <p:sp>
          <p:nvSpPr>
            <p:cNvPr id="28942" name="Line 82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3" name="Line 82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4" name="Line 82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37" name="Group 828"/>
          <p:cNvGrpSpPr>
            <a:grpSpLocks/>
          </p:cNvGrpSpPr>
          <p:nvPr/>
        </p:nvGrpSpPr>
        <p:grpSpPr bwMode="auto">
          <a:xfrm flipV="1">
            <a:off x="7691438" y="3014490"/>
            <a:ext cx="171450" cy="58737"/>
            <a:chOff x="2848" y="848"/>
            <a:chExt cx="140" cy="98"/>
          </a:xfrm>
        </p:grpSpPr>
        <p:sp>
          <p:nvSpPr>
            <p:cNvPr id="28939" name="Line 8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0" name="Line 8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1" name="Line 8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38" name="Oval 832"/>
          <p:cNvSpPr>
            <a:spLocks noChangeArrowheads="1"/>
          </p:cNvSpPr>
          <p:nvPr/>
        </p:nvSpPr>
        <p:spPr bwMode="auto">
          <a:xfrm>
            <a:off x="7304089" y="4213052"/>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39" name="Line 833"/>
          <p:cNvSpPr>
            <a:spLocks noChangeShapeType="1"/>
          </p:cNvSpPr>
          <p:nvPr/>
        </p:nvSpPr>
        <p:spPr bwMode="auto">
          <a:xfrm>
            <a:off x="7304088" y="420511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0" name="Line 834"/>
          <p:cNvSpPr>
            <a:spLocks noChangeShapeType="1"/>
          </p:cNvSpPr>
          <p:nvPr/>
        </p:nvSpPr>
        <p:spPr bwMode="auto">
          <a:xfrm>
            <a:off x="7650163" y="420511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1" name="Rectangle 835"/>
          <p:cNvSpPr>
            <a:spLocks noChangeArrowheads="1"/>
          </p:cNvSpPr>
          <p:nvPr/>
        </p:nvSpPr>
        <p:spPr bwMode="auto">
          <a:xfrm>
            <a:off x="7304088" y="4205115"/>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42" name="Oval 836"/>
          <p:cNvSpPr>
            <a:spLocks noChangeArrowheads="1"/>
          </p:cNvSpPr>
          <p:nvPr/>
        </p:nvSpPr>
        <p:spPr bwMode="auto">
          <a:xfrm>
            <a:off x="7300914" y="4141615"/>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43" name="Group 837"/>
          <p:cNvGrpSpPr>
            <a:grpSpLocks/>
          </p:cNvGrpSpPr>
          <p:nvPr/>
        </p:nvGrpSpPr>
        <p:grpSpPr bwMode="auto">
          <a:xfrm>
            <a:off x="7385050" y="4163840"/>
            <a:ext cx="171450" cy="60325"/>
            <a:chOff x="2848" y="848"/>
            <a:chExt cx="140" cy="98"/>
          </a:xfrm>
        </p:grpSpPr>
        <p:sp>
          <p:nvSpPr>
            <p:cNvPr id="28936" name="Line 8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7" name="Line 8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8" name="Line 8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44" name="Group 841"/>
          <p:cNvGrpSpPr>
            <a:grpSpLocks/>
          </p:cNvGrpSpPr>
          <p:nvPr/>
        </p:nvGrpSpPr>
        <p:grpSpPr bwMode="auto">
          <a:xfrm flipV="1">
            <a:off x="7385050" y="4163840"/>
            <a:ext cx="171450" cy="58737"/>
            <a:chOff x="2848" y="848"/>
            <a:chExt cx="140" cy="98"/>
          </a:xfrm>
        </p:grpSpPr>
        <p:sp>
          <p:nvSpPr>
            <p:cNvPr id="28933" name="Line 84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4" name="Line 84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5" name="Line 84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45" name="Line 845"/>
          <p:cNvSpPr>
            <a:spLocks noChangeShapeType="1"/>
          </p:cNvSpPr>
          <p:nvPr/>
        </p:nvSpPr>
        <p:spPr bwMode="auto">
          <a:xfrm flipV="1">
            <a:off x="8502651" y="4570239"/>
            <a:ext cx="227013"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6" name="Line 846"/>
          <p:cNvSpPr>
            <a:spLocks noChangeShapeType="1"/>
          </p:cNvSpPr>
          <p:nvPr/>
        </p:nvSpPr>
        <p:spPr bwMode="auto">
          <a:xfrm>
            <a:off x="8626476" y="4308301"/>
            <a:ext cx="163513"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7" name="Line 847"/>
          <p:cNvSpPr>
            <a:spLocks noChangeShapeType="1"/>
          </p:cNvSpPr>
          <p:nvPr/>
        </p:nvSpPr>
        <p:spPr bwMode="auto">
          <a:xfrm>
            <a:off x="8723313" y="4228926"/>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8" name="Line 848"/>
          <p:cNvSpPr>
            <a:spLocks noChangeShapeType="1"/>
          </p:cNvSpPr>
          <p:nvPr/>
        </p:nvSpPr>
        <p:spPr bwMode="auto">
          <a:xfrm flipV="1">
            <a:off x="8959850" y="4314652"/>
            <a:ext cx="134938"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9" name="Line 849"/>
          <p:cNvSpPr>
            <a:spLocks noChangeShapeType="1"/>
          </p:cNvSpPr>
          <p:nvPr/>
        </p:nvSpPr>
        <p:spPr bwMode="auto">
          <a:xfrm>
            <a:off x="7658100" y="4235276"/>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0" name="Line 850"/>
          <p:cNvSpPr>
            <a:spLocks noChangeShapeType="1"/>
          </p:cNvSpPr>
          <p:nvPr/>
        </p:nvSpPr>
        <p:spPr bwMode="auto">
          <a:xfrm>
            <a:off x="7953375" y="3082752"/>
            <a:ext cx="509588"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1" name="Line 851"/>
          <p:cNvSpPr>
            <a:spLocks noChangeShapeType="1"/>
          </p:cNvSpPr>
          <p:nvPr/>
        </p:nvSpPr>
        <p:spPr bwMode="auto">
          <a:xfrm>
            <a:off x="7519988" y="2911301"/>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2" name="Freeform 852"/>
          <p:cNvSpPr>
            <a:spLocks/>
          </p:cNvSpPr>
          <p:nvPr/>
        </p:nvSpPr>
        <p:spPr bwMode="auto">
          <a:xfrm>
            <a:off x="6840539" y="4917901"/>
            <a:ext cx="2979737" cy="1455738"/>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53" name="Line 853"/>
          <p:cNvSpPr>
            <a:spLocks noChangeShapeType="1"/>
          </p:cNvSpPr>
          <p:nvPr/>
        </p:nvSpPr>
        <p:spPr bwMode="auto">
          <a:xfrm rot="16200000">
            <a:off x="9075738" y="5654502"/>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4" name="Line 854"/>
          <p:cNvSpPr>
            <a:spLocks noChangeShapeType="1"/>
          </p:cNvSpPr>
          <p:nvPr/>
        </p:nvSpPr>
        <p:spPr bwMode="auto">
          <a:xfrm rot="5400000" flipV="1">
            <a:off x="9221789" y="5935490"/>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5" name="Line 855"/>
          <p:cNvSpPr>
            <a:spLocks noChangeShapeType="1"/>
          </p:cNvSpPr>
          <p:nvPr/>
        </p:nvSpPr>
        <p:spPr bwMode="auto">
          <a:xfrm rot="16200000">
            <a:off x="9407525" y="5611639"/>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756" name="Group 856"/>
          <p:cNvGrpSpPr>
            <a:grpSpLocks/>
          </p:cNvGrpSpPr>
          <p:nvPr/>
        </p:nvGrpSpPr>
        <p:grpSpPr bwMode="auto">
          <a:xfrm>
            <a:off x="8986838" y="5321126"/>
            <a:ext cx="501650" cy="234950"/>
            <a:chOff x="4701" y="2996"/>
            <a:chExt cx="316" cy="148"/>
          </a:xfrm>
        </p:grpSpPr>
        <p:sp>
          <p:nvSpPr>
            <p:cNvPr id="28920" name="Oval 85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921" name="Line 858"/>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2" name="Line 859"/>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3" name="Rectangle 860"/>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924" name="Oval 86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925" name="Group 862"/>
            <p:cNvGrpSpPr>
              <a:grpSpLocks/>
            </p:cNvGrpSpPr>
            <p:nvPr/>
          </p:nvGrpSpPr>
          <p:grpSpPr bwMode="auto">
            <a:xfrm>
              <a:off x="4776" y="3017"/>
              <a:ext cx="156" cy="56"/>
              <a:chOff x="2848" y="848"/>
              <a:chExt cx="140" cy="98"/>
            </a:xfrm>
          </p:grpSpPr>
          <p:sp>
            <p:nvSpPr>
              <p:cNvPr id="28930" name="Line 86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1" name="Line 86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2" name="Line 86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926" name="Group 866"/>
            <p:cNvGrpSpPr>
              <a:grpSpLocks/>
            </p:cNvGrpSpPr>
            <p:nvPr/>
          </p:nvGrpSpPr>
          <p:grpSpPr bwMode="auto">
            <a:xfrm flipV="1">
              <a:off x="4776" y="3016"/>
              <a:ext cx="156" cy="56"/>
              <a:chOff x="2848" y="848"/>
              <a:chExt cx="140" cy="98"/>
            </a:xfrm>
          </p:grpSpPr>
          <p:sp>
            <p:nvSpPr>
              <p:cNvPr id="28927" name="Line 86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8" name="Line 86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9" name="Line 86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57" name="Group 870"/>
          <p:cNvGrpSpPr>
            <a:grpSpLocks/>
          </p:cNvGrpSpPr>
          <p:nvPr/>
        </p:nvGrpSpPr>
        <p:grpSpPr bwMode="auto">
          <a:xfrm>
            <a:off x="8170863" y="5044901"/>
            <a:ext cx="501650" cy="234950"/>
            <a:chOff x="3600" y="219"/>
            <a:chExt cx="360" cy="175"/>
          </a:xfrm>
        </p:grpSpPr>
        <p:sp>
          <p:nvSpPr>
            <p:cNvPr id="28907" name="Oval 8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908" name="Line 87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9" name="Line 87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0" name="Rectangle 874"/>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911" name="Oval 8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912" name="Group 876"/>
            <p:cNvGrpSpPr>
              <a:grpSpLocks/>
            </p:cNvGrpSpPr>
            <p:nvPr/>
          </p:nvGrpSpPr>
          <p:grpSpPr bwMode="auto">
            <a:xfrm>
              <a:off x="3686" y="244"/>
              <a:ext cx="177" cy="66"/>
              <a:chOff x="2848" y="848"/>
              <a:chExt cx="140" cy="98"/>
            </a:xfrm>
          </p:grpSpPr>
          <p:sp>
            <p:nvSpPr>
              <p:cNvPr id="28917" name="Line 8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8" name="Line 8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9" name="Line 8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913" name="Group 880"/>
            <p:cNvGrpSpPr>
              <a:grpSpLocks/>
            </p:cNvGrpSpPr>
            <p:nvPr/>
          </p:nvGrpSpPr>
          <p:grpSpPr bwMode="auto">
            <a:xfrm flipV="1">
              <a:off x="3686" y="243"/>
              <a:ext cx="177" cy="66"/>
              <a:chOff x="2848" y="848"/>
              <a:chExt cx="140" cy="98"/>
            </a:xfrm>
          </p:grpSpPr>
          <p:sp>
            <p:nvSpPr>
              <p:cNvPr id="28914" name="Line 8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5" name="Line 8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6" name="Line 8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58" name="Group 884"/>
          <p:cNvGrpSpPr>
            <a:grpSpLocks/>
          </p:cNvGrpSpPr>
          <p:nvPr/>
        </p:nvGrpSpPr>
        <p:grpSpPr bwMode="auto">
          <a:xfrm>
            <a:off x="7505700" y="5349701"/>
            <a:ext cx="501650" cy="234950"/>
            <a:chOff x="3600" y="219"/>
            <a:chExt cx="360" cy="175"/>
          </a:xfrm>
        </p:grpSpPr>
        <p:sp>
          <p:nvSpPr>
            <p:cNvPr id="28894" name="Oval 885"/>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95" name="Line 88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96" name="Line 88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97" name="Rectangle 888"/>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898" name="Oval 889"/>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899" name="Group 890"/>
            <p:cNvGrpSpPr>
              <a:grpSpLocks/>
            </p:cNvGrpSpPr>
            <p:nvPr/>
          </p:nvGrpSpPr>
          <p:grpSpPr bwMode="auto">
            <a:xfrm>
              <a:off x="3686" y="244"/>
              <a:ext cx="177" cy="66"/>
              <a:chOff x="2848" y="848"/>
              <a:chExt cx="140" cy="98"/>
            </a:xfrm>
          </p:grpSpPr>
          <p:sp>
            <p:nvSpPr>
              <p:cNvPr id="28904" name="Line 89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5" name="Line 89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6" name="Line 89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900" name="Group 894"/>
            <p:cNvGrpSpPr>
              <a:grpSpLocks/>
            </p:cNvGrpSpPr>
            <p:nvPr/>
          </p:nvGrpSpPr>
          <p:grpSpPr bwMode="auto">
            <a:xfrm flipV="1">
              <a:off x="3686" y="243"/>
              <a:ext cx="177" cy="66"/>
              <a:chOff x="2848" y="848"/>
              <a:chExt cx="140" cy="98"/>
            </a:xfrm>
          </p:grpSpPr>
          <p:sp>
            <p:nvSpPr>
              <p:cNvPr id="28901" name="Line 89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2" name="Line 89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3" name="Line 89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8759" name="Line 898"/>
          <p:cNvSpPr>
            <a:spLocks noChangeShapeType="1"/>
          </p:cNvSpPr>
          <p:nvPr/>
        </p:nvSpPr>
        <p:spPr bwMode="auto">
          <a:xfrm>
            <a:off x="8620126" y="5256039"/>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0" name="Line 899"/>
          <p:cNvSpPr>
            <a:spLocks noChangeShapeType="1"/>
          </p:cNvSpPr>
          <p:nvPr/>
        </p:nvSpPr>
        <p:spPr bwMode="auto">
          <a:xfrm flipV="1">
            <a:off x="7967663" y="5268740"/>
            <a:ext cx="277812" cy="109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1" name="Line 900"/>
          <p:cNvSpPr>
            <a:spLocks noChangeShapeType="1"/>
          </p:cNvSpPr>
          <p:nvPr/>
        </p:nvSpPr>
        <p:spPr bwMode="auto">
          <a:xfrm flipV="1">
            <a:off x="8010525" y="5471939"/>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2" name="Line 901"/>
          <p:cNvSpPr>
            <a:spLocks noChangeShapeType="1"/>
          </p:cNvSpPr>
          <p:nvPr/>
        </p:nvSpPr>
        <p:spPr bwMode="auto">
          <a:xfrm flipH="1">
            <a:off x="7305675" y="5217939"/>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3" name="Line 902"/>
          <p:cNvSpPr>
            <a:spLocks noChangeShapeType="1"/>
          </p:cNvSpPr>
          <p:nvPr/>
        </p:nvSpPr>
        <p:spPr bwMode="auto">
          <a:xfrm>
            <a:off x="7331075" y="5268739"/>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4" name="Line 903"/>
          <p:cNvSpPr>
            <a:spLocks noChangeShapeType="1"/>
          </p:cNvSpPr>
          <p:nvPr/>
        </p:nvSpPr>
        <p:spPr bwMode="auto">
          <a:xfrm>
            <a:off x="7191375" y="5605289"/>
            <a:ext cx="15398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5" name="Line 904"/>
          <p:cNvSpPr>
            <a:spLocks noChangeShapeType="1"/>
          </p:cNvSpPr>
          <p:nvPr/>
        </p:nvSpPr>
        <p:spPr bwMode="auto">
          <a:xfrm>
            <a:off x="7443789" y="5684664"/>
            <a:ext cx="4905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6" name="Line 905"/>
          <p:cNvSpPr>
            <a:spLocks noChangeShapeType="1"/>
          </p:cNvSpPr>
          <p:nvPr/>
        </p:nvSpPr>
        <p:spPr bwMode="auto">
          <a:xfrm flipH="1">
            <a:off x="7683501" y="5592590"/>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7" name="Line 906"/>
          <p:cNvSpPr>
            <a:spLocks noChangeShapeType="1"/>
          </p:cNvSpPr>
          <p:nvPr/>
        </p:nvSpPr>
        <p:spPr bwMode="auto">
          <a:xfrm>
            <a:off x="7496175" y="5681489"/>
            <a:ext cx="1588"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8" name="Line 907"/>
          <p:cNvSpPr>
            <a:spLocks noChangeShapeType="1"/>
          </p:cNvSpPr>
          <p:nvPr/>
        </p:nvSpPr>
        <p:spPr bwMode="auto">
          <a:xfrm flipH="1" flipV="1">
            <a:off x="7893050" y="5689426"/>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9" name="Line 908"/>
          <p:cNvSpPr>
            <a:spLocks noChangeShapeType="1"/>
          </p:cNvSpPr>
          <p:nvPr/>
        </p:nvSpPr>
        <p:spPr bwMode="auto">
          <a:xfrm>
            <a:off x="7974014" y="5548140"/>
            <a:ext cx="503237"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0" name="Line 909"/>
          <p:cNvSpPr>
            <a:spLocks noChangeShapeType="1"/>
          </p:cNvSpPr>
          <p:nvPr/>
        </p:nvSpPr>
        <p:spPr bwMode="auto">
          <a:xfrm>
            <a:off x="7423151" y="5483051"/>
            <a:ext cx="8096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771" name="Group 910"/>
          <p:cNvGrpSpPr>
            <a:grpSpLocks/>
          </p:cNvGrpSpPr>
          <p:nvPr/>
        </p:nvGrpSpPr>
        <p:grpSpPr bwMode="auto">
          <a:xfrm>
            <a:off x="6608763" y="2242964"/>
            <a:ext cx="3021012" cy="3981450"/>
            <a:chOff x="-1203" y="1352"/>
            <a:chExt cx="1903" cy="2508"/>
          </a:xfrm>
        </p:grpSpPr>
        <p:grpSp>
          <p:nvGrpSpPr>
            <p:cNvPr id="28854" name="Group 911"/>
            <p:cNvGrpSpPr>
              <a:grpSpLocks/>
            </p:cNvGrpSpPr>
            <p:nvPr/>
          </p:nvGrpSpPr>
          <p:grpSpPr bwMode="auto">
            <a:xfrm>
              <a:off x="-1203" y="1647"/>
              <a:ext cx="436" cy="114"/>
              <a:chOff x="3072" y="739"/>
              <a:chExt cx="652" cy="146"/>
            </a:xfrm>
          </p:grpSpPr>
          <p:pic>
            <p:nvPicPr>
              <p:cNvPr id="28891" name="Picture 912"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92" name="Line 913"/>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93" name="Line 914"/>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8855" name="Picture 915"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856" name="Group 916"/>
            <p:cNvGrpSpPr>
              <a:grpSpLocks/>
            </p:cNvGrpSpPr>
            <p:nvPr/>
          </p:nvGrpSpPr>
          <p:grpSpPr bwMode="auto">
            <a:xfrm>
              <a:off x="-546" y="1352"/>
              <a:ext cx="256" cy="269"/>
              <a:chOff x="2870" y="1518"/>
              <a:chExt cx="292" cy="320"/>
            </a:xfrm>
          </p:grpSpPr>
          <p:graphicFrame>
            <p:nvGraphicFramePr>
              <p:cNvPr id="28889" name="Object 9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404" name="Clip" r:id="rId5" imgW="826829" imgH="840406" progId="MS_ClipArt_Gallery.2">
                      <p:embed/>
                    </p:oleObj>
                  </mc:Choice>
                  <mc:Fallback>
                    <p:oleObj name="Clip" r:id="rId5" imgW="826829" imgH="840406" progId="MS_ClipArt_Gallery.2">
                      <p:embed/>
                      <p:pic>
                        <p:nvPicPr>
                          <p:cNvPr id="28889" name="Object 9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90" name="Object 9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405" name="Clip" r:id="rId7" imgW="1268295" imgH="1199426" progId="MS_ClipArt_Gallery.2">
                      <p:embed/>
                    </p:oleObj>
                  </mc:Choice>
                  <mc:Fallback>
                    <p:oleObj name="Clip" r:id="rId7" imgW="1268295" imgH="1199426" progId="MS_ClipArt_Gallery.2">
                      <p:embed/>
                      <p:pic>
                        <p:nvPicPr>
                          <p:cNvPr id="28890" name="Object 9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857" name="Group 919"/>
            <p:cNvGrpSpPr>
              <a:grpSpLocks/>
            </p:cNvGrpSpPr>
            <p:nvPr/>
          </p:nvGrpSpPr>
          <p:grpSpPr bwMode="auto">
            <a:xfrm>
              <a:off x="-1002" y="2262"/>
              <a:ext cx="209" cy="224"/>
              <a:chOff x="2870" y="1518"/>
              <a:chExt cx="292" cy="320"/>
            </a:xfrm>
          </p:grpSpPr>
          <p:graphicFrame>
            <p:nvGraphicFramePr>
              <p:cNvPr id="28887" name="Object 9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406" name="Clip" r:id="rId9" imgW="826829" imgH="840406" progId="MS_ClipArt_Gallery.2">
                      <p:embed/>
                    </p:oleObj>
                  </mc:Choice>
                  <mc:Fallback>
                    <p:oleObj name="Clip" r:id="rId9" imgW="826829" imgH="840406" progId="MS_ClipArt_Gallery.2">
                      <p:embed/>
                      <p:pic>
                        <p:nvPicPr>
                          <p:cNvPr id="28887" name="Object 9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88" name="Object 9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407" name="Clip" r:id="rId10" imgW="1268295" imgH="1199426" progId="MS_ClipArt_Gallery.2">
                      <p:embed/>
                    </p:oleObj>
                  </mc:Choice>
                  <mc:Fallback>
                    <p:oleObj name="Clip" r:id="rId10" imgW="1268295" imgH="1199426" progId="MS_ClipArt_Gallery.2">
                      <p:embed/>
                      <p:pic>
                        <p:nvPicPr>
                          <p:cNvPr id="28888" name="Object 9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858" name="Object 922"/>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7408" name="Clip" r:id="rId11" imgW="1307263" imgH="1084139" progId="MS_ClipArt_Gallery.2">
                    <p:embed/>
                  </p:oleObj>
                </mc:Choice>
                <mc:Fallback>
                  <p:oleObj name="Clip" r:id="rId11" imgW="1307263" imgH="1084139" progId="MS_ClipArt_Gallery.2">
                    <p:embed/>
                    <p:pic>
                      <p:nvPicPr>
                        <p:cNvPr id="28858" name="Object 9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59" name="Group 923"/>
            <p:cNvGrpSpPr>
              <a:grpSpLocks/>
            </p:cNvGrpSpPr>
            <p:nvPr/>
          </p:nvGrpSpPr>
          <p:grpSpPr bwMode="auto">
            <a:xfrm>
              <a:off x="310" y="3575"/>
              <a:ext cx="125" cy="230"/>
              <a:chOff x="4180" y="783"/>
              <a:chExt cx="150" cy="307"/>
            </a:xfrm>
          </p:grpSpPr>
          <p:sp>
            <p:nvSpPr>
              <p:cNvPr id="28879" name="AutoShape 92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0" name="Rectangle 92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1" name="Rectangle 9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2" name="AutoShape 9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3" name="Line 92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84" name="Line 92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85" name="Rectangle 9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6" name="Rectangle 93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28860" name="Object 932"/>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7409" name="Clip" r:id="rId13" imgW="1307263" imgH="1084139" progId="MS_ClipArt_Gallery.2">
                    <p:embed/>
                  </p:oleObj>
                </mc:Choice>
                <mc:Fallback>
                  <p:oleObj name="Clip" r:id="rId13" imgW="1307263" imgH="1084139" progId="MS_ClipArt_Gallery.2">
                    <p:embed/>
                    <p:pic>
                      <p:nvPicPr>
                        <p:cNvPr id="28860" name="Object 9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61" name="Object 933"/>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7410" name="Clip" r:id="rId14" imgW="1307263" imgH="1084139" progId="MS_ClipArt_Gallery.2">
                    <p:embed/>
                  </p:oleObj>
                </mc:Choice>
                <mc:Fallback>
                  <p:oleObj name="Clip" r:id="rId14" imgW="1307263" imgH="1084139" progId="MS_ClipArt_Gallery.2">
                    <p:embed/>
                    <p:pic>
                      <p:nvPicPr>
                        <p:cNvPr id="28861" name="Object 9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62" name="Object 934"/>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7411" name="Clip" r:id="rId15" imgW="1307263" imgH="1084139" progId="MS_ClipArt_Gallery.2">
                    <p:embed/>
                  </p:oleObj>
                </mc:Choice>
                <mc:Fallback>
                  <p:oleObj name="Clip" r:id="rId15" imgW="1307263" imgH="1084139" progId="MS_ClipArt_Gallery.2">
                    <p:embed/>
                    <p:pic>
                      <p:nvPicPr>
                        <p:cNvPr id="28862" name="Object 9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63" name="Object 935"/>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7412" name="Clip" r:id="rId16" imgW="1307263" imgH="1084139" progId="MS_ClipArt_Gallery.2">
                    <p:embed/>
                  </p:oleObj>
                </mc:Choice>
                <mc:Fallback>
                  <p:oleObj name="Clip" r:id="rId16" imgW="1307263" imgH="1084139" progId="MS_ClipArt_Gallery.2">
                    <p:embed/>
                    <p:pic>
                      <p:nvPicPr>
                        <p:cNvPr id="28863" name="Object 9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64" name="Group 936"/>
            <p:cNvGrpSpPr>
              <a:grpSpLocks/>
            </p:cNvGrpSpPr>
            <p:nvPr/>
          </p:nvGrpSpPr>
          <p:grpSpPr bwMode="auto">
            <a:xfrm>
              <a:off x="83" y="3625"/>
              <a:ext cx="172" cy="215"/>
              <a:chOff x="2870" y="1518"/>
              <a:chExt cx="292" cy="320"/>
            </a:xfrm>
          </p:grpSpPr>
          <p:graphicFrame>
            <p:nvGraphicFramePr>
              <p:cNvPr id="28877" name="Object 93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413" name="Clip" r:id="rId17" imgW="826829" imgH="840406" progId="MS_ClipArt_Gallery.2">
                      <p:embed/>
                    </p:oleObj>
                  </mc:Choice>
                  <mc:Fallback>
                    <p:oleObj name="Clip" r:id="rId17" imgW="826829" imgH="840406" progId="MS_ClipArt_Gallery.2">
                      <p:embed/>
                      <p:pic>
                        <p:nvPicPr>
                          <p:cNvPr id="28877" name="Object 9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 name="Object 93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414" name="Clip" r:id="rId18" imgW="1268295" imgH="1199426" progId="MS_ClipArt_Gallery.2">
                      <p:embed/>
                    </p:oleObj>
                  </mc:Choice>
                  <mc:Fallback>
                    <p:oleObj name="Clip" r:id="rId18" imgW="1268295" imgH="1199426" progId="MS_ClipArt_Gallery.2">
                      <p:embed/>
                      <p:pic>
                        <p:nvPicPr>
                          <p:cNvPr id="28878" name="Object 9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865" name="Group 939"/>
            <p:cNvGrpSpPr>
              <a:grpSpLocks/>
            </p:cNvGrpSpPr>
            <p:nvPr/>
          </p:nvGrpSpPr>
          <p:grpSpPr bwMode="auto">
            <a:xfrm>
              <a:off x="-201" y="3657"/>
              <a:ext cx="220" cy="203"/>
              <a:chOff x="2870" y="1518"/>
              <a:chExt cx="292" cy="320"/>
            </a:xfrm>
          </p:grpSpPr>
          <p:graphicFrame>
            <p:nvGraphicFramePr>
              <p:cNvPr id="28875" name="Object 9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415" name="Clip" r:id="rId19" imgW="826829" imgH="840406" progId="MS_ClipArt_Gallery.2">
                      <p:embed/>
                    </p:oleObj>
                  </mc:Choice>
                  <mc:Fallback>
                    <p:oleObj name="Clip" r:id="rId19" imgW="826829" imgH="840406" progId="MS_ClipArt_Gallery.2">
                      <p:embed/>
                      <p:pic>
                        <p:nvPicPr>
                          <p:cNvPr id="28875" name="Object 9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6" name="Object 9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416" name="Clip" r:id="rId20" imgW="1268295" imgH="1199426" progId="MS_ClipArt_Gallery.2">
                      <p:embed/>
                    </p:oleObj>
                  </mc:Choice>
                  <mc:Fallback>
                    <p:oleObj name="Clip" r:id="rId20" imgW="1268295" imgH="1199426" progId="MS_ClipArt_Gallery.2">
                      <p:embed/>
                      <p:pic>
                        <p:nvPicPr>
                          <p:cNvPr id="28876" name="Object 9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866" name="Group 942"/>
            <p:cNvGrpSpPr>
              <a:grpSpLocks/>
            </p:cNvGrpSpPr>
            <p:nvPr/>
          </p:nvGrpSpPr>
          <p:grpSpPr bwMode="auto">
            <a:xfrm>
              <a:off x="569" y="3419"/>
              <a:ext cx="131" cy="258"/>
              <a:chOff x="4180" y="783"/>
              <a:chExt cx="150" cy="307"/>
            </a:xfrm>
          </p:grpSpPr>
          <p:sp>
            <p:nvSpPr>
              <p:cNvPr id="28867" name="AutoShape 9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68" name="Rectangle 9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69" name="Rectangle 9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70" name="AutoShape 9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71" name="Line 9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72" name="Line 9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73" name="Rectangle 9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74" name="Rectangle 9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sp>
        <p:nvSpPr>
          <p:cNvPr id="28772" name="Line 951"/>
          <p:cNvSpPr>
            <a:spLocks noChangeShapeType="1"/>
          </p:cNvSpPr>
          <p:nvPr/>
        </p:nvSpPr>
        <p:spPr bwMode="auto">
          <a:xfrm flipH="1">
            <a:off x="7512051" y="4005089"/>
            <a:ext cx="3175" cy="1444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3" name="Line 952"/>
          <p:cNvSpPr>
            <a:spLocks noChangeShapeType="1"/>
          </p:cNvSpPr>
          <p:nvPr/>
        </p:nvSpPr>
        <p:spPr bwMode="auto">
          <a:xfrm flipV="1">
            <a:off x="8809039" y="2987502"/>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4" name="Line 953"/>
          <p:cNvSpPr>
            <a:spLocks noChangeShapeType="1"/>
          </p:cNvSpPr>
          <p:nvPr/>
        </p:nvSpPr>
        <p:spPr bwMode="auto">
          <a:xfrm>
            <a:off x="8636000" y="3160539"/>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5" name="Line 954"/>
          <p:cNvSpPr>
            <a:spLocks noChangeShapeType="1"/>
          </p:cNvSpPr>
          <p:nvPr/>
        </p:nvSpPr>
        <p:spPr bwMode="auto">
          <a:xfrm flipV="1">
            <a:off x="8820151" y="3057352"/>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6" name="Line 955"/>
          <p:cNvSpPr>
            <a:spLocks noChangeShapeType="1"/>
          </p:cNvSpPr>
          <p:nvPr/>
        </p:nvSpPr>
        <p:spPr bwMode="auto">
          <a:xfrm>
            <a:off x="9172575" y="3055764"/>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7" name="Line 956"/>
          <p:cNvSpPr>
            <a:spLocks noChangeShapeType="1"/>
          </p:cNvSpPr>
          <p:nvPr/>
        </p:nvSpPr>
        <p:spPr bwMode="auto">
          <a:xfrm>
            <a:off x="8826501" y="3362151"/>
            <a:ext cx="18891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8" name="Line 957"/>
          <p:cNvSpPr>
            <a:spLocks noChangeShapeType="1"/>
          </p:cNvSpPr>
          <p:nvPr/>
        </p:nvSpPr>
        <p:spPr bwMode="auto">
          <a:xfrm flipV="1">
            <a:off x="7121526" y="4228927"/>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9" name="Line 958"/>
          <p:cNvSpPr>
            <a:spLocks noChangeShapeType="1"/>
          </p:cNvSpPr>
          <p:nvPr/>
        </p:nvSpPr>
        <p:spPr bwMode="auto">
          <a:xfrm flipV="1">
            <a:off x="9240839" y="2755727"/>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0" name="Line 959"/>
          <p:cNvSpPr>
            <a:spLocks noChangeShapeType="1"/>
          </p:cNvSpPr>
          <p:nvPr/>
        </p:nvSpPr>
        <p:spPr bwMode="auto">
          <a:xfrm>
            <a:off x="9380538" y="3352626"/>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1" name="Line 960"/>
          <p:cNvSpPr>
            <a:spLocks noChangeShapeType="1"/>
          </p:cNvSpPr>
          <p:nvPr/>
        </p:nvSpPr>
        <p:spPr bwMode="auto">
          <a:xfrm flipH="1">
            <a:off x="8526464" y="3428826"/>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2" name="Line 961"/>
          <p:cNvSpPr>
            <a:spLocks noChangeShapeType="1"/>
          </p:cNvSpPr>
          <p:nvPr/>
        </p:nvSpPr>
        <p:spPr bwMode="auto">
          <a:xfrm flipH="1">
            <a:off x="9117014" y="3428827"/>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783" name="Group 962"/>
          <p:cNvGrpSpPr>
            <a:grpSpLocks/>
          </p:cNvGrpSpPr>
          <p:nvPr/>
        </p:nvGrpSpPr>
        <p:grpSpPr bwMode="auto">
          <a:xfrm>
            <a:off x="8169275" y="5046489"/>
            <a:ext cx="501650" cy="234950"/>
            <a:chOff x="4701" y="2996"/>
            <a:chExt cx="316" cy="148"/>
          </a:xfrm>
        </p:grpSpPr>
        <p:sp>
          <p:nvSpPr>
            <p:cNvPr id="28841" name="Oval 96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42" name="Line 964"/>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3" name="Line 965"/>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4" name="Rectangle 966"/>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845" name="Oval 96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846" name="Group 968"/>
            <p:cNvGrpSpPr>
              <a:grpSpLocks/>
            </p:cNvGrpSpPr>
            <p:nvPr/>
          </p:nvGrpSpPr>
          <p:grpSpPr bwMode="auto">
            <a:xfrm>
              <a:off x="4776" y="3017"/>
              <a:ext cx="156" cy="56"/>
              <a:chOff x="2848" y="848"/>
              <a:chExt cx="140" cy="98"/>
            </a:xfrm>
          </p:grpSpPr>
          <p:sp>
            <p:nvSpPr>
              <p:cNvPr id="28851" name="Line 96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52" name="Line 97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53" name="Line 97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847" name="Group 972"/>
            <p:cNvGrpSpPr>
              <a:grpSpLocks/>
            </p:cNvGrpSpPr>
            <p:nvPr/>
          </p:nvGrpSpPr>
          <p:grpSpPr bwMode="auto">
            <a:xfrm flipV="1">
              <a:off x="4776" y="3016"/>
              <a:ext cx="156" cy="56"/>
              <a:chOff x="2848" y="848"/>
              <a:chExt cx="140" cy="98"/>
            </a:xfrm>
          </p:grpSpPr>
          <p:sp>
            <p:nvSpPr>
              <p:cNvPr id="28848" name="Line 97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9" name="Line 97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50" name="Line 97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84" name="Group 976"/>
          <p:cNvGrpSpPr>
            <a:grpSpLocks/>
          </p:cNvGrpSpPr>
          <p:nvPr/>
        </p:nvGrpSpPr>
        <p:grpSpPr bwMode="auto">
          <a:xfrm>
            <a:off x="7504113" y="5348114"/>
            <a:ext cx="501650" cy="234950"/>
            <a:chOff x="4701" y="2996"/>
            <a:chExt cx="316" cy="148"/>
          </a:xfrm>
        </p:grpSpPr>
        <p:sp>
          <p:nvSpPr>
            <p:cNvPr id="28828" name="Oval 97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29" name="Line 978"/>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0" name="Line 979"/>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1" name="Rectangle 980"/>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832" name="Oval 98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833" name="Group 982"/>
            <p:cNvGrpSpPr>
              <a:grpSpLocks/>
            </p:cNvGrpSpPr>
            <p:nvPr/>
          </p:nvGrpSpPr>
          <p:grpSpPr bwMode="auto">
            <a:xfrm>
              <a:off x="4776" y="3017"/>
              <a:ext cx="156" cy="56"/>
              <a:chOff x="2848" y="848"/>
              <a:chExt cx="140" cy="98"/>
            </a:xfrm>
          </p:grpSpPr>
          <p:sp>
            <p:nvSpPr>
              <p:cNvPr id="28838" name="Line 9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9" name="Line 9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0" name="Line 9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834" name="Group 986"/>
            <p:cNvGrpSpPr>
              <a:grpSpLocks/>
            </p:cNvGrpSpPr>
            <p:nvPr/>
          </p:nvGrpSpPr>
          <p:grpSpPr bwMode="auto">
            <a:xfrm flipV="1">
              <a:off x="4776" y="3016"/>
              <a:ext cx="156" cy="56"/>
              <a:chOff x="2848" y="848"/>
              <a:chExt cx="140" cy="98"/>
            </a:xfrm>
          </p:grpSpPr>
          <p:sp>
            <p:nvSpPr>
              <p:cNvPr id="28835" name="Line 9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6" name="Line 9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7" name="Line 9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85" name="Group 990"/>
          <p:cNvGrpSpPr>
            <a:grpSpLocks/>
          </p:cNvGrpSpPr>
          <p:nvPr/>
        </p:nvGrpSpPr>
        <p:grpSpPr bwMode="auto">
          <a:xfrm>
            <a:off x="8334376" y="5533852"/>
            <a:ext cx="290513" cy="404813"/>
            <a:chOff x="4290" y="3130"/>
            <a:chExt cx="183" cy="255"/>
          </a:xfrm>
        </p:grpSpPr>
        <p:pic>
          <p:nvPicPr>
            <p:cNvPr id="28810" name="Picture 991"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811" name="Freeform 992"/>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2" name="Freeform 993"/>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3" name="Freeform 994"/>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4" name="Freeform 995"/>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5" name="Freeform 996"/>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6" name="Freeform 997"/>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7" name="Freeform 998"/>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8" name="Freeform 999"/>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9" name="Freeform 1000"/>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20" name="Freeform 1001"/>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21" name="Freeform 1002"/>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8822" name="Freeform 1003"/>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8823" name="Freeform 1004"/>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8824" name="Freeform 1005"/>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8825" name="Freeform 1006"/>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8826" name="Freeform 1007"/>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8827" name="Freeform 100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8786" name="Group 1009"/>
          <p:cNvGrpSpPr>
            <a:grpSpLocks/>
          </p:cNvGrpSpPr>
          <p:nvPr/>
        </p:nvGrpSpPr>
        <p:grpSpPr bwMode="auto">
          <a:xfrm>
            <a:off x="6891338" y="3995564"/>
            <a:ext cx="290512" cy="404812"/>
            <a:chOff x="4290" y="3130"/>
            <a:chExt cx="183" cy="255"/>
          </a:xfrm>
        </p:grpSpPr>
        <p:pic>
          <p:nvPicPr>
            <p:cNvPr id="28792" name="Picture 1010"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793" name="Freeform 1011"/>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4" name="Freeform 1012"/>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5" name="Freeform 1013"/>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6" name="Freeform 1014"/>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7" name="Freeform 1015"/>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8" name="Freeform 1016"/>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9" name="Freeform 1017"/>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0" name="Freeform 1018"/>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1" name="Freeform 1019"/>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2" name="Freeform 1020"/>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3" name="Freeform 1021"/>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8804" name="Freeform 1022"/>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8805" name="Freeform 1023"/>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8806" name="Freeform 1024"/>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8807" name="Freeform 1025"/>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8808" name="Freeform 1026"/>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8809" name="Freeform 1027"/>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517" name="Group 1033"/>
          <p:cNvGrpSpPr>
            <a:grpSpLocks/>
          </p:cNvGrpSpPr>
          <p:nvPr/>
        </p:nvGrpSpPr>
        <p:grpSpPr bwMode="auto">
          <a:xfrm>
            <a:off x="5730876" y="2641427"/>
            <a:ext cx="3013075" cy="3355975"/>
            <a:chOff x="2650" y="1308"/>
            <a:chExt cx="1898" cy="2114"/>
          </a:xfrm>
        </p:grpSpPr>
        <p:sp>
          <p:nvSpPr>
            <p:cNvPr id="28788" name="Line 1034"/>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9" name="Line 1035"/>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90" name="Line 1036"/>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91" name="Text Box 1037"/>
            <p:cNvSpPr txBox="1">
              <a:spLocks noChangeArrowheads="1"/>
            </p:cNvSpPr>
            <p:nvPr/>
          </p:nvSpPr>
          <p:spPr bwMode="auto">
            <a:xfrm>
              <a:off x="2650" y="1581"/>
              <a:ext cx="8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FF3300"/>
                  </a:solidFill>
                  <a:latin typeface="Arial" panose="020B0604020202020204" pitchFamily="34" charset="0"/>
                  <a:ea typeface="宋体" panose="02010600030101010101" pitchFamily="2" charset="-122"/>
                </a:rPr>
                <a:t>节点</a:t>
              </a:r>
              <a:r>
                <a:rPr kumimoji="0" lang="en-US" altLang="zh-CN" sz="2000">
                  <a:solidFill>
                    <a:srgbClr val="FF3300"/>
                  </a:solidFill>
                  <a:latin typeface="Arial" panose="020B0604020202020204" pitchFamily="34" charset="0"/>
                  <a:ea typeface="宋体" panose="02010600030101010101" pitchFamily="2" charset="-122"/>
                </a:rPr>
                <a:t>-</a:t>
              </a:r>
              <a:r>
                <a:rPr kumimoji="0" lang="zh-CN" altLang="en-US" sz="2000">
                  <a:solidFill>
                    <a:srgbClr val="FF3300"/>
                  </a:solidFill>
                  <a:latin typeface="Arial" panose="020B0604020202020204" pitchFamily="34" charset="0"/>
                  <a:ea typeface="宋体" panose="02010600030101010101" pitchFamily="2" charset="-122"/>
                </a:rPr>
                <a:t>节点</a:t>
              </a:r>
            </a:p>
          </p:txBody>
        </p:sp>
      </p:grpSp>
    </p:spTree>
    <p:extLst>
      <p:ext uri="{BB962C8B-B14F-4D97-AF65-F5344CB8AC3E}">
        <p14:creationId xmlns:p14="http://schemas.microsoft.com/office/powerpoint/2010/main" val="2955446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4"/>
          <p:cNvSpPr>
            <a:spLocks noGrp="1"/>
          </p:cNvSpPr>
          <p:nvPr>
            <p:ph type="sldNum" sz="quarter" idx="11"/>
          </p:nvPr>
        </p:nvSpPr>
        <p:spPr>
          <a:xfrm>
            <a:off x="9264352" y="6323013"/>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7245D1B-A91C-4666-BCEB-64C21C3F443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130</a:t>
            </a:fld>
            <a:r>
              <a:rPr kumimoji="0" lang="en-US" altLang="zh-CN" sz="1000">
                <a:latin typeface="Arial" panose="020B0604020202020204" pitchFamily="34" charset="0"/>
                <a:ea typeface="宋体" panose="02010600030101010101" pitchFamily="2" charset="-122"/>
              </a:rPr>
              <a:t>-</a:t>
            </a:r>
          </a:p>
        </p:txBody>
      </p:sp>
      <p:sp>
        <p:nvSpPr>
          <p:cNvPr id="169987" name="Rectangle 2"/>
          <p:cNvSpPr>
            <a:spLocks noGrp="1" noChangeArrowheads="1"/>
          </p:cNvSpPr>
          <p:nvPr>
            <p:ph type="title"/>
          </p:nvPr>
        </p:nvSpPr>
        <p:spPr/>
        <p:txBody>
          <a:bodyPr/>
          <a:lstStyle/>
          <a:p>
            <a:pPr eaLnBrk="1" hangingPunct="1"/>
            <a:r>
              <a:rPr lang="zh-CN" altLang="en-US" sz="3200"/>
              <a:t>提纲</a:t>
            </a:r>
          </a:p>
        </p:txBody>
      </p:sp>
      <p:sp>
        <p:nvSpPr>
          <p:cNvPr id="169988" name="Rectangle 3"/>
          <p:cNvSpPr>
            <a:spLocks noGrp="1" noChangeArrowheads="1"/>
          </p:cNvSpPr>
          <p:nvPr>
            <p:ph type="body" idx="1"/>
          </p:nvPr>
        </p:nvSpPr>
        <p:spPr/>
        <p:txBody>
          <a:bodyPr/>
          <a:lstStyle/>
          <a:p>
            <a:pPr eaLnBrk="1" hangingPunct="1"/>
            <a:r>
              <a:rPr lang="zh-CN" altLang="en-US"/>
              <a:t>背景</a:t>
            </a:r>
            <a:endParaRPr lang="en-US" altLang="zh-CN"/>
          </a:p>
          <a:p>
            <a:pPr lvl="1" eaLnBrk="1" hangingPunct="1"/>
            <a:r>
              <a:rPr lang="zh-CN" altLang="en-US"/>
              <a:t>核心问题</a:t>
            </a:r>
            <a:r>
              <a:rPr lang="en-US" altLang="zh-CN"/>
              <a:t>: </a:t>
            </a:r>
            <a:r>
              <a:rPr lang="zh-CN" altLang="en-US"/>
              <a:t>构造一个网络</a:t>
            </a:r>
          </a:p>
          <a:p>
            <a:pPr eaLnBrk="1" hangingPunct="1"/>
            <a:r>
              <a:rPr lang="zh-CN" altLang="en-US"/>
              <a:t>需求分析</a:t>
            </a:r>
            <a:endParaRPr lang="en-US" altLang="zh-CN"/>
          </a:p>
          <a:p>
            <a:pPr eaLnBrk="1" hangingPunct="1"/>
            <a:r>
              <a:rPr lang="zh-CN" altLang="en-US"/>
              <a:t>网络架构</a:t>
            </a:r>
            <a:endParaRPr lang="en-US" altLang="zh-CN"/>
          </a:p>
          <a:p>
            <a:pPr eaLnBrk="1" hangingPunct="1"/>
            <a:r>
              <a:rPr lang="zh-CN" altLang="en-US"/>
              <a:t>网络性能</a:t>
            </a:r>
            <a:endParaRPr lang="en-US" altLang="zh-CN"/>
          </a:p>
          <a:p>
            <a:pPr eaLnBrk="1" hangingPunct="1"/>
            <a:r>
              <a:rPr lang="zh-CN" altLang="en-US"/>
              <a:t>网络编程</a:t>
            </a:r>
            <a:endParaRPr lang="en-US" altLang="zh-CN"/>
          </a:p>
          <a:p>
            <a:pPr lvl="1" eaLnBrk="1" hangingPunct="1"/>
            <a:r>
              <a:rPr lang="zh-CN" altLang="en-US"/>
              <a:t>基于套接字</a:t>
            </a:r>
          </a:p>
          <a:p>
            <a:pPr eaLnBrk="1" hangingPunct="1"/>
            <a:r>
              <a:rPr lang="zh-CN" altLang="en-US"/>
              <a:t>互联网简史</a:t>
            </a:r>
            <a:endParaRPr lang="en-US" altLang="zh-CN"/>
          </a:p>
          <a:p>
            <a:pPr eaLnBrk="1" hangingPunct="1"/>
            <a:r>
              <a:rPr lang="zh-CN" altLang="en-US"/>
              <a:t>总结</a:t>
            </a:r>
            <a:endParaRPr lang="en-US" altLang="zh-CN"/>
          </a:p>
        </p:txBody>
      </p:sp>
    </p:spTree>
    <p:extLst>
      <p:ext uri="{BB962C8B-B14F-4D97-AF65-F5344CB8AC3E}">
        <p14:creationId xmlns:p14="http://schemas.microsoft.com/office/powerpoint/2010/main" val="3357088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19400097-15E7-49B1-B7F8-CA9A942D0F7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131</a:t>
            </a:fld>
            <a:r>
              <a:rPr kumimoji="0" lang="en-US" altLang="zh-CN" sz="1000">
                <a:latin typeface="Arial" panose="020B0604020202020204" pitchFamily="34" charset="0"/>
                <a:ea typeface="宋体" panose="02010600030101010101" pitchFamily="2" charset="-122"/>
              </a:rPr>
              <a:t>-</a:t>
            </a:r>
          </a:p>
        </p:txBody>
      </p:sp>
      <p:sp>
        <p:nvSpPr>
          <p:cNvPr id="171011" name="Rectangle 2"/>
          <p:cNvSpPr>
            <a:spLocks noGrp="1" noChangeArrowheads="1"/>
          </p:cNvSpPr>
          <p:nvPr>
            <p:ph type="title" idx="4294967295"/>
          </p:nvPr>
        </p:nvSpPr>
        <p:spPr>
          <a:xfrm>
            <a:off x="767408" y="548680"/>
            <a:ext cx="8352367" cy="647700"/>
          </a:xfrm>
        </p:spPr>
        <p:txBody>
          <a:bodyPr/>
          <a:lstStyle/>
          <a:p>
            <a:pPr eaLnBrk="1" hangingPunct="1"/>
            <a:r>
              <a:rPr lang="zh-CN" altLang="en-US" sz="3200" dirty="0"/>
              <a:t>链路带宽</a:t>
            </a:r>
            <a:endParaRPr lang="en-US" altLang="zh-CN" sz="3200" dirty="0"/>
          </a:p>
        </p:txBody>
      </p:sp>
      <p:sp>
        <p:nvSpPr>
          <p:cNvPr id="171012" name="Rectangle 3"/>
          <p:cNvSpPr>
            <a:spLocks noGrp="1" noChangeArrowheads="1"/>
          </p:cNvSpPr>
          <p:nvPr>
            <p:ph type="body" idx="4294967295"/>
          </p:nvPr>
        </p:nvSpPr>
        <p:spPr>
          <a:xfrm>
            <a:off x="882326" y="1215271"/>
            <a:ext cx="10110218" cy="1349634"/>
          </a:xfrm>
        </p:spPr>
        <p:txBody>
          <a:bodyPr/>
          <a:lstStyle/>
          <a:p>
            <a:pPr eaLnBrk="1" hangingPunct="1">
              <a:lnSpc>
                <a:spcPct val="90000"/>
              </a:lnSpc>
            </a:pPr>
            <a:r>
              <a:rPr lang="zh-CN" altLang="en-US" sz="2400" dirty="0"/>
              <a:t>原始定义</a:t>
            </a:r>
            <a:r>
              <a:rPr lang="en-US" altLang="zh-CN" sz="2400" dirty="0"/>
              <a:t>: </a:t>
            </a:r>
            <a:r>
              <a:rPr lang="zh-CN" altLang="en-US" sz="2400" dirty="0"/>
              <a:t>信号的频带宽度</a:t>
            </a:r>
            <a:r>
              <a:rPr lang="en-US" altLang="zh-CN" sz="2400" dirty="0"/>
              <a:t>, </a:t>
            </a:r>
            <a:r>
              <a:rPr lang="zh-CN" altLang="en-US" sz="2400" dirty="0"/>
              <a:t>用 </a:t>
            </a:r>
            <a:r>
              <a:rPr lang="en-US" altLang="zh-CN" sz="2400" dirty="0"/>
              <a:t>Hertz (Hz) </a:t>
            </a:r>
            <a:r>
              <a:rPr lang="zh-CN" altLang="en-US" sz="2400" dirty="0"/>
              <a:t>表示</a:t>
            </a:r>
          </a:p>
          <a:p>
            <a:pPr eaLnBrk="1" hangingPunct="1">
              <a:lnSpc>
                <a:spcPct val="90000"/>
              </a:lnSpc>
            </a:pPr>
            <a:r>
              <a:rPr lang="zh-CN" altLang="en-US" sz="2400" dirty="0"/>
              <a:t>网络定义</a:t>
            </a:r>
            <a:r>
              <a:rPr lang="en-US" altLang="zh-CN" sz="2400" dirty="0"/>
              <a:t>: </a:t>
            </a:r>
            <a:r>
              <a:rPr lang="zh-CN" altLang="en-US" sz="2400" dirty="0"/>
              <a:t>一段特定的时间内网络所能传送的比特数</a:t>
            </a:r>
            <a:r>
              <a:rPr lang="en-US" altLang="zh-CN" sz="2400" dirty="0"/>
              <a:t>, </a:t>
            </a:r>
            <a:r>
              <a:rPr lang="zh-CN" altLang="en-US" sz="2400" dirty="0"/>
              <a:t>用</a:t>
            </a:r>
            <a:r>
              <a:rPr lang="en-US" altLang="zh-CN" sz="2400" dirty="0"/>
              <a:t>bits per second (bps)</a:t>
            </a:r>
            <a:r>
              <a:rPr lang="zh-CN" altLang="en-US" sz="2400" dirty="0"/>
              <a:t>表示</a:t>
            </a:r>
          </a:p>
          <a:p>
            <a:pPr eaLnBrk="1" hangingPunct="1">
              <a:lnSpc>
                <a:spcPct val="90000"/>
              </a:lnSpc>
            </a:pPr>
            <a:endParaRPr lang="en-US" altLang="zh-CN" sz="2400" dirty="0"/>
          </a:p>
          <a:p>
            <a:pPr lvl="1" eaLnBrk="1" hangingPunct="1">
              <a:lnSpc>
                <a:spcPct val="90000"/>
              </a:lnSpc>
            </a:pPr>
            <a:endParaRPr lang="en-US" altLang="zh-CN" sz="2200" dirty="0"/>
          </a:p>
        </p:txBody>
      </p:sp>
      <p:grpSp>
        <p:nvGrpSpPr>
          <p:cNvPr id="171013" name="Group 8"/>
          <p:cNvGrpSpPr>
            <a:grpSpLocks/>
          </p:cNvGrpSpPr>
          <p:nvPr/>
        </p:nvGrpSpPr>
        <p:grpSpPr bwMode="auto">
          <a:xfrm>
            <a:off x="2495600" y="2564905"/>
            <a:ext cx="6344022" cy="4111549"/>
            <a:chOff x="975" y="1661"/>
            <a:chExt cx="3588" cy="2091"/>
          </a:xfrm>
        </p:grpSpPr>
        <p:pic>
          <p:nvPicPr>
            <p:cNvPr id="1710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1661"/>
              <a:ext cx="3446"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5" name="Text Box 6"/>
            <p:cNvSpPr txBox="1">
              <a:spLocks noChangeArrowheads="1"/>
            </p:cNvSpPr>
            <p:nvPr/>
          </p:nvSpPr>
          <p:spPr bwMode="auto">
            <a:xfrm>
              <a:off x="1098" y="2490"/>
              <a:ext cx="3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(a) bits transmitted at 1 Mbps (each bit 1 </a:t>
              </a:r>
              <a:r>
                <a:rPr kumimoji="0" lang="en-US" altLang="zh-CN" sz="1800" dirty="0" err="1">
                  <a:latin typeface="Arial" panose="020B0604020202020204" pitchFamily="34" charset="0"/>
                  <a:ea typeface="宋体" panose="02010600030101010101" pitchFamily="2" charset="-122"/>
                </a:rPr>
                <a:t>μs</a:t>
              </a:r>
              <a:r>
                <a:rPr kumimoji="0" lang="en-US" altLang="zh-CN" sz="1800" dirty="0">
                  <a:latin typeface="Arial" panose="020B0604020202020204" pitchFamily="34" charset="0"/>
                  <a:ea typeface="宋体" panose="02010600030101010101" pitchFamily="2" charset="-122"/>
                </a:rPr>
                <a:t> wide)</a:t>
              </a:r>
            </a:p>
          </p:txBody>
        </p:sp>
        <p:sp>
          <p:nvSpPr>
            <p:cNvPr id="171016" name="Text Box 7"/>
            <p:cNvSpPr txBox="1">
              <a:spLocks noChangeArrowheads="1"/>
            </p:cNvSpPr>
            <p:nvPr/>
          </p:nvSpPr>
          <p:spPr bwMode="auto">
            <a:xfrm>
              <a:off x="1111" y="3521"/>
              <a:ext cx="3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(b) bits transmitted at 2 Mbps (each bit 0.5 μs wide)</a:t>
              </a:r>
            </a:p>
          </p:txBody>
        </p:sp>
      </p:grpSp>
    </p:spTree>
    <p:extLst>
      <p:ext uri="{BB962C8B-B14F-4D97-AF65-F5344CB8AC3E}">
        <p14:creationId xmlns:p14="http://schemas.microsoft.com/office/powerpoint/2010/main" val="19100043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23F7DC0B-8EA6-455B-A278-37506299BEDE}"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132</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72035"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72036" name="Rectangle 2"/>
          <p:cNvSpPr>
            <a:spLocks noGrp="1" noChangeArrowheads="1"/>
          </p:cNvSpPr>
          <p:nvPr>
            <p:ph type="title" idx="4294967295"/>
          </p:nvPr>
        </p:nvSpPr>
        <p:spPr>
          <a:xfrm>
            <a:off x="912019" y="411955"/>
            <a:ext cx="7772400" cy="1001713"/>
          </a:xfrm>
        </p:spPr>
        <p:txBody>
          <a:bodyPr/>
          <a:lstStyle/>
          <a:p>
            <a:pPr eaLnBrk="1" hangingPunct="1"/>
            <a:r>
              <a:rPr lang="zh-CN" altLang="en-US" dirty="0">
                <a:ea typeface="宋体" panose="02010600030101010101" pitchFamily="2" charset="-122"/>
              </a:rPr>
              <a:t>丢包和时延是如何发生的</a:t>
            </a:r>
            <a:r>
              <a:rPr lang="en-US" altLang="zh-CN" dirty="0">
                <a:ea typeface="宋体" panose="02010600030101010101" pitchFamily="2" charset="-122"/>
              </a:rPr>
              <a:t>?</a:t>
            </a:r>
          </a:p>
        </p:txBody>
      </p:sp>
      <p:sp>
        <p:nvSpPr>
          <p:cNvPr id="172037" name="Rectangle 3"/>
          <p:cNvSpPr>
            <a:spLocks noGrp="1" noChangeArrowheads="1"/>
          </p:cNvSpPr>
          <p:nvPr>
            <p:ph type="body" sz="half" idx="4294967295"/>
          </p:nvPr>
        </p:nvSpPr>
        <p:spPr>
          <a:xfrm>
            <a:off x="1020763" y="1434305"/>
            <a:ext cx="7878762" cy="1447800"/>
          </a:xfrm>
        </p:spPr>
        <p:txBody>
          <a:bodyPr/>
          <a:lstStyle/>
          <a:p>
            <a:pPr eaLnBrk="1" hangingPunct="1">
              <a:lnSpc>
                <a:spcPct val="90000"/>
              </a:lnSpc>
              <a:buFont typeface="Wingdings" panose="05000000000000000000" pitchFamily="2" charset="2"/>
              <a:buNone/>
            </a:pPr>
            <a:r>
              <a:rPr lang="zh-CN" altLang="en-US" dirty="0">
                <a:ea typeface="宋体" panose="02010600030101010101" pitchFamily="2" charset="-122"/>
              </a:rPr>
              <a:t>数据包在路由器缓冲区中排队</a:t>
            </a:r>
            <a:endParaRPr lang="zh-CN" altLang="en-US" sz="2600" dirty="0">
              <a:ea typeface="宋体" panose="02010600030101010101" pitchFamily="2" charset="-122"/>
            </a:endParaRPr>
          </a:p>
          <a:p>
            <a:pPr eaLnBrk="1" hangingPunct="1">
              <a:lnSpc>
                <a:spcPct val="90000"/>
              </a:lnSpc>
            </a:pPr>
            <a:r>
              <a:rPr lang="zh-CN" altLang="en-US" sz="2600" dirty="0">
                <a:solidFill>
                  <a:srgbClr val="FF0000"/>
                </a:solidFill>
                <a:ea typeface="宋体" panose="02010600030101010101" pitchFamily="2" charset="-122"/>
              </a:rPr>
              <a:t>数据包到达的比率超出了输出链路的容量</a:t>
            </a:r>
          </a:p>
          <a:p>
            <a:pPr eaLnBrk="1" hangingPunct="1">
              <a:lnSpc>
                <a:spcPct val="90000"/>
              </a:lnSpc>
            </a:pPr>
            <a:r>
              <a:rPr lang="zh-CN" altLang="en-US" sz="2600" dirty="0">
                <a:ea typeface="宋体" panose="02010600030101010101" pitchFamily="2" charset="-122"/>
              </a:rPr>
              <a:t>数据包排队</a:t>
            </a:r>
            <a:r>
              <a:rPr lang="en-US" altLang="zh-CN" sz="2600" dirty="0">
                <a:ea typeface="宋体" panose="02010600030101010101" pitchFamily="2" charset="-122"/>
              </a:rPr>
              <a:t>, </a:t>
            </a:r>
            <a:r>
              <a:rPr lang="zh-CN" altLang="en-US" sz="2600" dirty="0">
                <a:ea typeface="宋体" panose="02010600030101010101" pitchFamily="2" charset="-122"/>
              </a:rPr>
              <a:t>等待处理</a:t>
            </a:r>
          </a:p>
        </p:txBody>
      </p:sp>
      <p:graphicFrame>
        <p:nvGraphicFramePr>
          <p:cNvPr id="172038" name="Object 5"/>
          <p:cNvGraphicFramePr>
            <a:graphicFrameLocks noChangeAspect="1"/>
          </p:cNvGraphicFramePr>
          <p:nvPr/>
        </p:nvGraphicFramePr>
        <p:xfrm>
          <a:off x="2822576" y="5016500"/>
          <a:ext cx="646113" cy="533400"/>
        </p:xfrm>
        <a:graphic>
          <a:graphicData uri="http://schemas.openxmlformats.org/presentationml/2006/ole">
            <mc:AlternateContent xmlns:mc="http://schemas.openxmlformats.org/markup-compatibility/2006">
              <mc:Choice xmlns:v="urn:schemas-microsoft-com:vml" Requires="v">
                <p:oleObj spid="_x0000_s14376" name="Clip" r:id="rId4" imgW="1307263" imgH="1084139" progId="MS_ClipArt_Gallery.2">
                  <p:embed/>
                </p:oleObj>
              </mc:Choice>
              <mc:Fallback>
                <p:oleObj name="Clip" r:id="rId4" imgW="1307263" imgH="1084139" progId="MS_ClipArt_Gallery.2">
                  <p:embed/>
                  <p:pic>
                    <p:nvPicPr>
                      <p:cNvPr id="17203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576" y="501650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39" name="Oval 6"/>
          <p:cNvSpPr>
            <a:spLocks noChangeArrowheads="1"/>
          </p:cNvSpPr>
          <p:nvPr/>
        </p:nvSpPr>
        <p:spPr bwMode="auto">
          <a:xfrm>
            <a:off x="3863976" y="47752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0" name="Rectangle 7"/>
          <p:cNvSpPr>
            <a:spLocks noChangeArrowheads="1"/>
          </p:cNvSpPr>
          <p:nvPr/>
        </p:nvSpPr>
        <p:spPr bwMode="auto">
          <a:xfrm>
            <a:off x="3863976" y="47069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1" name="Oval 8"/>
          <p:cNvSpPr>
            <a:spLocks noChangeArrowheads="1"/>
          </p:cNvSpPr>
          <p:nvPr/>
        </p:nvSpPr>
        <p:spPr bwMode="auto">
          <a:xfrm>
            <a:off x="3873501" y="44783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2042" name="Group 9"/>
          <p:cNvGrpSpPr>
            <a:grpSpLocks/>
          </p:cNvGrpSpPr>
          <p:nvPr/>
        </p:nvGrpSpPr>
        <p:grpSpPr bwMode="auto">
          <a:xfrm>
            <a:off x="4219576" y="4508501"/>
            <a:ext cx="498475" cy="119063"/>
            <a:chOff x="2208" y="2184"/>
            <a:chExt cx="176" cy="69"/>
          </a:xfrm>
        </p:grpSpPr>
        <p:grpSp>
          <p:nvGrpSpPr>
            <p:cNvPr id="172085" name="Group 10"/>
            <p:cNvGrpSpPr>
              <a:grpSpLocks/>
            </p:cNvGrpSpPr>
            <p:nvPr/>
          </p:nvGrpSpPr>
          <p:grpSpPr bwMode="auto">
            <a:xfrm>
              <a:off x="2208" y="2185"/>
              <a:ext cx="176" cy="68"/>
              <a:chOff x="2848" y="848"/>
              <a:chExt cx="140" cy="98"/>
            </a:xfrm>
          </p:grpSpPr>
          <p:sp>
            <p:nvSpPr>
              <p:cNvPr id="172090"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91"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92"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2086" name="Group 14"/>
            <p:cNvGrpSpPr>
              <a:grpSpLocks/>
            </p:cNvGrpSpPr>
            <p:nvPr/>
          </p:nvGrpSpPr>
          <p:grpSpPr bwMode="auto">
            <a:xfrm flipV="1">
              <a:off x="2208" y="2184"/>
              <a:ext cx="176" cy="68"/>
              <a:chOff x="2848" y="848"/>
              <a:chExt cx="140" cy="98"/>
            </a:xfrm>
          </p:grpSpPr>
          <p:sp>
            <p:nvSpPr>
              <p:cNvPr id="172087"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88"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89"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2043" name="Oval 18"/>
          <p:cNvSpPr>
            <a:spLocks noChangeArrowheads="1"/>
          </p:cNvSpPr>
          <p:nvPr/>
        </p:nvSpPr>
        <p:spPr bwMode="auto">
          <a:xfrm>
            <a:off x="6959601" y="479425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4" name="Line 19"/>
          <p:cNvSpPr>
            <a:spLocks noChangeShapeType="1"/>
          </p:cNvSpPr>
          <p:nvPr/>
        </p:nvSpPr>
        <p:spPr bwMode="auto">
          <a:xfrm>
            <a:off x="6969125" y="477361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45" name="Rectangle 20"/>
          <p:cNvSpPr>
            <a:spLocks noChangeArrowheads="1"/>
          </p:cNvSpPr>
          <p:nvPr/>
        </p:nvSpPr>
        <p:spPr bwMode="auto">
          <a:xfrm>
            <a:off x="6969126" y="4735514"/>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6" name="Oval 21"/>
          <p:cNvSpPr>
            <a:spLocks noChangeArrowheads="1"/>
          </p:cNvSpPr>
          <p:nvPr/>
        </p:nvSpPr>
        <p:spPr bwMode="auto">
          <a:xfrm>
            <a:off x="6978651" y="4506913"/>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172047" name="Object 23"/>
          <p:cNvGraphicFramePr>
            <a:graphicFrameLocks noChangeAspect="1"/>
          </p:cNvGraphicFramePr>
          <p:nvPr/>
        </p:nvGraphicFramePr>
        <p:xfrm>
          <a:off x="2508251" y="4006850"/>
          <a:ext cx="646113" cy="533400"/>
        </p:xfrm>
        <a:graphic>
          <a:graphicData uri="http://schemas.openxmlformats.org/presentationml/2006/ole">
            <mc:AlternateContent xmlns:mc="http://schemas.openxmlformats.org/markup-compatibility/2006">
              <mc:Choice xmlns:v="urn:schemas-microsoft-com:vml" Requires="v">
                <p:oleObj spid="_x0000_s14377" name="Clip" r:id="rId6" imgW="1307263" imgH="1084139" progId="MS_ClipArt_Gallery.2">
                  <p:embed/>
                </p:oleObj>
              </mc:Choice>
              <mc:Fallback>
                <p:oleObj name="Clip" r:id="rId6" imgW="1307263" imgH="1084139" progId="MS_ClipArt_Gallery.2">
                  <p:embed/>
                  <p:pic>
                    <p:nvPicPr>
                      <p:cNvPr id="172047"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1" y="40068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8" name="Line 24"/>
          <p:cNvSpPr>
            <a:spLocks noChangeShapeType="1"/>
          </p:cNvSpPr>
          <p:nvPr/>
        </p:nvSpPr>
        <p:spPr bwMode="auto">
          <a:xfrm>
            <a:off x="3133726" y="4413250"/>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49" name="Line 25"/>
          <p:cNvSpPr>
            <a:spLocks noChangeShapeType="1"/>
          </p:cNvSpPr>
          <p:nvPr/>
        </p:nvSpPr>
        <p:spPr bwMode="auto">
          <a:xfrm flipV="1">
            <a:off x="3438526" y="5399088"/>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0" name="Line 26"/>
          <p:cNvSpPr>
            <a:spLocks noChangeShapeType="1"/>
          </p:cNvSpPr>
          <p:nvPr/>
        </p:nvSpPr>
        <p:spPr bwMode="auto">
          <a:xfrm>
            <a:off x="5057776" y="4832351"/>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1" name="Line 28"/>
          <p:cNvSpPr>
            <a:spLocks noChangeShapeType="1"/>
          </p:cNvSpPr>
          <p:nvPr/>
        </p:nvSpPr>
        <p:spPr bwMode="auto">
          <a:xfrm flipH="1">
            <a:off x="3638550" y="4403726"/>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2" name="Line 29"/>
          <p:cNvSpPr>
            <a:spLocks noChangeShapeType="1"/>
          </p:cNvSpPr>
          <p:nvPr/>
        </p:nvSpPr>
        <p:spPr bwMode="auto">
          <a:xfrm>
            <a:off x="3648076" y="4837113"/>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3" name="Rectangle 40"/>
          <p:cNvSpPr>
            <a:spLocks noChangeArrowheads="1"/>
          </p:cNvSpPr>
          <p:nvPr/>
        </p:nvSpPr>
        <p:spPr bwMode="auto">
          <a:xfrm>
            <a:off x="4724400" y="4703764"/>
            <a:ext cx="147638"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54" name="Rectangle 41"/>
          <p:cNvSpPr>
            <a:spLocks noChangeArrowheads="1"/>
          </p:cNvSpPr>
          <p:nvPr/>
        </p:nvSpPr>
        <p:spPr bwMode="auto">
          <a:xfrm>
            <a:off x="4886325" y="4703764"/>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55" name="Rectangle 42"/>
          <p:cNvSpPr>
            <a:spLocks noChangeArrowheads="1"/>
          </p:cNvSpPr>
          <p:nvPr/>
        </p:nvSpPr>
        <p:spPr bwMode="auto">
          <a:xfrm>
            <a:off x="3671889" y="4603751"/>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56" name="Line 44"/>
          <p:cNvSpPr>
            <a:spLocks noChangeShapeType="1"/>
          </p:cNvSpPr>
          <p:nvPr/>
        </p:nvSpPr>
        <p:spPr bwMode="auto">
          <a:xfrm>
            <a:off x="3848100" y="4708526"/>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7" name="Line 45"/>
          <p:cNvSpPr>
            <a:spLocks noChangeShapeType="1"/>
          </p:cNvSpPr>
          <p:nvPr/>
        </p:nvSpPr>
        <p:spPr bwMode="auto">
          <a:xfrm flipV="1">
            <a:off x="3514725" y="4984751"/>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8" name="Text Box 47"/>
          <p:cNvSpPr txBox="1">
            <a:spLocks noChangeArrowheads="1"/>
          </p:cNvSpPr>
          <p:nvPr/>
        </p:nvSpPr>
        <p:spPr bwMode="auto">
          <a:xfrm>
            <a:off x="2155825" y="4030663"/>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CC66"/>
                </a:solidFill>
                <a:latin typeface="Comic Sans MS" panose="030F0702030302020204" pitchFamily="66" charset="0"/>
                <a:ea typeface="宋体" panose="02010600030101010101" pitchFamily="2" charset="-122"/>
              </a:rPr>
              <a:t>A</a:t>
            </a:r>
            <a:endParaRPr kumimoji="0" lang="en-US" altLang="zh-CN" sz="1800">
              <a:solidFill>
                <a:srgbClr val="00CC66"/>
              </a:solidFill>
              <a:latin typeface="Times New Roman" panose="02020603050405020304" pitchFamily="18" charset="0"/>
              <a:ea typeface="宋体" panose="02010600030101010101" pitchFamily="2" charset="-122"/>
            </a:endParaRPr>
          </a:p>
        </p:txBody>
      </p:sp>
      <p:sp>
        <p:nvSpPr>
          <p:cNvPr id="172059" name="Text Box 48"/>
          <p:cNvSpPr txBox="1">
            <a:spLocks noChangeArrowheads="1"/>
          </p:cNvSpPr>
          <p:nvPr/>
        </p:nvSpPr>
        <p:spPr bwMode="auto">
          <a:xfrm>
            <a:off x="2432050" y="5049838"/>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172060" name="Rectangle 63"/>
          <p:cNvSpPr>
            <a:spLocks noChangeArrowheads="1"/>
          </p:cNvSpPr>
          <p:nvPr/>
        </p:nvSpPr>
        <p:spPr bwMode="auto">
          <a:xfrm>
            <a:off x="5014914" y="4641851"/>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 name="Group 93"/>
          <p:cNvGrpSpPr>
            <a:grpSpLocks/>
          </p:cNvGrpSpPr>
          <p:nvPr/>
        </p:nvGrpSpPr>
        <p:grpSpPr bwMode="auto">
          <a:xfrm>
            <a:off x="5110164" y="3178175"/>
            <a:ext cx="3044825" cy="1454150"/>
            <a:chOff x="2259" y="2090"/>
            <a:chExt cx="1918" cy="916"/>
          </a:xfrm>
        </p:grpSpPr>
        <p:sp>
          <p:nvSpPr>
            <p:cNvPr id="172083" name="Text Box 66"/>
            <p:cNvSpPr txBox="1">
              <a:spLocks noChangeArrowheads="1"/>
            </p:cNvSpPr>
            <p:nvPr/>
          </p:nvSpPr>
          <p:spPr bwMode="auto">
            <a:xfrm>
              <a:off x="2602" y="2090"/>
              <a:ext cx="1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数据包正在发送 </a:t>
              </a:r>
              <a:r>
                <a:rPr kumimoji="0" lang="en-US" altLang="zh-CN" sz="1800">
                  <a:solidFill>
                    <a:srgbClr val="FF0000"/>
                  </a:solidFill>
                  <a:latin typeface="Comic Sans MS" panose="030F0702030302020204" pitchFamily="66" charset="0"/>
                  <a:ea typeface="宋体" panose="02010600030101010101" pitchFamily="2" charset="-122"/>
                </a:rPr>
                <a:t>(</a:t>
              </a:r>
              <a:r>
                <a:rPr kumimoji="0" lang="zh-CN" altLang="en-US" sz="1800">
                  <a:solidFill>
                    <a:srgbClr val="FF0000"/>
                  </a:solidFill>
                  <a:latin typeface="Comic Sans MS" panose="030F0702030302020204" pitchFamily="66" charset="0"/>
                  <a:ea typeface="宋体" panose="02010600030101010101" pitchFamily="2" charset="-122"/>
                </a:rPr>
                <a:t>时延</a:t>
              </a:r>
              <a:r>
                <a:rPr kumimoji="0" lang="en-US" altLang="zh-CN" sz="1800">
                  <a:solidFill>
                    <a:srgbClr val="FF0000"/>
                  </a:solidFill>
                  <a:latin typeface="Comic Sans MS" panose="030F0702030302020204" pitchFamily="66" charset="0"/>
                  <a:ea typeface="宋体" panose="02010600030101010101" pitchFamily="2" charset="-122"/>
                </a:rPr>
                <a:t>)</a:t>
              </a:r>
            </a:p>
          </p:txBody>
        </p:sp>
        <p:sp>
          <p:nvSpPr>
            <p:cNvPr id="172084"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94"/>
          <p:cNvGrpSpPr>
            <a:grpSpLocks/>
          </p:cNvGrpSpPr>
          <p:nvPr/>
        </p:nvGrpSpPr>
        <p:grpSpPr bwMode="auto">
          <a:xfrm>
            <a:off x="4862513" y="4962525"/>
            <a:ext cx="2717800" cy="808038"/>
            <a:chOff x="2103" y="3214"/>
            <a:chExt cx="1712" cy="509"/>
          </a:xfrm>
        </p:grpSpPr>
        <p:sp>
          <p:nvSpPr>
            <p:cNvPr id="172081"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数据包排队</a:t>
              </a:r>
              <a:r>
                <a:rPr kumimoji="0" lang="zh-CN" altLang="en-US" sz="1800">
                  <a:solidFill>
                    <a:srgbClr val="FF0000"/>
                  </a:solidFill>
                  <a:latin typeface="Comic Sans MS" panose="030F0702030302020204" pitchFamily="66" charset="0"/>
                  <a:ea typeface="宋体" panose="02010600030101010101" pitchFamily="2" charset="-122"/>
                </a:rPr>
                <a:t> </a:t>
              </a:r>
              <a:r>
                <a:rPr kumimoji="0" lang="en-US" altLang="zh-CN" sz="1800">
                  <a:solidFill>
                    <a:srgbClr val="FF0000"/>
                  </a:solidFill>
                  <a:latin typeface="Comic Sans MS" panose="030F0702030302020204" pitchFamily="66" charset="0"/>
                  <a:ea typeface="宋体" panose="02010600030101010101" pitchFamily="2" charset="-122"/>
                </a:rPr>
                <a:t>(</a:t>
              </a:r>
              <a:r>
                <a:rPr kumimoji="0" lang="zh-CN" altLang="en-US" sz="1800">
                  <a:solidFill>
                    <a:srgbClr val="FF0000"/>
                  </a:solidFill>
                  <a:latin typeface="Comic Sans MS" panose="030F0702030302020204" pitchFamily="66" charset="0"/>
                  <a:ea typeface="宋体" panose="02010600030101010101" pitchFamily="2" charset="-122"/>
                </a:rPr>
                <a:t>时延</a:t>
              </a:r>
              <a:r>
                <a:rPr kumimoji="0" lang="en-US" altLang="zh-CN" sz="1800">
                  <a:solidFill>
                    <a:srgbClr val="FF0000"/>
                  </a:solidFill>
                  <a:latin typeface="Comic Sans MS" panose="030F0702030302020204" pitchFamily="66" charset="0"/>
                  <a:ea typeface="宋体" panose="02010600030101010101" pitchFamily="2" charset="-122"/>
                </a:rPr>
                <a:t>)</a:t>
              </a:r>
            </a:p>
          </p:txBody>
        </p:sp>
        <p:sp>
          <p:nvSpPr>
            <p:cNvPr id="172082"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2063" name="Group 74"/>
          <p:cNvGrpSpPr>
            <a:grpSpLocks/>
          </p:cNvGrpSpPr>
          <p:nvPr/>
        </p:nvGrpSpPr>
        <p:grpSpPr bwMode="auto">
          <a:xfrm>
            <a:off x="7305676" y="4565651"/>
            <a:ext cx="498475" cy="119063"/>
            <a:chOff x="2208" y="2184"/>
            <a:chExt cx="176" cy="69"/>
          </a:xfrm>
        </p:grpSpPr>
        <p:grpSp>
          <p:nvGrpSpPr>
            <p:cNvPr id="172073" name="Group 75"/>
            <p:cNvGrpSpPr>
              <a:grpSpLocks/>
            </p:cNvGrpSpPr>
            <p:nvPr/>
          </p:nvGrpSpPr>
          <p:grpSpPr bwMode="auto">
            <a:xfrm>
              <a:off x="2208" y="2185"/>
              <a:ext cx="176" cy="68"/>
              <a:chOff x="2848" y="848"/>
              <a:chExt cx="140" cy="98"/>
            </a:xfrm>
          </p:grpSpPr>
          <p:sp>
            <p:nvSpPr>
              <p:cNvPr id="172078"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9"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80"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2074" name="Group 79"/>
            <p:cNvGrpSpPr>
              <a:grpSpLocks/>
            </p:cNvGrpSpPr>
            <p:nvPr/>
          </p:nvGrpSpPr>
          <p:grpSpPr bwMode="auto">
            <a:xfrm flipV="1">
              <a:off x="2208" y="2184"/>
              <a:ext cx="176" cy="68"/>
              <a:chOff x="2848" y="848"/>
              <a:chExt cx="140" cy="98"/>
            </a:xfrm>
          </p:grpSpPr>
          <p:sp>
            <p:nvSpPr>
              <p:cNvPr id="172075"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6"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7"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2064" name="Rectangle 84"/>
          <p:cNvSpPr>
            <a:spLocks noChangeArrowheads="1"/>
          </p:cNvSpPr>
          <p:nvPr/>
        </p:nvSpPr>
        <p:spPr bwMode="auto">
          <a:xfrm>
            <a:off x="3197225" y="4132264"/>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5" name="Line 85"/>
          <p:cNvSpPr>
            <a:spLocks noChangeShapeType="1"/>
          </p:cNvSpPr>
          <p:nvPr/>
        </p:nvSpPr>
        <p:spPr bwMode="auto">
          <a:xfrm>
            <a:off x="3327400" y="4238626"/>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66" name="Rectangle 86"/>
          <p:cNvSpPr>
            <a:spLocks noChangeArrowheads="1"/>
          </p:cNvSpPr>
          <p:nvPr/>
        </p:nvSpPr>
        <p:spPr bwMode="auto">
          <a:xfrm>
            <a:off x="3468689" y="5162551"/>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7" name="Rectangle 88"/>
          <p:cNvSpPr>
            <a:spLocks noChangeArrowheads="1"/>
          </p:cNvSpPr>
          <p:nvPr/>
        </p:nvSpPr>
        <p:spPr bwMode="auto">
          <a:xfrm>
            <a:off x="4584700" y="4703764"/>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8" name="Rectangle 89"/>
          <p:cNvSpPr>
            <a:spLocks noChangeArrowheads="1"/>
          </p:cNvSpPr>
          <p:nvPr/>
        </p:nvSpPr>
        <p:spPr bwMode="auto">
          <a:xfrm>
            <a:off x="4445000" y="4703764"/>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9" name="Rectangle 90"/>
          <p:cNvSpPr>
            <a:spLocks noChangeArrowheads="1"/>
          </p:cNvSpPr>
          <p:nvPr/>
        </p:nvSpPr>
        <p:spPr bwMode="auto">
          <a:xfrm>
            <a:off x="4305300" y="4703764"/>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0" name="Group 95"/>
          <p:cNvGrpSpPr>
            <a:grpSpLocks/>
          </p:cNvGrpSpPr>
          <p:nvPr/>
        </p:nvGrpSpPr>
        <p:grpSpPr bwMode="auto">
          <a:xfrm>
            <a:off x="4041775" y="5064128"/>
            <a:ext cx="4740276" cy="1516063"/>
            <a:chOff x="1586" y="3190"/>
            <a:chExt cx="2986" cy="955"/>
          </a:xfrm>
        </p:grpSpPr>
        <p:sp>
          <p:nvSpPr>
            <p:cNvPr id="172071"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2" name="Text Box 92"/>
            <p:cNvSpPr txBox="1">
              <a:spLocks noChangeArrowheads="1"/>
            </p:cNvSpPr>
            <p:nvPr/>
          </p:nvSpPr>
          <p:spPr bwMode="auto">
            <a:xfrm>
              <a:off x="1586" y="3738"/>
              <a:ext cx="29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空</a:t>
              </a:r>
              <a:r>
                <a:rPr kumimoji="0" lang="en-US" altLang="zh-CN" sz="1800">
                  <a:latin typeface="Comic Sans MS" panose="030F0702030302020204" pitchFamily="66" charset="0"/>
                  <a:ea typeface="宋体" panose="02010600030101010101" pitchFamily="2" charset="-122"/>
                </a:rPr>
                <a:t>(</a:t>
              </a:r>
              <a:r>
                <a:rPr kumimoji="0" lang="zh-CN" altLang="en-US" sz="1800">
                  <a:latin typeface="Comic Sans MS" panose="030F0702030302020204" pitchFamily="66" charset="0"/>
                  <a:ea typeface="宋体" panose="02010600030101010101" pitchFamily="2" charset="-122"/>
                </a:rPr>
                <a:t>可用</a:t>
              </a:r>
              <a:r>
                <a:rPr kumimoji="0" lang="en-US" altLang="zh-CN" sz="1800">
                  <a:latin typeface="Comic Sans MS" panose="030F0702030302020204" pitchFamily="66" charset="0"/>
                  <a:ea typeface="宋体" panose="02010600030101010101" pitchFamily="2" charset="-122"/>
                </a:rPr>
                <a:t>)</a:t>
              </a:r>
              <a:r>
                <a:rPr kumimoji="0" lang="zh-CN" altLang="en-US" sz="1800">
                  <a:latin typeface="Comic Sans MS" panose="030F0702030302020204" pitchFamily="66" charset="0"/>
                  <a:ea typeface="宋体" panose="02010600030101010101" pitchFamily="2" charset="-122"/>
                </a:rPr>
                <a:t>缓冲区：如果没有空缓冲区那么到达</a:t>
              </a:r>
            </a:p>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的数据包将丢弃</a:t>
              </a:r>
              <a:r>
                <a:rPr kumimoji="0" lang="en-US" altLang="zh-CN" sz="1800">
                  <a:latin typeface="Comic Sans MS" panose="030F0702030302020204" pitchFamily="66" charset="0"/>
                  <a:ea typeface="宋体" panose="02010600030101010101" pitchFamily="2" charset="-122"/>
                </a:rPr>
                <a:t>(</a:t>
              </a:r>
              <a:r>
                <a:rPr kumimoji="0" lang="zh-CN" altLang="en-US" sz="1800">
                  <a:latin typeface="Comic Sans MS" panose="030F0702030302020204" pitchFamily="66" charset="0"/>
                  <a:ea typeface="宋体" panose="02010600030101010101" pitchFamily="2" charset="-122"/>
                </a:rPr>
                <a:t>丢包</a:t>
              </a:r>
              <a:r>
                <a:rPr kumimoji="0" lang="en-US" altLang="zh-CN" sz="1800">
                  <a:latin typeface="Comic Sans MS" panose="030F0702030302020204" pitchFamily="66" charset="0"/>
                  <a:ea typeface="宋体" panose="02010600030101010101" pitchFamily="2" charset="-122"/>
                </a:rPr>
                <a:t>)</a:t>
              </a:r>
              <a:endParaRPr kumimoji="0" lang="en-US" altLang="zh-CN" sz="180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1376195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E99A8C3-A642-4FBF-B6B7-B4327E337F8B}"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133</a:t>
            </a:fld>
            <a:r>
              <a:rPr kumimoji="0" lang="en-US" altLang="zh-CN" sz="1000">
                <a:latin typeface="Arial" panose="020B0604020202020204" pitchFamily="34" charset="0"/>
                <a:ea typeface="宋体" panose="02010600030101010101" pitchFamily="2" charset="-122"/>
              </a:rPr>
              <a:t>-</a:t>
            </a:r>
          </a:p>
        </p:txBody>
      </p:sp>
      <p:sp>
        <p:nvSpPr>
          <p:cNvPr id="174083" name="Rectangle 2"/>
          <p:cNvSpPr>
            <a:spLocks noGrp="1" noChangeArrowheads="1"/>
          </p:cNvSpPr>
          <p:nvPr>
            <p:ph type="title" idx="4294967295"/>
          </p:nvPr>
        </p:nvSpPr>
        <p:spPr/>
        <p:txBody>
          <a:bodyPr/>
          <a:lstStyle/>
          <a:p>
            <a:pPr eaLnBrk="1" hangingPunct="1"/>
            <a:r>
              <a:rPr lang="en-US" altLang="zh-CN" sz="3200"/>
              <a:t>Demo</a:t>
            </a:r>
          </a:p>
        </p:txBody>
      </p:sp>
      <p:sp>
        <p:nvSpPr>
          <p:cNvPr id="174084" name="Rectangle 3"/>
          <p:cNvSpPr>
            <a:spLocks noGrp="1" noChangeArrowheads="1"/>
          </p:cNvSpPr>
          <p:nvPr>
            <p:ph type="body" idx="4294967295"/>
          </p:nvPr>
        </p:nvSpPr>
        <p:spPr/>
        <p:txBody>
          <a:bodyPr/>
          <a:lstStyle/>
          <a:p>
            <a:pPr eaLnBrk="1" hangingPunct="1"/>
            <a:r>
              <a:rPr lang="fr-FR" altLang="zh-CN" sz="2400"/>
              <a:t>Queuing and Loss</a:t>
            </a:r>
          </a:p>
          <a:p>
            <a:pPr eaLnBrk="1" hangingPunct="1"/>
            <a:r>
              <a:rPr lang="fr-FR" altLang="zh-CN" sz="2400"/>
              <a:t>http://media.pearsoncmg.com/aw/aw_kurose_network_2/applets/queuing/queuing.html</a:t>
            </a:r>
            <a:endParaRPr lang="en-US" altLang="zh-CN" sz="2400"/>
          </a:p>
        </p:txBody>
      </p:sp>
    </p:spTree>
    <p:extLst>
      <p:ext uri="{BB962C8B-B14F-4D97-AF65-F5344CB8AC3E}">
        <p14:creationId xmlns:p14="http://schemas.microsoft.com/office/powerpoint/2010/main" val="4757490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BC521FB6-57ED-43ED-9274-8FCAF39A5007}"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134</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7510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438" name="Rectangle 2"/>
          <p:cNvSpPr>
            <a:spLocks noGrp="1" noChangeArrowheads="1"/>
          </p:cNvSpPr>
          <p:nvPr>
            <p:ph type="title" idx="4294967295"/>
          </p:nvPr>
        </p:nvSpPr>
        <p:spPr>
          <a:xfrm>
            <a:off x="1020763" y="642514"/>
            <a:ext cx="8147050" cy="525463"/>
          </a:xfrm>
        </p:spPr>
        <p:txBody>
          <a:bodyPr>
            <a:normAutofit fontScale="90000"/>
          </a:bodyPr>
          <a:lstStyle/>
          <a:p>
            <a:pPr eaLnBrk="1" hangingPunct="1">
              <a:defRPr/>
            </a:pPr>
            <a:r>
              <a:rPr lang="zh-CN" altLang="en-US" dirty="0">
                <a:ea typeface="宋体" pitchFamily="2" charset="-122"/>
              </a:rPr>
              <a:t>分组交换网中时延的四个来源</a:t>
            </a:r>
          </a:p>
        </p:txBody>
      </p:sp>
      <p:sp>
        <p:nvSpPr>
          <p:cNvPr id="175109" name="Rectangle 4"/>
          <p:cNvSpPr>
            <a:spLocks noGrp="1" noChangeArrowheads="1"/>
          </p:cNvSpPr>
          <p:nvPr>
            <p:ph type="body" sz="half" idx="4294967295"/>
          </p:nvPr>
        </p:nvSpPr>
        <p:spPr>
          <a:xfrm>
            <a:off x="1298575" y="1620415"/>
            <a:ext cx="3810000" cy="1339850"/>
          </a:xfrm>
        </p:spPr>
        <p:txBody>
          <a:bodyPr/>
          <a:lstStyle/>
          <a:p>
            <a:pPr eaLnBrk="1" hangingPunct="1">
              <a:lnSpc>
                <a:spcPct val="90000"/>
              </a:lnSpc>
            </a:pPr>
            <a:r>
              <a:rPr lang="en-US" altLang="zh-CN" sz="2600" dirty="0">
                <a:solidFill>
                  <a:srgbClr val="FF0000"/>
                </a:solidFill>
                <a:latin typeface="+mn-ea"/>
              </a:rPr>
              <a:t>1. </a:t>
            </a:r>
            <a:r>
              <a:rPr lang="zh-CN" altLang="en-US" sz="2600" dirty="0">
                <a:solidFill>
                  <a:srgbClr val="FF0000"/>
                </a:solidFill>
                <a:latin typeface="+mn-ea"/>
              </a:rPr>
              <a:t>节点处理时延</a:t>
            </a:r>
            <a:r>
              <a:rPr lang="en-US" altLang="zh-CN" sz="2600" dirty="0">
                <a:latin typeface="+mn-ea"/>
              </a:rPr>
              <a:t> </a:t>
            </a:r>
          </a:p>
          <a:p>
            <a:pPr lvl="1" eaLnBrk="1" hangingPunct="1">
              <a:lnSpc>
                <a:spcPct val="90000"/>
              </a:lnSpc>
            </a:pPr>
            <a:r>
              <a:rPr lang="zh-CN" altLang="en-US" sz="2200" dirty="0">
                <a:ea typeface="宋体" panose="02010600030101010101" pitchFamily="2" charset="-122"/>
              </a:rPr>
              <a:t>检查位错误</a:t>
            </a:r>
          </a:p>
          <a:p>
            <a:pPr lvl="1" eaLnBrk="1" hangingPunct="1">
              <a:lnSpc>
                <a:spcPct val="90000"/>
              </a:lnSpc>
            </a:pPr>
            <a:r>
              <a:rPr lang="zh-CN" altLang="en-US" sz="2200" dirty="0">
                <a:ea typeface="宋体" panose="02010600030101010101" pitchFamily="2" charset="-122"/>
              </a:rPr>
              <a:t>确定输出链路</a:t>
            </a:r>
          </a:p>
        </p:txBody>
      </p:sp>
      <p:grpSp>
        <p:nvGrpSpPr>
          <p:cNvPr id="175110" name="Group 5"/>
          <p:cNvGrpSpPr>
            <a:grpSpLocks/>
          </p:cNvGrpSpPr>
          <p:nvPr/>
        </p:nvGrpSpPr>
        <p:grpSpPr bwMode="auto">
          <a:xfrm>
            <a:off x="2378075" y="4184228"/>
            <a:ext cx="6021388" cy="2197100"/>
            <a:chOff x="494" y="2702"/>
            <a:chExt cx="3793" cy="1384"/>
          </a:xfrm>
        </p:grpSpPr>
        <p:graphicFrame>
          <p:nvGraphicFramePr>
            <p:cNvPr id="175113"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15400" name="Clip" r:id="rId4" imgW="1307263" imgH="1084139" progId="MS_ClipArt_Gallery.2">
                    <p:embed/>
                  </p:oleObj>
                </mc:Choice>
                <mc:Fallback>
                  <p:oleObj name="Clip" r:id="rId4" imgW="1307263" imgH="1084139" progId="MS_ClipArt_Gallery.2">
                    <p:embed/>
                    <p:pic>
                      <p:nvPicPr>
                        <p:cNvPr id="17511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4"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15"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16"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5117" name="Group 10"/>
            <p:cNvGrpSpPr>
              <a:grpSpLocks/>
            </p:cNvGrpSpPr>
            <p:nvPr/>
          </p:nvGrpSpPr>
          <p:grpSpPr bwMode="auto">
            <a:xfrm>
              <a:off x="1794" y="3132"/>
              <a:ext cx="314" cy="75"/>
              <a:chOff x="2208" y="2184"/>
              <a:chExt cx="176" cy="69"/>
            </a:xfrm>
          </p:grpSpPr>
          <p:grpSp>
            <p:nvGrpSpPr>
              <p:cNvPr id="175156" name="Group 11"/>
              <p:cNvGrpSpPr>
                <a:grpSpLocks/>
              </p:cNvGrpSpPr>
              <p:nvPr/>
            </p:nvGrpSpPr>
            <p:grpSpPr bwMode="auto">
              <a:xfrm>
                <a:off x="2208" y="2185"/>
                <a:ext cx="176" cy="68"/>
                <a:chOff x="2848" y="848"/>
                <a:chExt cx="140" cy="98"/>
              </a:xfrm>
            </p:grpSpPr>
            <p:sp>
              <p:nvSpPr>
                <p:cNvPr id="175161"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62"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63"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5157" name="Group 15"/>
              <p:cNvGrpSpPr>
                <a:grpSpLocks/>
              </p:cNvGrpSpPr>
              <p:nvPr/>
            </p:nvGrpSpPr>
            <p:grpSpPr bwMode="auto">
              <a:xfrm flipV="1">
                <a:off x="2208" y="2184"/>
                <a:ext cx="176" cy="68"/>
                <a:chOff x="2848" y="848"/>
                <a:chExt cx="140" cy="98"/>
              </a:xfrm>
            </p:grpSpPr>
            <p:sp>
              <p:nvSpPr>
                <p:cNvPr id="175158"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9"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60"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5118"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19"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0"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21"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175122"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15401" name="Clip" r:id="rId6" imgW="1307263" imgH="1084139" progId="MS_ClipArt_Gallery.2">
                    <p:embed/>
                  </p:oleObj>
                </mc:Choice>
                <mc:Fallback>
                  <p:oleObj name="Clip" r:id="rId6" imgW="1307263" imgH="1084139" progId="MS_ClipArt_Gallery.2">
                    <p:embed/>
                    <p:pic>
                      <p:nvPicPr>
                        <p:cNvPr id="175122"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23"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4"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5"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6"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7"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8"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29"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0"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1"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2"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33"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34"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35" name="Text Box 36"/>
            <p:cNvSpPr txBox="1">
              <a:spLocks noChangeArrowheads="1"/>
            </p:cNvSpPr>
            <p:nvPr/>
          </p:nvSpPr>
          <p:spPr bwMode="auto">
            <a:xfrm>
              <a:off x="494" y="2831"/>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CC66"/>
                  </a:solidFill>
                  <a:latin typeface="Comic Sans MS" panose="030F0702030302020204" pitchFamily="66" charset="0"/>
                  <a:ea typeface="宋体" panose="02010600030101010101" pitchFamily="2" charset="-122"/>
                </a:rPr>
                <a:t>A</a:t>
              </a:r>
              <a:endParaRPr kumimoji="0" lang="en-US" altLang="zh-CN" sz="1800">
                <a:solidFill>
                  <a:srgbClr val="00CC66"/>
                </a:solidFill>
                <a:latin typeface="Times New Roman" panose="02020603050405020304" pitchFamily="18" charset="0"/>
                <a:ea typeface="宋体" panose="02010600030101010101" pitchFamily="2" charset="-122"/>
              </a:endParaRPr>
            </a:p>
          </p:txBody>
        </p:sp>
        <p:sp>
          <p:nvSpPr>
            <p:cNvPr id="175136" name="Text Box 37"/>
            <p:cNvSpPr txBox="1">
              <a:spLocks noChangeArrowheads="1"/>
            </p:cNvSpPr>
            <p:nvPr/>
          </p:nvSpPr>
          <p:spPr bwMode="auto">
            <a:xfrm>
              <a:off x="668" y="347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175137"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8" name="Text Box 39"/>
            <p:cNvSpPr txBox="1">
              <a:spLocks noChangeArrowheads="1"/>
            </p:cNvSpPr>
            <p:nvPr/>
          </p:nvSpPr>
          <p:spPr bwMode="auto">
            <a:xfrm>
              <a:off x="2369" y="2966"/>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传播</a:t>
              </a:r>
              <a:endParaRPr kumimoji="0" lang="zh-CN" altLang="en-US" sz="1800">
                <a:latin typeface="Times New Roman" panose="02020603050405020304" pitchFamily="18" charset="0"/>
                <a:ea typeface="宋体" panose="02010600030101010101" pitchFamily="2" charset="-122"/>
              </a:endParaRPr>
            </a:p>
          </p:txBody>
        </p:sp>
        <p:sp>
          <p:nvSpPr>
            <p:cNvPr id="175139"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0" name="Text Box 41"/>
            <p:cNvSpPr txBox="1">
              <a:spLocks noChangeArrowheads="1"/>
            </p:cNvSpPr>
            <p:nvPr/>
          </p:nvSpPr>
          <p:spPr bwMode="auto">
            <a:xfrm>
              <a:off x="1346" y="2702"/>
              <a:ext cx="8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发送</a:t>
              </a:r>
              <a:endParaRPr kumimoji="0" lang="zh-CN" altLang="en-US" sz="1800">
                <a:latin typeface="Times New Roman" panose="02020603050405020304" pitchFamily="18" charset="0"/>
                <a:ea typeface="宋体" panose="02010600030101010101" pitchFamily="2" charset="-122"/>
              </a:endParaRPr>
            </a:p>
          </p:txBody>
        </p:sp>
        <p:sp>
          <p:nvSpPr>
            <p:cNvPr id="175141"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2" name="Text Box 43"/>
            <p:cNvSpPr txBox="1">
              <a:spLocks noChangeArrowheads="1"/>
            </p:cNvSpPr>
            <p:nvPr/>
          </p:nvSpPr>
          <p:spPr bwMode="auto">
            <a:xfrm>
              <a:off x="1633" y="3668"/>
              <a:ext cx="404"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节点</a:t>
              </a:r>
            </a:p>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处理</a:t>
              </a:r>
              <a:endParaRPr kumimoji="0" lang="zh-CN" altLang="en-US" sz="1800">
                <a:latin typeface="Times New Roman" panose="02020603050405020304" pitchFamily="18" charset="0"/>
                <a:ea typeface="宋体" panose="02010600030101010101" pitchFamily="2" charset="-122"/>
              </a:endParaRPr>
            </a:p>
          </p:txBody>
        </p:sp>
        <p:sp>
          <p:nvSpPr>
            <p:cNvPr id="175143"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4"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5" name="Text Box 46"/>
            <p:cNvSpPr txBox="1">
              <a:spLocks noChangeArrowheads="1"/>
            </p:cNvSpPr>
            <p:nvPr/>
          </p:nvSpPr>
          <p:spPr bwMode="auto">
            <a:xfrm>
              <a:off x="2354" y="3830"/>
              <a:ext cx="4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排队</a:t>
              </a:r>
              <a:endParaRPr kumimoji="0" lang="zh-CN" altLang="en-US" sz="1800">
                <a:latin typeface="Times New Roman" panose="02020603050405020304" pitchFamily="18" charset="0"/>
                <a:ea typeface="宋体" panose="02010600030101010101" pitchFamily="2" charset="-122"/>
              </a:endParaRPr>
            </a:p>
          </p:txBody>
        </p:sp>
        <p:sp>
          <p:nvSpPr>
            <p:cNvPr id="175146"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5147" name="Group 48"/>
            <p:cNvGrpSpPr>
              <a:grpSpLocks/>
            </p:cNvGrpSpPr>
            <p:nvPr/>
          </p:nvGrpSpPr>
          <p:grpSpPr bwMode="auto">
            <a:xfrm>
              <a:off x="3738" y="3168"/>
              <a:ext cx="314" cy="75"/>
              <a:chOff x="2208" y="2184"/>
              <a:chExt cx="176" cy="69"/>
            </a:xfrm>
          </p:grpSpPr>
          <p:grpSp>
            <p:nvGrpSpPr>
              <p:cNvPr id="175148" name="Group 49"/>
              <p:cNvGrpSpPr>
                <a:grpSpLocks/>
              </p:cNvGrpSpPr>
              <p:nvPr/>
            </p:nvGrpSpPr>
            <p:grpSpPr bwMode="auto">
              <a:xfrm>
                <a:off x="2208" y="2185"/>
                <a:ext cx="176" cy="68"/>
                <a:chOff x="2848" y="848"/>
                <a:chExt cx="140" cy="98"/>
              </a:xfrm>
            </p:grpSpPr>
            <p:sp>
              <p:nvSpPr>
                <p:cNvPr id="175153"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4"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5"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5149" name="Group 53"/>
              <p:cNvGrpSpPr>
                <a:grpSpLocks/>
              </p:cNvGrpSpPr>
              <p:nvPr/>
            </p:nvGrpSpPr>
            <p:grpSpPr bwMode="auto">
              <a:xfrm flipV="1">
                <a:off x="2208" y="2184"/>
                <a:ext cx="176" cy="68"/>
                <a:chOff x="2848" y="848"/>
                <a:chExt cx="140" cy="98"/>
              </a:xfrm>
            </p:grpSpPr>
            <p:sp>
              <p:nvSpPr>
                <p:cNvPr id="175150"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1"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2"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175111" name="Rectangle 58"/>
          <p:cNvSpPr>
            <a:spLocks noChangeArrowheads="1"/>
          </p:cNvSpPr>
          <p:nvPr/>
        </p:nvSpPr>
        <p:spPr bwMode="auto">
          <a:xfrm>
            <a:off x="5951538" y="2055390"/>
            <a:ext cx="38100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endParaRPr kumimoji="0" lang="en-US" altLang="zh-CN" sz="1800">
              <a:latin typeface="Times New Roman" panose="02020603050405020304" pitchFamily="18" charset="0"/>
              <a:ea typeface="宋体" panose="02010600030101010101" pitchFamily="2" charset="-122"/>
            </a:endParaRPr>
          </a:p>
        </p:txBody>
      </p:sp>
      <p:sp>
        <p:nvSpPr>
          <p:cNvPr id="175112" name="Rectangle 4"/>
          <p:cNvSpPr>
            <a:spLocks noChangeArrowheads="1"/>
          </p:cNvSpPr>
          <p:nvPr/>
        </p:nvSpPr>
        <p:spPr bwMode="auto">
          <a:xfrm>
            <a:off x="6199188" y="1571212"/>
            <a:ext cx="48006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pPr>
            <a:r>
              <a:rPr lang="en-US" altLang="zh-CN" sz="2600" dirty="0">
                <a:solidFill>
                  <a:srgbClr val="FF0000"/>
                </a:solidFill>
                <a:latin typeface="+mn-ea"/>
                <a:ea typeface="+mn-ea"/>
              </a:rPr>
              <a:t>2. </a:t>
            </a:r>
            <a:r>
              <a:rPr lang="zh-CN" altLang="en-US" sz="2600" dirty="0">
                <a:solidFill>
                  <a:srgbClr val="FF0000"/>
                </a:solidFill>
                <a:latin typeface="+mn-ea"/>
                <a:ea typeface="+mn-ea"/>
              </a:rPr>
              <a:t>排队时延</a:t>
            </a:r>
          </a:p>
          <a:p>
            <a:pPr lvl="1" eaLnBrk="1" hangingPunct="1"/>
            <a:r>
              <a:rPr kumimoji="0" lang="zh-CN" altLang="en-US" sz="2200" dirty="0">
                <a:latin typeface="Times New Roman" panose="02020603050405020304" pitchFamily="18" charset="0"/>
                <a:ea typeface="宋体" panose="02010600030101010101" pitchFamily="2" charset="-122"/>
                <a:cs typeface="Arial" panose="020B0604020202020204" pitchFamily="34" charset="0"/>
              </a:rPr>
              <a:t>在输出链路等待数据发送的时间</a:t>
            </a:r>
          </a:p>
          <a:p>
            <a:pPr lvl="1" eaLnBrk="1" hangingPunct="1"/>
            <a:r>
              <a:rPr kumimoji="0" lang="zh-CN" altLang="en-US" sz="2200" dirty="0">
                <a:latin typeface="Times New Roman" panose="02020603050405020304" pitchFamily="18" charset="0"/>
                <a:ea typeface="宋体" panose="02010600030101010101" pitchFamily="2" charset="-122"/>
                <a:cs typeface="Arial" panose="020B0604020202020204" pitchFamily="34" charset="0"/>
              </a:rPr>
              <a:t>取决于路由器的拥塞状况</a:t>
            </a:r>
          </a:p>
        </p:txBody>
      </p:sp>
    </p:spTree>
    <p:extLst>
      <p:ext uri="{BB962C8B-B14F-4D97-AF65-F5344CB8AC3E}">
        <p14:creationId xmlns:p14="http://schemas.microsoft.com/office/powerpoint/2010/main" val="1194249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2"/>
          <p:cNvSpPr>
            <a:spLocks noGrp="1"/>
          </p:cNvSpPr>
          <p:nvPr>
            <p:ph type="sldNum" sz="quarter" idx="11"/>
          </p:nvPr>
        </p:nvSpPr>
        <p:spPr>
          <a:xfrm>
            <a:off x="8976320" y="6423820"/>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B748DA00-9FA7-4BD7-8B66-2FB1F28363EC}"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135</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177155"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77156" name="Rectangle 2"/>
          <p:cNvSpPr>
            <a:spLocks noGrp="1" noChangeArrowheads="1"/>
          </p:cNvSpPr>
          <p:nvPr>
            <p:ph type="title" idx="4294967295"/>
          </p:nvPr>
        </p:nvSpPr>
        <p:spPr>
          <a:xfrm>
            <a:off x="978984" y="636014"/>
            <a:ext cx="4953000" cy="533400"/>
          </a:xfrm>
        </p:spPr>
        <p:txBody>
          <a:bodyPr/>
          <a:lstStyle/>
          <a:p>
            <a:pPr eaLnBrk="1" hangingPunct="1"/>
            <a:r>
              <a:rPr lang="zh-CN" altLang="en-US">
                <a:ea typeface="宋体" panose="02010600030101010101" pitchFamily="2" charset="-122"/>
              </a:rPr>
              <a:t>分组交换中的时延</a:t>
            </a:r>
            <a:endParaRPr lang="zh-CN" altLang="en-US" sz="4300">
              <a:ea typeface="宋体" panose="02010600030101010101" pitchFamily="2" charset="-122"/>
            </a:endParaRPr>
          </a:p>
        </p:txBody>
      </p:sp>
      <p:sp>
        <p:nvSpPr>
          <p:cNvPr id="177157" name="Rectangle 3"/>
          <p:cNvSpPr>
            <a:spLocks noGrp="1" noChangeArrowheads="1"/>
          </p:cNvSpPr>
          <p:nvPr>
            <p:ph type="body" sz="half" idx="4294967295"/>
          </p:nvPr>
        </p:nvSpPr>
        <p:spPr>
          <a:xfrm>
            <a:off x="1131888" y="1309689"/>
            <a:ext cx="3810000" cy="2505075"/>
          </a:xfrm>
        </p:spPr>
        <p:txBody>
          <a:bodyPr/>
          <a:lstStyle/>
          <a:p>
            <a:pPr eaLnBrk="1" hangingPunct="1">
              <a:lnSpc>
                <a:spcPct val="90000"/>
              </a:lnSpc>
            </a:pPr>
            <a:r>
              <a:rPr lang="en-US" altLang="zh-CN" sz="2600" dirty="0">
                <a:solidFill>
                  <a:srgbClr val="FF0000"/>
                </a:solidFill>
                <a:ea typeface="宋体" panose="02010600030101010101" pitchFamily="2" charset="-122"/>
              </a:rPr>
              <a:t>3. </a:t>
            </a:r>
            <a:r>
              <a:rPr lang="zh-CN" altLang="en-US" sz="2600" dirty="0">
                <a:solidFill>
                  <a:srgbClr val="FF0000"/>
                </a:solidFill>
                <a:ea typeface="宋体" panose="02010600030101010101" pitchFamily="2" charset="-122"/>
              </a:rPr>
              <a:t>传输时延</a:t>
            </a:r>
            <a:r>
              <a:rPr lang="en-US" altLang="zh-CN" sz="2600" dirty="0">
                <a:solidFill>
                  <a:srgbClr val="FF0000"/>
                </a:solidFill>
                <a:ea typeface="宋体" panose="02010600030101010101" pitchFamily="2" charset="-122"/>
              </a:rPr>
              <a:t>:</a:t>
            </a:r>
          </a:p>
          <a:p>
            <a:pPr lvl="1" eaLnBrk="1" hangingPunct="1"/>
            <a:r>
              <a:rPr lang="en-US" altLang="zh-CN" sz="2200" dirty="0">
                <a:ea typeface="宋体" panose="02010600030101010101" pitchFamily="2" charset="-122"/>
              </a:rPr>
              <a:t>R=</a:t>
            </a:r>
            <a:r>
              <a:rPr lang="zh-CN" altLang="en-US" sz="2200" dirty="0">
                <a:ea typeface="宋体" panose="02010600030101010101" pitchFamily="2" charset="-122"/>
              </a:rPr>
              <a:t>链路带宽 </a:t>
            </a:r>
            <a:r>
              <a:rPr lang="en-US" altLang="zh-CN" sz="2200" dirty="0">
                <a:ea typeface="宋体" panose="02010600030101010101" pitchFamily="2" charset="-122"/>
              </a:rPr>
              <a:t>(bps)</a:t>
            </a:r>
          </a:p>
          <a:p>
            <a:pPr lvl="1" eaLnBrk="1" hangingPunct="1"/>
            <a:r>
              <a:rPr lang="en-US" altLang="zh-CN" sz="2200" dirty="0">
                <a:ea typeface="宋体" panose="02010600030101010101" pitchFamily="2" charset="-122"/>
              </a:rPr>
              <a:t>L=</a:t>
            </a:r>
            <a:r>
              <a:rPr lang="zh-CN" altLang="en-US" sz="2200" dirty="0">
                <a:ea typeface="宋体" panose="02010600030101010101" pitchFamily="2" charset="-122"/>
              </a:rPr>
              <a:t>数据包长度 </a:t>
            </a:r>
            <a:r>
              <a:rPr lang="en-US" altLang="zh-CN" sz="2200" dirty="0">
                <a:ea typeface="宋体" panose="02010600030101010101" pitchFamily="2" charset="-122"/>
              </a:rPr>
              <a:t>(bits)</a:t>
            </a:r>
          </a:p>
          <a:p>
            <a:pPr lvl="1" eaLnBrk="1" hangingPunct="1"/>
            <a:r>
              <a:rPr lang="zh-CN" altLang="en-US" sz="2200" dirty="0">
                <a:ea typeface="宋体" panose="02010600030101010101" pitchFamily="2" charset="-122"/>
              </a:rPr>
              <a:t>传输所需时间 </a:t>
            </a:r>
            <a:r>
              <a:rPr lang="en-US" altLang="zh-CN" sz="2200" dirty="0">
                <a:ea typeface="宋体" panose="02010600030101010101" pitchFamily="2" charset="-122"/>
              </a:rPr>
              <a:t>= L/R</a:t>
            </a:r>
          </a:p>
        </p:txBody>
      </p:sp>
      <p:sp>
        <p:nvSpPr>
          <p:cNvPr id="177158" name="Rectangle 4"/>
          <p:cNvSpPr>
            <a:spLocks noGrp="1" noChangeArrowheads="1"/>
          </p:cNvSpPr>
          <p:nvPr>
            <p:ph type="body" sz="half" idx="4294967295"/>
          </p:nvPr>
        </p:nvSpPr>
        <p:spPr>
          <a:xfrm>
            <a:off x="6076950" y="1208090"/>
            <a:ext cx="4152900" cy="2914650"/>
          </a:xfrm>
        </p:spPr>
        <p:txBody>
          <a:bodyPr/>
          <a:lstStyle/>
          <a:p>
            <a:pPr eaLnBrk="1" hangingPunct="1">
              <a:lnSpc>
                <a:spcPct val="90000"/>
              </a:lnSpc>
            </a:pPr>
            <a:r>
              <a:rPr lang="en-US" altLang="zh-CN" sz="2600" dirty="0">
                <a:solidFill>
                  <a:srgbClr val="FF0000"/>
                </a:solidFill>
                <a:ea typeface="宋体" panose="02010600030101010101" pitchFamily="2" charset="-122"/>
              </a:rPr>
              <a:t>4. </a:t>
            </a:r>
            <a:r>
              <a:rPr lang="zh-CN" altLang="en-US" sz="2600" dirty="0">
                <a:solidFill>
                  <a:srgbClr val="FF0000"/>
                </a:solidFill>
                <a:ea typeface="宋体" panose="02010600030101010101" pitchFamily="2" charset="-122"/>
              </a:rPr>
              <a:t>传播时延</a:t>
            </a:r>
            <a:r>
              <a:rPr lang="en-US" altLang="zh-CN" sz="2600" dirty="0">
                <a:solidFill>
                  <a:srgbClr val="FF0000"/>
                </a:solidFill>
                <a:ea typeface="宋体" panose="02010600030101010101" pitchFamily="2" charset="-122"/>
              </a:rPr>
              <a:t>:</a:t>
            </a:r>
          </a:p>
          <a:p>
            <a:pPr lvl="1" eaLnBrk="1" hangingPunct="1"/>
            <a:r>
              <a:rPr lang="en-US" altLang="zh-CN" sz="2200" dirty="0">
                <a:ea typeface="宋体" panose="02010600030101010101" pitchFamily="2" charset="-122"/>
              </a:rPr>
              <a:t>d = </a:t>
            </a:r>
            <a:r>
              <a:rPr lang="zh-CN" altLang="en-US" sz="2200" dirty="0">
                <a:ea typeface="宋体" panose="02010600030101010101" pitchFamily="2" charset="-122"/>
              </a:rPr>
              <a:t>物理链路长度</a:t>
            </a:r>
          </a:p>
          <a:p>
            <a:pPr lvl="1" eaLnBrk="1" hangingPunct="1"/>
            <a:r>
              <a:rPr lang="en-US" altLang="zh-CN" sz="2200" dirty="0">
                <a:ea typeface="宋体" panose="02010600030101010101" pitchFamily="2" charset="-122"/>
              </a:rPr>
              <a:t>s = </a:t>
            </a:r>
            <a:r>
              <a:rPr lang="zh-CN" altLang="en-US" sz="2200" dirty="0">
                <a:ea typeface="宋体" panose="02010600030101010101" pitchFamily="2" charset="-122"/>
              </a:rPr>
              <a:t>在介质中的传播速度</a:t>
            </a:r>
            <a:r>
              <a:rPr lang="en-US" altLang="zh-CN" sz="2200" dirty="0">
                <a:ea typeface="宋体" panose="02010600030101010101" pitchFamily="2" charset="-122"/>
              </a:rPr>
              <a:t>(~2x10</a:t>
            </a:r>
            <a:r>
              <a:rPr lang="en-US" altLang="zh-CN" sz="2200" baseline="30000" dirty="0">
                <a:ea typeface="宋体" panose="02010600030101010101" pitchFamily="2" charset="-122"/>
              </a:rPr>
              <a:t>8</a:t>
            </a:r>
            <a:r>
              <a:rPr lang="en-US" altLang="zh-CN" sz="2200" dirty="0">
                <a:ea typeface="宋体" panose="02010600030101010101" pitchFamily="2" charset="-122"/>
              </a:rPr>
              <a:t> </a:t>
            </a:r>
            <a:r>
              <a:rPr lang="zh-CN" altLang="en-US" sz="2200" dirty="0">
                <a:ea typeface="宋体" panose="02010600030101010101" pitchFamily="2" charset="-122"/>
              </a:rPr>
              <a:t>米</a:t>
            </a:r>
            <a:r>
              <a:rPr lang="en-US" altLang="zh-CN" sz="2200" dirty="0">
                <a:ea typeface="宋体" panose="02010600030101010101" pitchFamily="2" charset="-122"/>
              </a:rPr>
              <a:t>/</a:t>
            </a:r>
            <a:r>
              <a:rPr lang="zh-CN" altLang="en-US" sz="2200" dirty="0">
                <a:ea typeface="宋体" panose="02010600030101010101" pitchFamily="2" charset="-122"/>
              </a:rPr>
              <a:t>秒</a:t>
            </a:r>
            <a:r>
              <a:rPr lang="en-US" altLang="zh-CN" sz="2200" dirty="0">
                <a:ea typeface="宋体" panose="02010600030101010101" pitchFamily="2" charset="-122"/>
              </a:rPr>
              <a:t>)</a:t>
            </a:r>
          </a:p>
          <a:p>
            <a:pPr lvl="1" eaLnBrk="1" hangingPunct="1"/>
            <a:r>
              <a:rPr lang="zh-CN" altLang="en-US" sz="2200" dirty="0">
                <a:ea typeface="宋体" panose="02010600030101010101" pitchFamily="2" charset="-122"/>
              </a:rPr>
              <a:t>传播时延 </a:t>
            </a:r>
            <a:r>
              <a:rPr lang="en-US" altLang="zh-CN" sz="2200" dirty="0">
                <a:ea typeface="宋体" panose="02010600030101010101" pitchFamily="2" charset="-122"/>
              </a:rPr>
              <a:t>= d/s</a:t>
            </a:r>
          </a:p>
        </p:txBody>
      </p:sp>
      <p:sp>
        <p:nvSpPr>
          <p:cNvPr id="177159" name="Rectangle 57"/>
          <p:cNvSpPr>
            <a:spLocks noChangeArrowheads="1"/>
          </p:cNvSpPr>
          <p:nvPr/>
        </p:nvSpPr>
        <p:spPr bwMode="auto">
          <a:xfrm>
            <a:off x="6000750" y="3949427"/>
            <a:ext cx="4210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r>
              <a:rPr kumimoji="0" lang="zh-CN" altLang="en-US" sz="2400" dirty="0">
                <a:solidFill>
                  <a:srgbClr val="FF0000"/>
                </a:solidFill>
                <a:latin typeface="Comic Sans MS" panose="030F0702030302020204" pitchFamily="66" charset="0"/>
                <a:ea typeface="宋体" panose="02010600030101010101" pitchFamily="2" charset="-122"/>
              </a:rPr>
              <a:t>注意</a:t>
            </a:r>
            <a:r>
              <a:rPr kumimoji="0" lang="en-US" altLang="zh-CN" sz="2400" dirty="0">
                <a:solidFill>
                  <a:srgbClr val="FF0000"/>
                </a:solidFill>
                <a:latin typeface="Comic Sans MS" panose="030F0702030302020204" pitchFamily="66" charset="0"/>
                <a:ea typeface="宋体" panose="02010600030101010101" pitchFamily="2" charset="-122"/>
              </a:rPr>
              <a:t>: </a:t>
            </a:r>
            <a:r>
              <a:rPr kumimoji="0" lang="en-US" altLang="zh-CN" sz="2400" dirty="0">
                <a:latin typeface="Comic Sans MS" panose="030F0702030302020204" pitchFamily="66" charset="0"/>
                <a:ea typeface="宋体" panose="02010600030101010101" pitchFamily="2" charset="-122"/>
              </a:rPr>
              <a:t>s </a:t>
            </a:r>
            <a:r>
              <a:rPr kumimoji="0" lang="zh-CN" altLang="en-US" sz="2400" dirty="0">
                <a:latin typeface="Comic Sans MS" panose="030F0702030302020204" pitchFamily="66" charset="0"/>
                <a:ea typeface="宋体" panose="02010600030101010101" pitchFamily="2" charset="-122"/>
              </a:rPr>
              <a:t>和 </a:t>
            </a:r>
            <a:r>
              <a:rPr kumimoji="0" lang="en-US" altLang="zh-CN" sz="2400" dirty="0">
                <a:latin typeface="Comic Sans MS" panose="030F0702030302020204" pitchFamily="66" charset="0"/>
                <a:ea typeface="宋体" panose="02010600030101010101" pitchFamily="2" charset="-122"/>
              </a:rPr>
              <a:t>R </a:t>
            </a:r>
            <a:r>
              <a:rPr kumimoji="0" lang="zh-CN" altLang="en-US" sz="2400" dirty="0">
                <a:latin typeface="Comic Sans MS" panose="030F0702030302020204" pitchFamily="66" charset="0"/>
                <a:ea typeface="宋体" panose="02010600030101010101" pitchFamily="2" charset="-122"/>
              </a:rPr>
              <a:t>是不相同的量</a:t>
            </a:r>
            <a:r>
              <a:rPr kumimoji="0" lang="en-US" altLang="zh-CN" sz="2400" dirty="0">
                <a:latin typeface="Comic Sans MS" panose="030F0702030302020204" pitchFamily="66" charset="0"/>
                <a:ea typeface="宋体" panose="02010600030101010101" pitchFamily="2" charset="-122"/>
              </a:rPr>
              <a:t>!</a:t>
            </a:r>
          </a:p>
        </p:txBody>
      </p:sp>
      <p:sp>
        <p:nvSpPr>
          <p:cNvPr id="177160" name="Rectangle 58"/>
          <p:cNvSpPr>
            <a:spLocks noChangeArrowheads="1"/>
          </p:cNvSpPr>
          <p:nvPr/>
        </p:nvSpPr>
        <p:spPr bwMode="auto">
          <a:xfrm>
            <a:off x="6019800" y="3886201"/>
            <a:ext cx="3981450" cy="619125"/>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7161" name="Group 5"/>
          <p:cNvGrpSpPr>
            <a:grpSpLocks/>
          </p:cNvGrpSpPr>
          <p:nvPr/>
        </p:nvGrpSpPr>
        <p:grpSpPr bwMode="auto">
          <a:xfrm>
            <a:off x="2011364" y="4370389"/>
            <a:ext cx="6021387" cy="2197100"/>
            <a:chOff x="494" y="2702"/>
            <a:chExt cx="3793" cy="1384"/>
          </a:xfrm>
        </p:grpSpPr>
        <p:graphicFrame>
          <p:nvGraphicFramePr>
            <p:cNvPr id="177162"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16424" name="Clip" r:id="rId4" imgW="1307263" imgH="1084139" progId="MS_ClipArt_Gallery.2">
                    <p:embed/>
                  </p:oleObj>
                </mc:Choice>
                <mc:Fallback>
                  <p:oleObj name="Clip" r:id="rId4" imgW="1307263" imgH="1084139" progId="MS_ClipArt_Gallery.2">
                    <p:embed/>
                    <p:pic>
                      <p:nvPicPr>
                        <p:cNvPr id="17716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63"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64"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65"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7166" name="Group 10"/>
            <p:cNvGrpSpPr>
              <a:grpSpLocks/>
            </p:cNvGrpSpPr>
            <p:nvPr/>
          </p:nvGrpSpPr>
          <p:grpSpPr bwMode="auto">
            <a:xfrm>
              <a:off x="1794" y="3132"/>
              <a:ext cx="314" cy="75"/>
              <a:chOff x="2208" y="2184"/>
              <a:chExt cx="176" cy="69"/>
            </a:xfrm>
          </p:grpSpPr>
          <p:grpSp>
            <p:nvGrpSpPr>
              <p:cNvPr id="177205" name="Group 11"/>
              <p:cNvGrpSpPr>
                <a:grpSpLocks/>
              </p:cNvGrpSpPr>
              <p:nvPr/>
            </p:nvGrpSpPr>
            <p:grpSpPr bwMode="auto">
              <a:xfrm>
                <a:off x="2208" y="2185"/>
                <a:ext cx="176" cy="68"/>
                <a:chOff x="2848" y="848"/>
                <a:chExt cx="140" cy="98"/>
              </a:xfrm>
            </p:grpSpPr>
            <p:sp>
              <p:nvSpPr>
                <p:cNvPr id="177210"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11"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12"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7206" name="Group 15"/>
              <p:cNvGrpSpPr>
                <a:grpSpLocks/>
              </p:cNvGrpSpPr>
              <p:nvPr/>
            </p:nvGrpSpPr>
            <p:grpSpPr bwMode="auto">
              <a:xfrm flipV="1">
                <a:off x="2208" y="2184"/>
                <a:ext cx="176" cy="68"/>
                <a:chOff x="2848" y="848"/>
                <a:chExt cx="140" cy="98"/>
              </a:xfrm>
            </p:grpSpPr>
            <p:sp>
              <p:nvSpPr>
                <p:cNvPr id="177207"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8"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9"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7167"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68"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69"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70"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177171"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16425" name="Clip" r:id="rId6" imgW="1307263" imgH="1084139" progId="MS_ClipArt_Gallery.2">
                    <p:embed/>
                  </p:oleObj>
                </mc:Choice>
                <mc:Fallback>
                  <p:oleObj name="Clip" r:id="rId6" imgW="1307263" imgH="1084139" progId="MS_ClipArt_Gallery.2">
                    <p:embed/>
                    <p:pic>
                      <p:nvPicPr>
                        <p:cNvPr id="177171"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72"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3"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4"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5"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6"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7"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78"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79"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80"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81"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2"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3"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4" name="Text Box 36"/>
            <p:cNvSpPr txBox="1">
              <a:spLocks noChangeArrowheads="1"/>
            </p:cNvSpPr>
            <p:nvPr/>
          </p:nvSpPr>
          <p:spPr bwMode="auto">
            <a:xfrm>
              <a:off x="494" y="2831"/>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CC66"/>
                  </a:solidFill>
                  <a:latin typeface="Comic Sans MS" panose="030F0702030302020204" pitchFamily="66" charset="0"/>
                  <a:ea typeface="宋体" panose="02010600030101010101" pitchFamily="2" charset="-122"/>
                </a:rPr>
                <a:t>A</a:t>
              </a:r>
              <a:endParaRPr kumimoji="0" lang="en-US" altLang="zh-CN" sz="1800">
                <a:solidFill>
                  <a:srgbClr val="00CC66"/>
                </a:solidFill>
                <a:latin typeface="Times New Roman" panose="02020603050405020304" pitchFamily="18" charset="0"/>
                <a:ea typeface="宋体" panose="02010600030101010101" pitchFamily="2" charset="-122"/>
              </a:endParaRPr>
            </a:p>
          </p:txBody>
        </p:sp>
        <p:sp>
          <p:nvSpPr>
            <p:cNvPr id="177185" name="Text Box 37"/>
            <p:cNvSpPr txBox="1">
              <a:spLocks noChangeArrowheads="1"/>
            </p:cNvSpPr>
            <p:nvPr/>
          </p:nvSpPr>
          <p:spPr bwMode="auto">
            <a:xfrm>
              <a:off x="668" y="347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177186"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87" name="Text Box 39"/>
            <p:cNvSpPr txBox="1">
              <a:spLocks noChangeArrowheads="1"/>
            </p:cNvSpPr>
            <p:nvPr/>
          </p:nvSpPr>
          <p:spPr bwMode="auto">
            <a:xfrm>
              <a:off x="2369" y="2966"/>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传播</a:t>
              </a:r>
              <a:endParaRPr kumimoji="0" lang="zh-CN" altLang="en-US" sz="1800">
                <a:latin typeface="Times New Roman" panose="02020603050405020304" pitchFamily="18" charset="0"/>
                <a:ea typeface="宋体" panose="02010600030101010101" pitchFamily="2" charset="-122"/>
              </a:endParaRPr>
            </a:p>
          </p:txBody>
        </p:sp>
        <p:sp>
          <p:nvSpPr>
            <p:cNvPr id="177188"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9" name="Text Box 41"/>
            <p:cNvSpPr txBox="1">
              <a:spLocks noChangeArrowheads="1"/>
            </p:cNvSpPr>
            <p:nvPr/>
          </p:nvSpPr>
          <p:spPr bwMode="auto">
            <a:xfrm>
              <a:off x="1346" y="2702"/>
              <a:ext cx="8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传输</a:t>
              </a:r>
              <a:endParaRPr kumimoji="0" lang="zh-CN" altLang="en-US" sz="1800">
                <a:latin typeface="Times New Roman" panose="02020603050405020304" pitchFamily="18" charset="0"/>
                <a:ea typeface="宋体" panose="02010600030101010101" pitchFamily="2" charset="-122"/>
              </a:endParaRPr>
            </a:p>
          </p:txBody>
        </p:sp>
        <p:sp>
          <p:nvSpPr>
            <p:cNvPr id="177190"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91" name="Text Box 43"/>
            <p:cNvSpPr txBox="1">
              <a:spLocks noChangeArrowheads="1"/>
            </p:cNvSpPr>
            <p:nvPr/>
          </p:nvSpPr>
          <p:spPr bwMode="auto">
            <a:xfrm>
              <a:off x="1633" y="3668"/>
              <a:ext cx="404"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节点</a:t>
              </a:r>
            </a:p>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处理</a:t>
              </a:r>
              <a:endParaRPr kumimoji="0" lang="zh-CN" altLang="en-US" sz="1800">
                <a:latin typeface="Times New Roman" panose="02020603050405020304" pitchFamily="18" charset="0"/>
                <a:ea typeface="宋体" panose="02010600030101010101" pitchFamily="2" charset="-122"/>
              </a:endParaRPr>
            </a:p>
          </p:txBody>
        </p:sp>
        <p:sp>
          <p:nvSpPr>
            <p:cNvPr id="177192"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93"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94" name="Text Box 46"/>
            <p:cNvSpPr txBox="1">
              <a:spLocks noChangeArrowheads="1"/>
            </p:cNvSpPr>
            <p:nvPr/>
          </p:nvSpPr>
          <p:spPr bwMode="auto">
            <a:xfrm>
              <a:off x="2354" y="3830"/>
              <a:ext cx="4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排队</a:t>
              </a:r>
              <a:endParaRPr kumimoji="0" lang="zh-CN" altLang="en-US" sz="1800">
                <a:latin typeface="Times New Roman" panose="02020603050405020304" pitchFamily="18" charset="0"/>
                <a:ea typeface="宋体" panose="02010600030101010101" pitchFamily="2" charset="-122"/>
              </a:endParaRPr>
            </a:p>
          </p:txBody>
        </p:sp>
        <p:sp>
          <p:nvSpPr>
            <p:cNvPr id="177195"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7196" name="Group 48"/>
            <p:cNvGrpSpPr>
              <a:grpSpLocks/>
            </p:cNvGrpSpPr>
            <p:nvPr/>
          </p:nvGrpSpPr>
          <p:grpSpPr bwMode="auto">
            <a:xfrm>
              <a:off x="3738" y="3168"/>
              <a:ext cx="314" cy="75"/>
              <a:chOff x="2208" y="2184"/>
              <a:chExt cx="176" cy="69"/>
            </a:xfrm>
          </p:grpSpPr>
          <p:grpSp>
            <p:nvGrpSpPr>
              <p:cNvPr id="177197" name="Group 49"/>
              <p:cNvGrpSpPr>
                <a:grpSpLocks/>
              </p:cNvGrpSpPr>
              <p:nvPr/>
            </p:nvGrpSpPr>
            <p:grpSpPr bwMode="auto">
              <a:xfrm>
                <a:off x="2208" y="2185"/>
                <a:ext cx="176" cy="68"/>
                <a:chOff x="2848" y="848"/>
                <a:chExt cx="140" cy="98"/>
              </a:xfrm>
            </p:grpSpPr>
            <p:sp>
              <p:nvSpPr>
                <p:cNvPr id="177202"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3"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4"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7198" name="Group 53"/>
              <p:cNvGrpSpPr>
                <a:grpSpLocks/>
              </p:cNvGrpSpPr>
              <p:nvPr/>
            </p:nvGrpSpPr>
            <p:grpSpPr bwMode="auto">
              <a:xfrm flipV="1">
                <a:off x="2208" y="2184"/>
                <a:ext cx="176" cy="68"/>
                <a:chOff x="2848" y="848"/>
                <a:chExt cx="140" cy="98"/>
              </a:xfrm>
            </p:grpSpPr>
            <p:sp>
              <p:nvSpPr>
                <p:cNvPr id="177199"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0"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1"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Tree>
    <p:extLst>
      <p:ext uri="{BB962C8B-B14F-4D97-AF65-F5344CB8AC3E}">
        <p14:creationId xmlns:p14="http://schemas.microsoft.com/office/powerpoint/2010/main" val="1093804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864394" y="447675"/>
            <a:ext cx="6935787" cy="714375"/>
          </a:xfrm>
        </p:spPr>
        <p:txBody>
          <a:bodyPr/>
          <a:lstStyle/>
          <a:p>
            <a:r>
              <a:rPr lang="zh-CN" altLang="en-US" sz="3200" dirty="0"/>
              <a:t>网络性能：端到端时延</a:t>
            </a:r>
          </a:p>
        </p:txBody>
      </p:sp>
      <p:sp>
        <p:nvSpPr>
          <p:cNvPr id="179203" name="Rectangle 3"/>
          <p:cNvSpPr>
            <a:spLocks noChangeArrowheads="1"/>
          </p:cNvSpPr>
          <p:nvPr/>
        </p:nvSpPr>
        <p:spPr bwMode="auto">
          <a:xfrm>
            <a:off x="163195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1204" name="Rectangle 4"/>
          <p:cNvSpPr>
            <a:spLocks noChangeArrowheads="1"/>
          </p:cNvSpPr>
          <p:nvPr/>
        </p:nvSpPr>
        <p:spPr bwMode="auto">
          <a:xfrm>
            <a:off x="3660776" y="4702176"/>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headEnd/>
            <a:tailEnd/>
          </a:ln>
        </p:spPr>
        <p:txBody>
          <a:bodyPr wrap="none" anchor="ctr"/>
          <a:lstStyle/>
          <a:p>
            <a:pPr eaLnBrk="1" hangingPunct="1">
              <a:defRPr/>
            </a:pPr>
            <a:endParaRPr lang="zh-CN" altLang="en-US">
              <a:latin typeface="+mn-ea"/>
              <a:ea typeface="+mn-ea"/>
            </a:endParaRPr>
          </a:p>
        </p:txBody>
      </p:sp>
      <p:sp>
        <p:nvSpPr>
          <p:cNvPr id="51205" name="Oval 5"/>
          <p:cNvSpPr>
            <a:spLocks noChangeArrowheads="1"/>
          </p:cNvSpPr>
          <p:nvPr/>
        </p:nvSpPr>
        <p:spPr bwMode="auto">
          <a:xfrm>
            <a:off x="2392363" y="4168776"/>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headEnd/>
            <a:tailEnd/>
          </a:ln>
        </p:spPr>
        <p:txBody>
          <a:bodyPr wrap="none" anchor="ctr"/>
          <a:lstStyle/>
          <a:p>
            <a:pPr eaLnBrk="1" hangingPunct="1">
              <a:defRPr/>
            </a:pPr>
            <a:endParaRPr lang="zh-CN" altLang="en-US">
              <a:latin typeface="+mn-ea"/>
              <a:ea typeface="+mn-ea"/>
            </a:endParaRPr>
          </a:p>
        </p:txBody>
      </p:sp>
      <p:sp>
        <p:nvSpPr>
          <p:cNvPr id="51206" name="Oval 6"/>
          <p:cNvSpPr>
            <a:spLocks noChangeArrowheads="1"/>
          </p:cNvSpPr>
          <p:nvPr/>
        </p:nvSpPr>
        <p:spPr bwMode="auto">
          <a:xfrm>
            <a:off x="9093200" y="4168776"/>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headEnd/>
            <a:tailEnd/>
          </a:ln>
        </p:spPr>
        <p:txBody>
          <a:bodyPr wrap="none" anchor="ctr"/>
          <a:lstStyle/>
          <a:p>
            <a:pPr eaLnBrk="1" hangingPunct="1">
              <a:defRPr/>
            </a:pPr>
            <a:endParaRPr lang="zh-CN" altLang="en-US">
              <a:latin typeface="+mn-ea"/>
              <a:ea typeface="+mn-ea"/>
            </a:endParaRPr>
          </a:p>
        </p:txBody>
      </p:sp>
      <p:grpSp>
        <p:nvGrpSpPr>
          <p:cNvPr id="179207" name="Group 7"/>
          <p:cNvGrpSpPr>
            <a:grpSpLocks/>
          </p:cNvGrpSpPr>
          <p:nvPr/>
        </p:nvGrpSpPr>
        <p:grpSpPr bwMode="auto">
          <a:xfrm>
            <a:off x="2754313" y="4576764"/>
            <a:ext cx="723900" cy="458787"/>
            <a:chOff x="1567" y="1056"/>
            <a:chExt cx="384" cy="336"/>
          </a:xfrm>
        </p:grpSpPr>
        <p:sp>
          <p:nvSpPr>
            <p:cNvPr id="51232" name="Rectangle 8"/>
            <p:cNvSpPr>
              <a:spLocks noChangeArrowheads="1"/>
            </p:cNvSpPr>
            <p:nvPr/>
          </p:nvSpPr>
          <p:spPr bwMode="auto">
            <a:xfrm>
              <a:off x="1663" y="1056"/>
              <a:ext cx="288" cy="336"/>
            </a:xfrm>
            <a:prstGeom prst="rect">
              <a:avLst/>
            </a:prstGeom>
            <a:solidFill>
              <a:srgbClr val="99CCFF"/>
            </a:solidFill>
            <a:ln w="9525">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33" name="Freeform 9"/>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hlink"/>
              </a:solidFill>
              <a:round/>
              <a:headEnd/>
              <a:tailEnd/>
            </a:ln>
          </p:spPr>
          <p:txBody>
            <a:bodyPr/>
            <a:lstStyle/>
            <a:p>
              <a:pPr eaLnBrk="1" hangingPunct="1">
                <a:defRPr/>
              </a:pPr>
              <a:endParaRPr lang="zh-CN" altLang="en-US">
                <a:latin typeface="+mn-ea"/>
                <a:ea typeface="+mn-ea"/>
              </a:endParaRPr>
            </a:p>
          </p:txBody>
        </p:sp>
        <p:sp>
          <p:nvSpPr>
            <p:cNvPr id="51234" name="Line 10"/>
            <p:cNvSpPr>
              <a:spLocks noChangeShapeType="1"/>
            </p:cNvSpPr>
            <p:nvPr/>
          </p:nvSpPr>
          <p:spPr bwMode="auto">
            <a:xfrm>
              <a:off x="1855" y="1056"/>
              <a:ext cx="0" cy="336"/>
            </a:xfrm>
            <a:prstGeom prst="line">
              <a:avLst/>
            </a:prstGeom>
            <a:noFill/>
            <a:ln w="9525">
              <a:solidFill>
                <a:schemeClr val="hlink"/>
              </a:solidFill>
              <a:round/>
              <a:headEnd/>
              <a:tailEnd/>
            </a:ln>
          </p:spPr>
          <p:txBody>
            <a:bodyPr/>
            <a:lstStyle/>
            <a:p>
              <a:pPr eaLnBrk="1" hangingPunct="1">
                <a:defRPr/>
              </a:pPr>
              <a:endParaRPr lang="zh-CN" altLang="en-US">
                <a:latin typeface="+mn-ea"/>
                <a:ea typeface="+mn-ea"/>
              </a:endParaRPr>
            </a:p>
          </p:txBody>
        </p:sp>
        <p:sp>
          <p:nvSpPr>
            <p:cNvPr id="51235" name="Line 11"/>
            <p:cNvSpPr>
              <a:spLocks noChangeShapeType="1"/>
            </p:cNvSpPr>
            <p:nvPr/>
          </p:nvSpPr>
          <p:spPr bwMode="auto">
            <a:xfrm>
              <a:off x="1759" y="1056"/>
              <a:ext cx="0" cy="336"/>
            </a:xfrm>
            <a:prstGeom prst="line">
              <a:avLst/>
            </a:prstGeom>
            <a:noFill/>
            <a:ln w="9525">
              <a:solidFill>
                <a:schemeClr val="hlink"/>
              </a:solidFill>
              <a:round/>
              <a:headEnd/>
              <a:tailEnd/>
            </a:ln>
          </p:spPr>
          <p:txBody>
            <a:bodyPr/>
            <a:lstStyle/>
            <a:p>
              <a:pPr eaLnBrk="1" hangingPunct="1">
                <a:defRPr/>
              </a:pPr>
              <a:endParaRPr lang="zh-CN" altLang="en-US">
                <a:latin typeface="+mn-ea"/>
                <a:ea typeface="+mn-ea"/>
              </a:endParaRPr>
            </a:p>
          </p:txBody>
        </p:sp>
        <p:sp>
          <p:nvSpPr>
            <p:cNvPr id="51236" name="Line 12"/>
            <p:cNvSpPr>
              <a:spLocks noChangeShapeType="1"/>
            </p:cNvSpPr>
            <p:nvPr/>
          </p:nvSpPr>
          <p:spPr bwMode="auto">
            <a:xfrm>
              <a:off x="1663" y="1056"/>
              <a:ext cx="0" cy="336"/>
            </a:xfrm>
            <a:prstGeom prst="line">
              <a:avLst/>
            </a:prstGeom>
            <a:noFill/>
            <a:ln w="9525">
              <a:solidFill>
                <a:schemeClr val="hlink"/>
              </a:solidFill>
              <a:round/>
              <a:headEnd/>
              <a:tailEnd/>
            </a:ln>
          </p:spPr>
          <p:txBody>
            <a:bodyPr/>
            <a:lstStyle/>
            <a:p>
              <a:pPr eaLnBrk="1" hangingPunct="1">
                <a:defRPr/>
              </a:pPr>
              <a:endParaRPr lang="zh-CN" altLang="en-US">
                <a:latin typeface="+mn-ea"/>
                <a:ea typeface="+mn-ea"/>
              </a:endParaRPr>
            </a:p>
          </p:txBody>
        </p:sp>
      </p:grpSp>
      <p:sp>
        <p:nvSpPr>
          <p:cNvPr id="51208" name="Line 13"/>
          <p:cNvSpPr>
            <a:spLocks noChangeShapeType="1"/>
          </p:cNvSpPr>
          <p:nvPr/>
        </p:nvSpPr>
        <p:spPr bwMode="auto">
          <a:xfrm>
            <a:off x="3473451" y="4822825"/>
            <a:ext cx="271463" cy="6350"/>
          </a:xfrm>
          <a:prstGeom prst="line">
            <a:avLst/>
          </a:prstGeom>
          <a:noFill/>
          <a:ln w="28575">
            <a:solidFill>
              <a:schemeClr val="folHlink"/>
            </a:solidFill>
            <a:round/>
            <a:headEnd/>
            <a:tailEnd/>
          </a:ln>
        </p:spPr>
        <p:txBody>
          <a:bodyPr/>
          <a:lstStyle/>
          <a:p>
            <a:pPr eaLnBrk="1" hangingPunct="1">
              <a:defRPr/>
            </a:pPr>
            <a:endParaRPr lang="zh-CN" altLang="en-US">
              <a:latin typeface="+mn-ea"/>
              <a:ea typeface="+mn-ea"/>
            </a:endParaRPr>
          </a:p>
        </p:txBody>
      </p:sp>
      <p:sp>
        <p:nvSpPr>
          <p:cNvPr id="51209" name="Rectangle 14"/>
          <p:cNvSpPr>
            <a:spLocks noChangeArrowheads="1"/>
          </p:cNvSpPr>
          <p:nvPr/>
        </p:nvSpPr>
        <p:spPr bwMode="auto">
          <a:xfrm>
            <a:off x="3535363" y="4729164"/>
            <a:ext cx="169862" cy="193675"/>
          </a:xfrm>
          <a:prstGeom prst="rect">
            <a:avLst/>
          </a:prstGeom>
          <a:solidFill>
            <a:schemeClr val="hlink"/>
          </a:solidFill>
          <a:ln w="9525">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0" name="AutoShape 15"/>
          <p:cNvSpPr>
            <a:spLocks noChangeArrowheads="1"/>
          </p:cNvSpPr>
          <p:nvPr/>
        </p:nvSpPr>
        <p:spPr bwMode="auto">
          <a:xfrm>
            <a:off x="4294189" y="4754563"/>
            <a:ext cx="1266825" cy="177800"/>
          </a:xfrm>
          <a:prstGeom prst="rightArrow">
            <a:avLst>
              <a:gd name="adj1" fmla="val 50000"/>
              <a:gd name="adj2" fmla="val 178125"/>
            </a:avLst>
          </a:prstGeom>
          <a:solidFill>
            <a:srgbClr val="00FFCC"/>
          </a:solidFill>
          <a:ln w="9525" algn="ctr">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1" name="AutoShape 16"/>
          <p:cNvSpPr>
            <a:spLocks noChangeArrowheads="1"/>
          </p:cNvSpPr>
          <p:nvPr/>
        </p:nvSpPr>
        <p:spPr bwMode="auto">
          <a:xfrm>
            <a:off x="1663701" y="4746625"/>
            <a:ext cx="688975" cy="185738"/>
          </a:xfrm>
          <a:prstGeom prst="rightArrow">
            <a:avLst>
              <a:gd name="adj1" fmla="val 50000"/>
              <a:gd name="adj2" fmla="val 178348"/>
            </a:avLst>
          </a:prstGeom>
          <a:solidFill>
            <a:srgbClr val="00FFCC"/>
          </a:solidFill>
          <a:ln w="9525">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2" name="AutoShape 17"/>
          <p:cNvSpPr>
            <a:spLocks noChangeArrowheads="1"/>
          </p:cNvSpPr>
          <p:nvPr/>
        </p:nvSpPr>
        <p:spPr bwMode="auto">
          <a:xfrm>
            <a:off x="8088314" y="4746626"/>
            <a:ext cx="1266825" cy="176213"/>
          </a:xfrm>
          <a:prstGeom prst="rightArrow">
            <a:avLst>
              <a:gd name="adj1" fmla="val 50000"/>
              <a:gd name="adj2" fmla="val 179729"/>
            </a:avLst>
          </a:prstGeom>
          <a:solidFill>
            <a:srgbClr val="00FFCC"/>
          </a:solidFill>
          <a:ln w="9525" algn="ctr">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3" name="Text Box 18"/>
          <p:cNvSpPr txBox="1">
            <a:spLocks noChangeArrowheads="1"/>
          </p:cNvSpPr>
          <p:nvPr/>
        </p:nvSpPr>
        <p:spPr bwMode="auto">
          <a:xfrm>
            <a:off x="5584825" y="4645025"/>
            <a:ext cx="1785938" cy="400050"/>
          </a:xfrm>
          <a:prstGeom prst="rect">
            <a:avLst/>
          </a:prstGeom>
          <a:noFill/>
          <a:ln w="9525">
            <a:noFill/>
            <a:miter lim="800000"/>
            <a:headEnd/>
            <a:tailEnd/>
          </a:ln>
        </p:spPr>
        <p:txBody>
          <a:bodyPr wrap="none">
            <a:spAutoFit/>
          </a:bodyPr>
          <a:lstStyle/>
          <a:p>
            <a:pPr eaLnBrk="1" hangingPunct="1">
              <a:defRPr/>
            </a:pPr>
            <a:r>
              <a:rPr kumimoji="1" lang="en-US" altLang="zh-CN" sz="2000" b="1">
                <a:solidFill>
                  <a:srgbClr val="333399"/>
                </a:solidFill>
                <a:latin typeface="+mn-ea"/>
                <a:ea typeface="+mn-ea"/>
              </a:rPr>
              <a:t>1 0 1 1 0 0 1</a:t>
            </a:r>
          </a:p>
        </p:txBody>
      </p:sp>
      <p:sp>
        <p:nvSpPr>
          <p:cNvPr id="51214" name="Text Box 19"/>
          <p:cNvSpPr txBox="1">
            <a:spLocks noChangeArrowheads="1"/>
          </p:cNvSpPr>
          <p:nvPr/>
        </p:nvSpPr>
        <p:spPr bwMode="auto">
          <a:xfrm>
            <a:off x="7199313" y="4511675"/>
            <a:ext cx="488950" cy="457200"/>
          </a:xfrm>
          <a:prstGeom prst="rect">
            <a:avLst/>
          </a:prstGeom>
          <a:noFill/>
          <a:ln w="9525">
            <a:noFill/>
            <a:miter lim="800000"/>
            <a:headEnd/>
            <a:tailEnd/>
          </a:ln>
        </p:spPr>
        <p:txBody>
          <a:bodyPr wrap="none">
            <a:spAutoFit/>
          </a:bodyPr>
          <a:lstStyle/>
          <a:p>
            <a:pPr eaLnBrk="1" hangingPunct="1">
              <a:defRPr/>
            </a:pPr>
            <a:r>
              <a:rPr kumimoji="1" lang="en-US" altLang="zh-CN" sz="2400" b="1">
                <a:solidFill>
                  <a:srgbClr val="333399"/>
                </a:solidFill>
                <a:latin typeface="+mn-ea"/>
                <a:ea typeface="+mn-ea"/>
              </a:rPr>
              <a:t>…</a:t>
            </a:r>
          </a:p>
        </p:txBody>
      </p:sp>
      <p:sp>
        <p:nvSpPr>
          <p:cNvPr id="51215" name="Text Box 20"/>
          <p:cNvSpPr txBox="1">
            <a:spLocks noChangeArrowheads="1"/>
          </p:cNvSpPr>
          <p:nvPr/>
        </p:nvSpPr>
        <p:spPr bwMode="auto">
          <a:xfrm>
            <a:off x="3756025" y="5473700"/>
            <a:ext cx="10985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发送器</a:t>
            </a:r>
          </a:p>
        </p:txBody>
      </p:sp>
      <p:sp>
        <p:nvSpPr>
          <p:cNvPr id="51216" name="Text Box 21"/>
          <p:cNvSpPr txBox="1">
            <a:spLocks noChangeArrowheads="1"/>
          </p:cNvSpPr>
          <p:nvPr/>
        </p:nvSpPr>
        <p:spPr bwMode="auto">
          <a:xfrm>
            <a:off x="2711450" y="4987925"/>
            <a:ext cx="7937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队列</a:t>
            </a:r>
          </a:p>
        </p:txBody>
      </p:sp>
      <p:grpSp>
        <p:nvGrpSpPr>
          <p:cNvPr id="3" name="Group 22"/>
          <p:cNvGrpSpPr>
            <a:grpSpLocks/>
          </p:cNvGrpSpPr>
          <p:nvPr/>
        </p:nvGrpSpPr>
        <p:grpSpPr bwMode="auto">
          <a:xfrm>
            <a:off x="7059613" y="3068638"/>
            <a:ext cx="2032000" cy="1612900"/>
            <a:chOff x="3419" y="1933"/>
            <a:chExt cx="1280" cy="1016"/>
          </a:xfrm>
        </p:grpSpPr>
        <p:sp>
          <p:nvSpPr>
            <p:cNvPr id="51230" name="Line 23"/>
            <p:cNvSpPr>
              <a:spLocks noChangeShapeType="1"/>
            </p:cNvSpPr>
            <p:nvPr/>
          </p:nvSpPr>
          <p:spPr bwMode="auto">
            <a:xfrm flipH="1">
              <a:off x="3602" y="2495"/>
              <a:ext cx="276" cy="454"/>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sp>
          <p:nvSpPr>
            <p:cNvPr id="51231" name="Text Box 24"/>
            <p:cNvSpPr txBox="1">
              <a:spLocks noChangeArrowheads="1"/>
            </p:cNvSpPr>
            <p:nvPr/>
          </p:nvSpPr>
          <p:spPr bwMode="auto">
            <a:xfrm>
              <a:off x="3419" y="1933"/>
              <a:ext cx="1280" cy="523"/>
            </a:xfrm>
            <a:prstGeom prst="rect">
              <a:avLst/>
            </a:prstGeom>
            <a:solidFill>
              <a:srgbClr val="FFFF99"/>
            </a:solidFill>
            <a:ln w="76200" cmpd="tri">
              <a:solidFill>
                <a:schemeClr val="hlink"/>
              </a:solidFill>
              <a:miter lim="800000"/>
              <a:headEnd/>
              <a:tailEnd/>
            </a:ln>
          </p:spPr>
          <p:txBody>
            <a:bodyPr wrap="none">
              <a:spAutoFit/>
            </a:bodyPr>
            <a:lstStyle/>
            <a:p>
              <a:pPr algn="ctr" eaLnBrk="1" hangingPunct="1">
                <a:defRPr/>
              </a:pPr>
              <a:r>
                <a:rPr kumimoji="1" lang="zh-CN" altLang="en-US" sz="2400" dirty="0">
                  <a:solidFill>
                    <a:srgbClr val="333399"/>
                  </a:solidFill>
                  <a:latin typeface="+mn-ea"/>
                  <a:ea typeface="+mn-ea"/>
                </a:rPr>
                <a:t>在链路上产生</a:t>
              </a:r>
            </a:p>
            <a:p>
              <a:pPr algn="ctr" eaLnBrk="1" hangingPunct="1">
                <a:defRPr/>
              </a:pPr>
              <a:r>
                <a:rPr kumimoji="1" lang="zh-CN" altLang="en-US" sz="2400" dirty="0">
                  <a:solidFill>
                    <a:srgbClr val="333399"/>
                  </a:solidFill>
                  <a:latin typeface="+mn-ea"/>
                  <a:ea typeface="+mn-ea"/>
                </a:rPr>
                <a:t>传播时延</a:t>
              </a:r>
            </a:p>
          </p:txBody>
        </p:sp>
      </p:grpSp>
      <p:sp>
        <p:nvSpPr>
          <p:cNvPr id="51218" name="Text Box 25"/>
          <p:cNvSpPr txBox="1">
            <a:spLocks noChangeArrowheads="1"/>
          </p:cNvSpPr>
          <p:nvPr/>
        </p:nvSpPr>
        <p:spPr bwMode="auto">
          <a:xfrm>
            <a:off x="9228139" y="5564188"/>
            <a:ext cx="1093787" cy="461962"/>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结点</a:t>
            </a:r>
            <a:r>
              <a:rPr kumimoji="1" lang="zh-CN" altLang="en-US" sz="1600">
                <a:solidFill>
                  <a:srgbClr val="333399"/>
                </a:solidFill>
                <a:latin typeface="+mn-ea"/>
                <a:ea typeface="+mn-ea"/>
              </a:rPr>
              <a:t> </a:t>
            </a:r>
            <a:r>
              <a:rPr kumimoji="1" lang="en-US" altLang="zh-CN" sz="2400">
                <a:solidFill>
                  <a:srgbClr val="333399"/>
                </a:solidFill>
                <a:latin typeface="+mn-ea"/>
                <a:ea typeface="+mn-ea"/>
              </a:rPr>
              <a:t>B</a:t>
            </a:r>
          </a:p>
        </p:txBody>
      </p:sp>
      <p:sp>
        <p:nvSpPr>
          <p:cNvPr id="51219" name="Text Box 26"/>
          <p:cNvSpPr txBox="1">
            <a:spLocks noChangeArrowheads="1"/>
          </p:cNvSpPr>
          <p:nvPr/>
        </p:nvSpPr>
        <p:spPr bwMode="auto">
          <a:xfrm>
            <a:off x="2532064" y="5473701"/>
            <a:ext cx="1076325" cy="461963"/>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结点</a:t>
            </a:r>
            <a:r>
              <a:rPr kumimoji="1" lang="zh-CN" altLang="en-US" sz="1600">
                <a:solidFill>
                  <a:srgbClr val="333399"/>
                </a:solidFill>
                <a:latin typeface="+mn-ea"/>
                <a:ea typeface="+mn-ea"/>
              </a:rPr>
              <a:t> </a:t>
            </a:r>
            <a:r>
              <a:rPr kumimoji="1" lang="en-US" altLang="zh-CN" sz="2400">
                <a:solidFill>
                  <a:srgbClr val="333399"/>
                </a:solidFill>
                <a:latin typeface="+mn-ea"/>
                <a:ea typeface="+mn-ea"/>
              </a:rPr>
              <a:t>A</a:t>
            </a:r>
          </a:p>
        </p:txBody>
      </p:sp>
      <p:grpSp>
        <p:nvGrpSpPr>
          <p:cNvPr id="4" name="Group 27"/>
          <p:cNvGrpSpPr>
            <a:grpSpLocks/>
          </p:cNvGrpSpPr>
          <p:nvPr/>
        </p:nvGrpSpPr>
        <p:grpSpPr bwMode="auto">
          <a:xfrm>
            <a:off x="3459163" y="3284539"/>
            <a:ext cx="3262312" cy="1470025"/>
            <a:chOff x="1151" y="2069"/>
            <a:chExt cx="2055" cy="926"/>
          </a:xfrm>
        </p:grpSpPr>
        <p:sp>
          <p:nvSpPr>
            <p:cNvPr id="51228" name="Text Box 28"/>
            <p:cNvSpPr txBox="1">
              <a:spLocks noChangeArrowheads="1"/>
            </p:cNvSpPr>
            <p:nvPr/>
          </p:nvSpPr>
          <p:spPr bwMode="auto">
            <a:xfrm>
              <a:off x="1151" y="2069"/>
              <a:ext cx="2055" cy="523"/>
            </a:xfrm>
            <a:prstGeom prst="rect">
              <a:avLst/>
            </a:prstGeom>
            <a:solidFill>
              <a:srgbClr val="FFFF99"/>
            </a:solidFill>
            <a:ln w="76200" cmpd="tri">
              <a:solidFill>
                <a:schemeClr val="hlink"/>
              </a:solidFill>
              <a:miter lim="800000"/>
              <a:headEnd/>
              <a:tailEnd/>
            </a:ln>
          </p:spPr>
          <p:txBody>
            <a:bodyPr wrap="none">
              <a:spAutoFit/>
            </a:bodyPr>
            <a:lstStyle/>
            <a:p>
              <a:pPr algn="ctr" eaLnBrk="1" hangingPunct="1">
                <a:defRPr/>
              </a:pPr>
              <a:r>
                <a:rPr kumimoji="1" lang="zh-CN" altLang="en-US" sz="2400">
                  <a:solidFill>
                    <a:srgbClr val="333399"/>
                  </a:solidFill>
                  <a:latin typeface="+mn-ea"/>
                  <a:ea typeface="+mn-ea"/>
                </a:rPr>
                <a:t>在发送器产生发送时延</a:t>
              </a:r>
            </a:p>
            <a:p>
              <a:pPr algn="ctr" eaLnBrk="1" hangingPunct="1">
                <a:defRPr/>
              </a:pPr>
              <a:r>
                <a:rPr kumimoji="1" lang="en-US" altLang="zh-CN" sz="2400">
                  <a:solidFill>
                    <a:srgbClr val="333399"/>
                  </a:solidFill>
                  <a:latin typeface="+mn-ea"/>
                  <a:ea typeface="+mn-ea"/>
                </a:rPr>
                <a:t>(</a:t>
              </a:r>
              <a:r>
                <a:rPr kumimoji="1" lang="zh-CN" altLang="en-US" sz="2400">
                  <a:solidFill>
                    <a:srgbClr val="333399"/>
                  </a:solidFill>
                  <a:latin typeface="+mn-ea"/>
                  <a:ea typeface="+mn-ea"/>
                </a:rPr>
                <a:t>即传输时延</a:t>
              </a:r>
              <a:r>
                <a:rPr kumimoji="1" lang="en-US" altLang="zh-CN" sz="2400">
                  <a:solidFill>
                    <a:srgbClr val="333399"/>
                  </a:solidFill>
                  <a:latin typeface="+mn-ea"/>
                  <a:ea typeface="+mn-ea"/>
                </a:rPr>
                <a:t>)</a:t>
              </a:r>
            </a:p>
          </p:txBody>
        </p:sp>
        <p:sp>
          <p:nvSpPr>
            <p:cNvPr id="51229" name="Line 29"/>
            <p:cNvSpPr>
              <a:spLocks noChangeShapeType="1"/>
            </p:cNvSpPr>
            <p:nvPr/>
          </p:nvSpPr>
          <p:spPr bwMode="auto">
            <a:xfrm flipH="1">
              <a:off x="1247" y="2614"/>
              <a:ext cx="454" cy="381"/>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grpSp>
      <p:sp>
        <p:nvSpPr>
          <p:cNvPr id="51221" name="Line 30"/>
          <p:cNvSpPr>
            <a:spLocks noChangeShapeType="1"/>
          </p:cNvSpPr>
          <p:nvPr/>
        </p:nvSpPr>
        <p:spPr bwMode="auto">
          <a:xfrm flipH="1" flipV="1">
            <a:off x="3611563" y="4897438"/>
            <a:ext cx="431800" cy="647700"/>
          </a:xfrm>
          <a:prstGeom prst="line">
            <a:avLst/>
          </a:prstGeom>
          <a:noFill/>
          <a:ln w="28575">
            <a:solidFill>
              <a:schemeClr val="folHlink"/>
            </a:solidFill>
            <a:round/>
            <a:headEnd/>
            <a:tailEnd type="triangle" w="med" len="lg"/>
          </a:ln>
        </p:spPr>
        <p:txBody>
          <a:bodyPr/>
          <a:lstStyle/>
          <a:p>
            <a:pPr eaLnBrk="1" hangingPunct="1">
              <a:defRPr/>
            </a:pPr>
            <a:endParaRPr lang="zh-CN" altLang="en-US">
              <a:latin typeface="+mn-ea"/>
              <a:ea typeface="+mn-ea"/>
            </a:endParaRPr>
          </a:p>
        </p:txBody>
      </p:sp>
      <p:grpSp>
        <p:nvGrpSpPr>
          <p:cNvPr id="5" name="Group 31"/>
          <p:cNvGrpSpPr>
            <a:grpSpLocks/>
          </p:cNvGrpSpPr>
          <p:nvPr/>
        </p:nvGrpSpPr>
        <p:grpSpPr bwMode="auto">
          <a:xfrm>
            <a:off x="1730375" y="2205039"/>
            <a:ext cx="2032000" cy="2376487"/>
            <a:chOff x="62" y="1389"/>
            <a:chExt cx="1280" cy="1497"/>
          </a:xfrm>
        </p:grpSpPr>
        <p:sp>
          <p:nvSpPr>
            <p:cNvPr id="51226" name="Line 32"/>
            <p:cNvSpPr>
              <a:spLocks noChangeShapeType="1"/>
            </p:cNvSpPr>
            <p:nvPr/>
          </p:nvSpPr>
          <p:spPr bwMode="auto">
            <a:xfrm>
              <a:off x="703" y="1979"/>
              <a:ext cx="181" cy="907"/>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sp>
          <p:nvSpPr>
            <p:cNvPr id="51227" name="Text Box 33"/>
            <p:cNvSpPr txBox="1">
              <a:spLocks noChangeArrowheads="1"/>
            </p:cNvSpPr>
            <p:nvPr/>
          </p:nvSpPr>
          <p:spPr bwMode="auto">
            <a:xfrm>
              <a:off x="62" y="1389"/>
              <a:ext cx="1280" cy="523"/>
            </a:xfrm>
            <a:prstGeom prst="rect">
              <a:avLst/>
            </a:prstGeom>
            <a:solidFill>
              <a:srgbClr val="FFFF99"/>
            </a:solidFill>
            <a:ln w="76200" cmpd="tri">
              <a:solidFill>
                <a:schemeClr val="hlink"/>
              </a:solidFill>
              <a:miter lim="800000"/>
              <a:headEnd/>
              <a:tailEnd/>
            </a:ln>
          </p:spPr>
          <p:txBody>
            <a:bodyPr wrap="none">
              <a:spAutoFit/>
            </a:bodyPr>
            <a:lstStyle/>
            <a:p>
              <a:pPr algn="ctr" eaLnBrk="1" hangingPunct="1">
                <a:defRPr/>
              </a:pPr>
              <a:r>
                <a:rPr kumimoji="1" lang="zh-CN" altLang="en-US" sz="2400">
                  <a:solidFill>
                    <a:srgbClr val="333399"/>
                  </a:solidFill>
                  <a:latin typeface="+mn-ea"/>
                  <a:ea typeface="+mn-ea"/>
                </a:rPr>
                <a:t>在队列中产生</a:t>
              </a:r>
            </a:p>
            <a:p>
              <a:pPr algn="ctr" eaLnBrk="1" hangingPunct="1">
                <a:defRPr/>
              </a:pPr>
              <a:r>
                <a:rPr kumimoji="1" lang="zh-CN" altLang="en-US" sz="2400">
                  <a:solidFill>
                    <a:srgbClr val="333399"/>
                  </a:solidFill>
                  <a:latin typeface="+mn-ea"/>
                  <a:ea typeface="+mn-ea"/>
                </a:rPr>
                <a:t>处理时延</a:t>
              </a:r>
            </a:p>
          </p:txBody>
        </p:sp>
      </p:grpSp>
      <p:sp>
        <p:nvSpPr>
          <p:cNvPr id="51223" name="Text Box 34"/>
          <p:cNvSpPr txBox="1">
            <a:spLocks noChangeArrowheads="1"/>
          </p:cNvSpPr>
          <p:nvPr/>
        </p:nvSpPr>
        <p:spPr bwMode="auto">
          <a:xfrm>
            <a:off x="1631950" y="4292600"/>
            <a:ext cx="7937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数据</a:t>
            </a:r>
          </a:p>
        </p:txBody>
      </p:sp>
      <p:sp>
        <p:nvSpPr>
          <p:cNvPr id="179224" name="Text Box 35"/>
          <p:cNvSpPr txBox="1">
            <a:spLocks noChangeArrowheads="1"/>
          </p:cNvSpPr>
          <p:nvPr/>
        </p:nvSpPr>
        <p:spPr bwMode="auto">
          <a:xfrm>
            <a:off x="3935414" y="2052638"/>
            <a:ext cx="33463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2000" dirty="0">
                <a:solidFill>
                  <a:srgbClr val="333399"/>
                </a:solidFill>
                <a:latin typeface="Arial" panose="020B0604020202020204" pitchFamily="34" charset="0"/>
                <a:ea typeface="黑体" panose="02010609060101010101" pitchFamily="49" charset="-122"/>
              </a:rPr>
              <a:t>从结点 </a:t>
            </a:r>
            <a:r>
              <a:rPr lang="en-US" altLang="zh-CN" sz="2000" dirty="0">
                <a:solidFill>
                  <a:srgbClr val="333399"/>
                </a:solidFill>
                <a:latin typeface="Arial" panose="020B0604020202020204" pitchFamily="34" charset="0"/>
                <a:ea typeface="黑体" panose="02010609060101010101" pitchFamily="49" charset="-122"/>
              </a:rPr>
              <a:t>A </a:t>
            </a:r>
            <a:r>
              <a:rPr lang="zh-CN" altLang="en-US" sz="2000" dirty="0">
                <a:solidFill>
                  <a:srgbClr val="333399"/>
                </a:solidFill>
                <a:latin typeface="Arial" panose="020B0604020202020204" pitchFamily="34" charset="0"/>
                <a:ea typeface="黑体" panose="02010609060101010101" pitchFamily="49" charset="-122"/>
              </a:rPr>
              <a:t>向结点 </a:t>
            </a:r>
            <a:r>
              <a:rPr lang="en-US" altLang="zh-CN" sz="2000" dirty="0">
                <a:solidFill>
                  <a:srgbClr val="333399"/>
                </a:solidFill>
                <a:latin typeface="Arial" panose="020B0604020202020204" pitchFamily="34" charset="0"/>
                <a:ea typeface="黑体" panose="02010609060101010101" pitchFamily="49" charset="-122"/>
              </a:rPr>
              <a:t>B </a:t>
            </a:r>
            <a:r>
              <a:rPr lang="zh-CN" altLang="en-US" sz="2000" dirty="0">
                <a:solidFill>
                  <a:srgbClr val="333399"/>
                </a:solidFill>
                <a:latin typeface="Arial" panose="020B0604020202020204" pitchFamily="34" charset="0"/>
                <a:ea typeface="黑体" panose="02010609060101010101" pitchFamily="49" charset="-122"/>
              </a:rPr>
              <a:t>发送数据</a:t>
            </a:r>
          </a:p>
        </p:txBody>
      </p:sp>
      <p:sp>
        <p:nvSpPr>
          <p:cNvPr id="51225" name="Text Box 36"/>
          <p:cNvSpPr txBox="1">
            <a:spLocks noChangeArrowheads="1"/>
          </p:cNvSpPr>
          <p:nvPr/>
        </p:nvSpPr>
        <p:spPr bwMode="auto">
          <a:xfrm>
            <a:off x="5880100" y="5013325"/>
            <a:ext cx="7937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链路</a:t>
            </a:r>
          </a:p>
        </p:txBody>
      </p:sp>
      <p:sp>
        <p:nvSpPr>
          <p:cNvPr id="37" name="Rectangle 3"/>
          <p:cNvSpPr txBox="1">
            <a:spLocks noChangeArrowheads="1"/>
          </p:cNvSpPr>
          <p:nvPr/>
        </p:nvSpPr>
        <p:spPr bwMode="auto">
          <a:xfrm>
            <a:off x="983432" y="1196976"/>
            <a:ext cx="9238481" cy="792163"/>
          </a:xfrm>
          <a:prstGeom prst="rect">
            <a:avLst/>
          </a:prstGeom>
          <a:noFill/>
          <a:ln w="9525">
            <a:noFill/>
            <a:miter lim="800000"/>
            <a:headEnd/>
            <a:tailEnd/>
          </a:ln>
        </p:spPr>
        <p:txBody>
          <a:bodyPr/>
          <a:lstStyle/>
          <a:p>
            <a:pPr marL="342900" indent="-342900" eaLnBrk="1" hangingPunct="1">
              <a:lnSpc>
                <a:spcPct val="80000"/>
              </a:lnSpc>
              <a:spcBef>
                <a:spcPct val="20000"/>
              </a:spcBef>
              <a:buClr>
                <a:schemeClr val="tx2"/>
              </a:buClr>
              <a:buSzPct val="70000"/>
              <a:buFont typeface="Wingdings" pitchFamily="2" charset="2"/>
              <a:buChar char="l"/>
              <a:defRPr/>
            </a:pPr>
            <a:r>
              <a:rPr kumimoji="1" lang="zh-CN" altLang="en-US" sz="2600" kern="0" dirty="0">
                <a:latin typeface="+mn-lt"/>
                <a:ea typeface="+mn-ea"/>
                <a:cs typeface="华文中宋" charset="0"/>
              </a:rPr>
              <a:t>定义</a:t>
            </a:r>
            <a:r>
              <a:rPr kumimoji="1" lang="en-US" altLang="zh-CN" sz="2600" kern="0" dirty="0">
                <a:latin typeface="+mn-lt"/>
                <a:ea typeface="+mn-ea"/>
                <a:cs typeface="华文中宋" charset="0"/>
              </a:rPr>
              <a:t>: </a:t>
            </a:r>
            <a:r>
              <a:rPr kumimoji="1" lang="zh-CN" altLang="en-US" sz="2600" kern="0" dirty="0">
                <a:latin typeface="+mn-lt"/>
                <a:ea typeface="+mn-ea"/>
                <a:cs typeface="华文中宋" charset="0"/>
              </a:rPr>
              <a:t>将报文从网络的一端传到另一端所需花费的时间</a:t>
            </a:r>
            <a:endParaRPr kumimoji="1" lang="en-US" altLang="zh-CN" sz="2200" kern="0" dirty="0">
              <a:latin typeface="+mn-lt"/>
              <a:ea typeface="+mn-ea"/>
              <a:cs typeface="华文中宋" charset="0"/>
            </a:endParaRPr>
          </a:p>
        </p:txBody>
      </p:sp>
      <p:sp>
        <p:nvSpPr>
          <p:cNvPr id="38" name="Text Box 24"/>
          <p:cNvSpPr txBox="1">
            <a:spLocks noChangeArrowheads="1"/>
          </p:cNvSpPr>
          <p:nvPr/>
        </p:nvSpPr>
        <p:spPr bwMode="auto">
          <a:xfrm flipH="1">
            <a:off x="1582738" y="6008688"/>
            <a:ext cx="3073400" cy="830262"/>
          </a:xfrm>
          <a:prstGeom prst="rect">
            <a:avLst/>
          </a:prstGeom>
          <a:solidFill>
            <a:srgbClr val="FFFF99"/>
          </a:solidFill>
          <a:ln w="76200" cmpd="tri">
            <a:solidFill>
              <a:schemeClr val="hlink"/>
            </a:solidFill>
            <a:miter lim="800000"/>
            <a:headEnd/>
            <a:tailEnd/>
          </a:ln>
        </p:spPr>
        <p:txBody>
          <a:bodyPr>
            <a:spAutoFit/>
          </a:bodyPr>
          <a:lstStyle/>
          <a:p>
            <a:pPr algn="ctr" eaLnBrk="1" hangingPunct="1">
              <a:defRPr/>
            </a:pPr>
            <a:r>
              <a:rPr kumimoji="1" lang="zh-CN" altLang="en-US" sz="2400" dirty="0">
                <a:solidFill>
                  <a:srgbClr val="333399"/>
                </a:solidFill>
                <a:latin typeface="+mn-ea"/>
                <a:ea typeface="+mn-ea"/>
              </a:rPr>
              <a:t>输入端口交换到输出端口产生处理时延</a:t>
            </a:r>
          </a:p>
        </p:txBody>
      </p:sp>
      <p:sp>
        <p:nvSpPr>
          <p:cNvPr id="39" name="Line 23"/>
          <p:cNvSpPr>
            <a:spLocks noChangeShapeType="1"/>
          </p:cNvSpPr>
          <p:nvPr/>
        </p:nvSpPr>
        <p:spPr bwMode="auto">
          <a:xfrm flipV="1">
            <a:off x="1882775" y="4822826"/>
            <a:ext cx="642938" cy="1184275"/>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spTree>
    <p:extLst>
      <p:ext uri="{BB962C8B-B14F-4D97-AF65-F5344CB8AC3E}">
        <p14:creationId xmlns:p14="http://schemas.microsoft.com/office/powerpoint/2010/main" val="125548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华文隶书" panose="02010800040101010101" pitchFamily="2" charset="-122"/>
                <a:cs typeface="Arial" panose="020B0604020202020204" pitchFamily="34" charset="0"/>
              </a:rPr>
              <a:t>-</a:t>
            </a:r>
            <a:fld id="{6A5CC0D5-ECB0-4421-B528-A3708B1F1DE7}" type="slidenum">
              <a:rPr lang="en-US" altLang="zh-CN" sz="1400">
                <a:ea typeface="华文隶书" panose="02010800040101010101" pitchFamily="2" charset="-122"/>
                <a:cs typeface="Arial" panose="020B0604020202020204" pitchFamily="34" charset="0"/>
              </a:rPr>
              <a:pPr/>
              <a:t>137</a:t>
            </a:fld>
            <a:r>
              <a:rPr lang="en-US" altLang="zh-CN">
                <a:ea typeface="华文隶书" panose="02010800040101010101" pitchFamily="2" charset="-122"/>
                <a:cs typeface="Arial" panose="020B0604020202020204" pitchFamily="34" charset="0"/>
              </a:rPr>
              <a:t>-</a:t>
            </a:r>
          </a:p>
        </p:txBody>
      </p:sp>
      <p:sp>
        <p:nvSpPr>
          <p:cNvPr id="18022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endParaRPr lang="en-US" altLang="zh-CN" sz="1400">
              <a:cs typeface="Arial" panose="020B0604020202020204" pitchFamily="34" charset="0"/>
            </a:endParaRPr>
          </a:p>
        </p:txBody>
      </p:sp>
      <p:sp>
        <p:nvSpPr>
          <p:cNvPr id="180228" name="Rectangle 2"/>
          <p:cNvSpPr>
            <a:spLocks noGrp="1" noChangeArrowheads="1"/>
          </p:cNvSpPr>
          <p:nvPr>
            <p:ph type="title" idx="4294967295"/>
          </p:nvPr>
        </p:nvSpPr>
        <p:spPr>
          <a:xfrm>
            <a:off x="1239838" y="389087"/>
            <a:ext cx="7772400" cy="1143000"/>
          </a:xfrm>
        </p:spPr>
        <p:txBody>
          <a:bodyPr/>
          <a:lstStyle/>
          <a:p>
            <a:pPr eaLnBrk="1" hangingPunct="1"/>
            <a:r>
              <a:rPr lang="zh-CN" altLang="en-US" dirty="0">
                <a:ea typeface="宋体" panose="02010600030101010101" pitchFamily="2" charset="-122"/>
              </a:rPr>
              <a:t>时延与带宽：车队比喻</a:t>
            </a:r>
          </a:p>
        </p:txBody>
      </p:sp>
      <p:sp>
        <p:nvSpPr>
          <p:cNvPr id="180229" name="Rectangle 3"/>
          <p:cNvSpPr>
            <a:spLocks noGrp="1" noChangeArrowheads="1"/>
          </p:cNvSpPr>
          <p:nvPr>
            <p:ph type="body" sz="half" idx="4294967295"/>
          </p:nvPr>
        </p:nvSpPr>
        <p:spPr>
          <a:xfrm>
            <a:off x="1803400" y="3135461"/>
            <a:ext cx="4216400" cy="3317875"/>
          </a:xfrm>
        </p:spPr>
        <p:txBody>
          <a:bodyPr/>
          <a:lstStyle/>
          <a:p>
            <a:pPr eaLnBrk="1" hangingPunct="1"/>
            <a:r>
              <a:rPr lang="zh-CN" altLang="en-US" sz="2600">
                <a:ea typeface="宋体" panose="02010600030101010101" pitchFamily="2" charset="-122"/>
              </a:rPr>
              <a:t>车以</a:t>
            </a:r>
            <a:r>
              <a:rPr lang="en-US" altLang="zh-CN" sz="2600">
                <a:ea typeface="宋体" panose="02010600030101010101" pitchFamily="2" charset="-122"/>
              </a:rPr>
              <a:t>100</a:t>
            </a:r>
            <a:r>
              <a:rPr lang="zh-CN" altLang="en-US" sz="2600">
                <a:ea typeface="宋体" panose="02010600030101010101" pitchFamily="2" charset="-122"/>
              </a:rPr>
              <a:t>公里</a:t>
            </a:r>
            <a:r>
              <a:rPr lang="en-US" altLang="zh-CN" sz="2600">
                <a:ea typeface="宋体" panose="02010600030101010101" pitchFamily="2" charset="-122"/>
              </a:rPr>
              <a:t>/</a:t>
            </a:r>
            <a:r>
              <a:rPr lang="zh-CN" altLang="en-US" sz="2600">
                <a:ea typeface="宋体" panose="02010600030101010101" pitchFamily="2" charset="-122"/>
              </a:rPr>
              <a:t>小时的速度</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传播</a:t>
            </a:r>
            <a:r>
              <a:rPr lang="zh-CN" altLang="en-US" sz="2600">
                <a:latin typeface="华文中宋" panose="02010600040101010101" pitchFamily="2" charset="-122"/>
                <a:ea typeface="宋体" panose="02010600030101010101" pitchFamily="2" charset="-122"/>
              </a:rPr>
              <a:t>”</a:t>
            </a:r>
            <a:endParaRPr lang="zh-CN" altLang="en-US" sz="2600">
              <a:ea typeface="宋体" panose="02010600030101010101" pitchFamily="2" charset="-122"/>
            </a:endParaRPr>
          </a:p>
          <a:p>
            <a:pPr eaLnBrk="1" hangingPunct="1"/>
            <a:r>
              <a:rPr lang="zh-CN" altLang="en-US" sz="2600">
                <a:ea typeface="宋体" panose="02010600030101010101" pitchFamily="2" charset="-122"/>
              </a:rPr>
              <a:t>收费站</a:t>
            </a:r>
            <a:r>
              <a:rPr lang="en-US" altLang="zh-CN" sz="2600">
                <a:ea typeface="宋体" panose="02010600030101010101" pitchFamily="2" charset="-122"/>
              </a:rPr>
              <a:t>12</a:t>
            </a:r>
            <a:r>
              <a:rPr lang="zh-CN" altLang="en-US" sz="2600">
                <a:ea typeface="宋体" panose="02010600030101010101" pitchFamily="2" charset="-122"/>
              </a:rPr>
              <a:t>秒服务一辆车 </a:t>
            </a:r>
            <a:r>
              <a:rPr lang="en-US" altLang="zh-CN" sz="2600">
                <a:ea typeface="宋体" panose="02010600030101010101" pitchFamily="2" charset="-122"/>
              </a:rPr>
              <a:t>(</a:t>
            </a:r>
            <a:r>
              <a:rPr lang="zh-CN" altLang="en-US" sz="2600">
                <a:ea typeface="宋体" panose="02010600030101010101" pitchFamily="2" charset="-122"/>
              </a:rPr>
              <a:t>发送时延</a:t>
            </a:r>
            <a:r>
              <a:rPr lang="en-US" altLang="zh-CN" sz="2600">
                <a:ea typeface="宋体" panose="02010600030101010101" pitchFamily="2" charset="-122"/>
              </a:rPr>
              <a:t>)</a:t>
            </a:r>
          </a:p>
          <a:p>
            <a:pPr eaLnBrk="1" hangingPunct="1"/>
            <a:r>
              <a:rPr lang="zh-CN" altLang="en-US" sz="2600">
                <a:ea typeface="宋体" panose="02010600030101010101" pitchFamily="2" charset="-122"/>
              </a:rPr>
              <a:t>车</a:t>
            </a:r>
            <a:r>
              <a:rPr lang="en-US" altLang="zh-CN" sz="2600">
                <a:ea typeface="宋体" panose="02010600030101010101" pitchFamily="2" charset="-122"/>
              </a:rPr>
              <a:t>~</a:t>
            </a:r>
            <a:r>
              <a:rPr lang="zh-CN" altLang="en-US" sz="2600">
                <a:ea typeface="宋体" panose="02010600030101010101" pitchFamily="2" charset="-122"/>
              </a:rPr>
              <a:t>比特</a:t>
            </a:r>
            <a:r>
              <a:rPr lang="en-US" altLang="zh-CN" sz="2600">
                <a:ea typeface="宋体" panose="02010600030101010101" pitchFamily="2" charset="-122"/>
              </a:rPr>
              <a:t>; </a:t>
            </a:r>
            <a:r>
              <a:rPr lang="zh-CN" altLang="en-US" sz="2600">
                <a:ea typeface="宋体" panose="02010600030101010101" pitchFamily="2" charset="-122"/>
              </a:rPr>
              <a:t>车队 </a:t>
            </a:r>
            <a:r>
              <a:rPr lang="en-US" altLang="zh-CN" sz="2600">
                <a:ea typeface="宋体" panose="02010600030101010101" pitchFamily="2" charset="-122"/>
              </a:rPr>
              <a:t>~ </a:t>
            </a:r>
            <a:r>
              <a:rPr lang="zh-CN" altLang="en-US" sz="2600">
                <a:ea typeface="宋体" panose="02010600030101010101" pitchFamily="2" charset="-122"/>
              </a:rPr>
              <a:t>数据包</a:t>
            </a:r>
          </a:p>
          <a:p>
            <a:pPr eaLnBrk="1" hangingPunct="1"/>
            <a:r>
              <a:rPr lang="zh-CN" altLang="en-US" sz="2600">
                <a:solidFill>
                  <a:srgbClr val="FF0000"/>
                </a:solidFill>
                <a:ea typeface="宋体" panose="02010600030101010101" pitchFamily="2" charset="-122"/>
              </a:rPr>
              <a:t>问</a:t>
            </a:r>
            <a:r>
              <a:rPr lang="en-US" altLang="zh-CN" sz="2600">
                <a:solidFill>
                  <a:srgbClr val="FF0000"/>
                </a:solidFill>
                <a:ea typeface="宋体" panose="02010600030101010101" pitchFamily="2" charset="-122"/>
              </a:rPr>
              <a:t>: </a:t>
            </a:r>
            <a:r>
              <a:rPr lang="zh-CN" altLang="en-US" sz="2600">
                <a:solidFill>
                  <a:srgbClr val="FF0000"/>
                </a:solidFill>
                <a:ea typeface="宋体" panose="02010600030101010101" pitchFamily="2" charset="-122"/>
              </a:rPr>
              <a:t>车队到达第二个收费站需要多久？</a:t>
            </a:r>
            <a:endParaRPr lang="zh-CN" altLang="en-US" sz="2600">
              <a:ea typeface="宋体" panose="02010600030101010101" pitchFamily="2" charset="-122"/>
            </a:endParaRPr>
          </a:p>
          <a:p>
            <a:pPr eaLnBrk="1" hangingPunct="1">
              <a:buFont typeface="Wingdings" panose="05000000000000000000" pitchFamily="2" charset="2"/>
              <a:buNone/>
            </a:pPr>
            <a:endParaRPr lang="en-US" altLang="zh-CN" sz="2600">
              <a:ea typeface="宋体" panose="02010600030101010101" pitchFamily="2" charset="-122"/>
            </a:endParaRPr>
          </a:p>
        </p:txBody>
      </p:sp>
      <p:sp>
        <p:nvSpPr>
          <p:cNvPr id="75782" name="Rectangle 4"/>
          <p:cNvSpPr>
            <a:spLocks noGrp="1" noChangeArrowheads="1"/>
          </p:cNvSpPr>
          <p:nvPr>
            <p:ph type="body" sz="half" idx="4294967295"/>
          </p:nvPr>
        </p:nvSpPr>
        <p:spPr>
          <a:xfrm>
            <a:off x="6264276" y="3087835"/>
            <a:ext cx="4162425" cy="3365500"/>
          </a:xfrm>
        </p:spPr>
        <p:txBody>
          <a:bodyPr/>
          <a:lstStyle/>
          <a:p>
            <a:pPr eaLnBrk="1" hangingPunct="1"/>
            <a:r>
              <a:rPr lang="zh-CN" altLang="en-US" sz="2600">
                <a:ea typeface="宋体" panose="02010600030101010101" pitchFamily="2" charset="-122"/>
              </a:rPr>
              <a:t>整个车队通过收费站所需时间</a:t>
            </a:r>
            <a:r>
              <a:rPr lang="en-US" altLang="zh-CN" sz="2600">
                <a:ea typeface="宋体" panose="02010600030101010101" pitchFamily="2" charset="-122"/>
              </a:rPr>
              <a:t>= 12*10 = 120 </a:t>
            </a:r>
            <a:r>
              <a:rPr lang="zh-CN" altLang="en-US" sz="2600">
                <a:ea typeface="宋体" panose="02010600030101010101" pitchFamily="2" charset="-122"/>
              </a:rPr>
              <a:t>秒</a:t>
            </a:r>
          </a:p>
          <a:p>
            <a:pPr eaLnBrk="1" hangingPunct="1"/>
            <a:r>
              <a:rPr lang="zh-CN" altLang="en-US" sz="2600">
                <a:ea typeface="宋体" panose="02010600030101010101" pitchFamily="2" charset="-122"/>
              </a:rPr>
              <a:t>最后一辆车从第一个收费站</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传播</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到第二个收费站所需时间</a:t>
            </a:r>
            <a:r>
              <a:rPr lang="en-US" altLang="zh-CN" sz="2600">
                <a:ea typeface="宋体" panose="02010600030101010101" pitchFamily="2" charset="-122"/>
              </a:rPr>
              <a:t>= 100km/(100km/hr)= 1 hr</a:t>
            </a:r>
          </a:p>
          <a:p>
            <a:pPr eaLnBrk="1" hangingPunct="1"/>
            <a:r>
              <a:rPr lang="zh-CN" altLang="en-US" sz="2600">
                <a:solidFill>
                  <a:srgbClr val="FF0000"/>
                </a:solidFill>
                <a:ea typeface="宋体" panose="02010600030101010101" pitchFamily="2" charset="-122"/>
              </a:rPr>
              <a:t>答</a:t>
            </a:r>
            <a:r>
              <a:rPr lang="en-US" altLang="zh-CN" sz="2600">
                <a:solidFill>
                  <a:srgbClr val="FF0000"/>
                </a:solidFill>
                <a:ea typeface="宋体" panose="02010600030101010101" pitchFamily="2" charset="-122"/>
              </a:rPr>
              <a:t>: 62 </a:t>
            </a:r>
            <a:r>
              <a:rPr lang="zh-CN" altLang="en-US" sz="2600">
                <a:solidFill>
                  <a:srgbClr val="FF0000"/>
                </a:solidFill>
                <a:ea typeface="宋体" panose="02010600030101010101" pitchFamily="2" charset="-122"/>
              </a:rPr>
              <a:t>分钟</a:t>
            </a:r>
            <a:endParaRPr lang="zh-CN" altLang="en-US" sz="2600">
              <a:ea typeface="宋体" panose="02010600030101010101" pitchFamily="2" charset="-122"/>
            </a:endParaRPr>
          </a:p>
        </p:txBody>
      </p:sp>
      <p:grpSp>
        <p:nvGrpSpPr>
          <p:cNvPr id="180231" name="Group 42"/>
          <p:cNvGrpSpPr>
            <a:grpSpLocks/>
          </p:cNvGrpSpPr>
          <p:nvPr/>
        </p:nvGrpSpPr>
        <p:grpSpPr bwMode="auto">
          <a:xfrm>
            <a:off x="1785938" y="1606698"/>
            <a:ext cx="8043862" cy="1384300"/>
            <a:chOff x="165" y="725"/>
            <a:chExt cx="5067" cy="872"/>
          </a:xfrm>
        </p:grpSpPr>
        <p:grpSp>
          <p:nvGrpSpPr>
            <p:cNvPr id="180232" name="Group 43"/>
            <p:cNvGrpSpPr>
              <a:grpSpLocks/>
            </p:cNvGrpSpPr>
            <p:nvPr/>
          </p:nvGrpSpPr>
          <p:grpSpPr bwMode="auto">
            <a:xfrm>
              <a:off x="3419" y="781"/>
              <a:ext cx="746" cy="687"/>
              <a:chOff x="1241" y="938"/>
              <a:chExt cx="746" cy="687"/>
            </a:xfrm>
          </p:grpSpPr>
          <p:sp>
            <p:nvSpPr>
              <p:cNvPr id="180256"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57" name="Text Box 45"/>
              <p:cNvSpPr txBox="1">
                <a:spLocks noChangeArrowheads="1"/>
              </p:cNvSpPr>
              <p:nvPr/>
            </p:nvSpPr>
            <p:spPr bwMode="auto">
              <a:xfrm>
                <a:off x="1241" y="1373"/>
                <a:ext cx="7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grpSp>
          <p:nvGrpSpPr>
            <p:cNvPr id="180233" name="Group 46"/>
            <p:cNvGrpSpPr>
              <a:grpSpLocks/>
            </p:cNvGrpSpPr>
            <p:nvPr/>
          </p:nvGrpSpPr>
          <p:grpSpPr bwMode="auto">
            <a:xfrm>
              <a:off x="1671" y="781"/>
              <a:ext cx="649" cy="687"/>
              <a:chOff x="1290" y="938"/>
              <a:chExt cx="649" cy="687"/>
            </a:xfrm>
          </p:grpSpPr>
          <p:sp>
            <p:nvSpPr>
              <p:cNvPr id="180254"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55" name="Text Box 48"/>
              <p:cNvSpPr txBox="1">
                <a:spLocks noChangeArrowheads="1"/>
              </p:cNvSpPr>
              <p:nvPr/>
            </p:nvSpPr>
            <p:spPr bwMode="auto">
              <a:xfrm>
                <a:off x="1290" y="1373"/>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sp>
          <p:nvSpPr>
            <p:cNvPr id="180234"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35" name="Text Box 50"/>
            <p:cNvSpPr txBox="1">
              <a:spLocks noChangeArrowheads="1"/>
            </p:cNvSpPr>
            <p:nvPr/>
          </p:nvSpPr>
          <p:spPr bwMode="auto">
            <a:xfrm>
              <a:off x="726" y="1139"/>
              <a:ext cx="5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cs typeface="Arial" panose="020B0604020202020204" pitchFamily="34" charset="0"/>
                </a:rPr>
                <a:t>十辆车</a:t>
              </a:r>
            </a:p>
            <a:p>
              <a:r>
                <a:rPr lang="zh-CN" altLang="en-US" sz="2000">
                  <a:latin typeface="Comic Sans MS" panose="030F0702030302020204" pitchFamily="66" charset="0"/>
                  <a:cs typeface="Arial" panose="020B0604020202020204" pitchFamily="34" charset="0"/>
                </a:rPr>
                <a:t>的车队</a:t>
              </a:r>
              <a:endParaRPr lang="zh-CN" altLang="en-US" sz="2000">
                <a:latin typeface="Times New Roman" panose="02020603050405020304" pitchFamily="18" charset="0"/>
                <a:cs typeface="Arial" panose="020B0604020202020204" pitchFamily="34" charset="0"/>
              </a:endParaRPr>
            </a:p>
          </p:txBody>
        </p:sp>
        <p:sp>
          <p:nvSpPr>
            <p:cNvPr id="180236"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37" name="Text Box 52"/>
            <p:cNvSpPr txBox="1">
              <a:spLocks noChangeArrowheads="1"/>
            </p:cNvSpPr>
            <p:nvPr/>
          </p:nvSpPr>
          <p:spPr bwMode="auto">
            <a:xfrm>
              <a:off x="2515"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0238"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39" name="Text Box 54"/>
            <p:cNvSpPr txBox="1">
              <a:spLocks noChangeArrowheads="1"/>
            </p:cNvSpPr>
            <p:nvPr/>
          </p:nvSpPr>
          <p:spPr bwMode="auto">
            <a:xfrm>
              <a:off x="4377"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0240"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41"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42"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43"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pic>
          <p:nvPicPr>
            <p:cNvPr id="180244" name="Picture 59"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45" name="Picture 60"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246" name="Group 61"/>
            <p:cNvGrpSpPr>
              <a:grpSpLocks/>
            </p:cNvGrpSpPr>
            <p:nvPr/>
          </p:nvGrpSpPr>
          <p:grpSpPr bwMode="auto">
            <a:xfrm>
              <a:off x="1815" y="725"/>
              <a:ext cx="289" cy="490"/>
              <a:chOff x="2365" y="1352"/>
              <a:chExt cx="1022" cy="1616"/>
            </a:xfrm>
          </p:grpSpPr>
          <p:pic>
            <p:nvPicPr>
              <p:cNvPr id="180252"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53"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pic>
          <p:nvPicPr>
            <p:cNvPr id="180247" name="Picture 64"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248" name="Group 65"/>
            <p:cNvGrpSpPr>
              <a:grpSpLocks/>
            </p:cNvGrpSpPr>
            <p:nvPr/>
          </p:nvGrpSpPr>
          <p:grpSpPr bwMode="auto">
            <a:xfrm>
              <a:off x="3656" y="743"/>
              <a:ext cx="289" cy="490"/>
              <a:chOff x="2365" y="1352"/>
              <a:chExt cx="1022" cy="1616"/>
            </a:xfrm>
          </p:grpSpPr>
          <p:pic>
            <p:nvPicPr>
              <p:cNvPr id="180250"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51"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sp>
          <p:nvSpPr>
            <p:cNvPr id="180249"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873684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2">
                                            <p:txEl>
                                              <p:pRg st="0" end="0"/>
                                            </p:txEl>
                                          </p:spTgt>
                                        </p:tgtEl>
                                        <p:attrNameLst>
                                          <p:attrName>style.visibility</p:attrName>
                                        </p:attrNameLst>
                                      </p:cBhvr>
                                      <p:to>
                                        <p:strVal val="visible"/>
                                      </p:to>
                                    </p:set>
                                    <p:animEffect transition="in" filter="blinds(horizontal)">
                                      <p:cBhvr>
                                        <p:cTn id="7" dur="500"/>
                                        <p:tgtEl>
                                          <p:spTgt spid="757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2">
                                            <p:txEl>
                                              <p:pRg st="1" end="1"/>
                                            </p:txEl>
                                          </p:spTgt>
                                        </p:tgtEl>
                                        <p:attrNameLst>
                                          <p:attrName>style.visibility</p:attrName>
                                        </p:attrNameLst>
                                      </p:cBhvr>
                                      <p:to>
                                        <p:strVal val="visible"/>
                                      </p:to>
                                    </p:set>
                                    <p:animEffect transition="in" filter="blinds(horizontal)">
                                      <p:cBhvr>
                                        <p:cTn id="12" dur="500"/>
                                        <p:tgtEl>
                                          <p:spTgt spid="757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782">
                                            <p:txEl>
                                              <p:pRg st="2" end="2"/>
                                            </p:txEl>
                                          </p:spTgt>
                                        </p:tgtEl>
                                        <p:attrNameLst>
                                          <p:attrName>style.visibility</p:attrName>
                                        </p:attrNameLst>
                                      </p:cBhvr>
                                      <p:to>
                                        <p:strVal val="visible"/>
                                      </p:to>
                                    </p:set>
                                    <p:animEffect transition="in" filter="blinds(horizontal)">
                                      <p:cBhvr>
                                        <p:cTn id="17" dur="500"/>
                                        <p:tgtEl>
                                          <p:spTgt spid="757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2"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华文隶书" panose="02010800040101010101" pitchFamily="2" charset="-122"/>
                <a:cs typeface="Arial" panose="020B0604020202020204" pitchFamily="34" charset="0"/>
              </a:rPr>
              <a:t>-</a:t>
            </a:r>
            <a:fld id="{5D556516-76DB-470C-AF99-4C9303C0D98F}" type="slidenum">
              <a:rPr lang="en-US" altLang="zh-CN" sz="1400">
                <a:ea typeface="华文隶书" panose="02010800040101010101" pitchFamily="2" charset="-122"/>
                <a:cs typeface="Arial" panose="020B0604020202020204" pitchFamily="34" charset="0"/>
              </a:rPr>
              <a:pPr/>
              <a:t>138</a:t>
            </a:fld>
            <a:r>
              <a:rPr lang="en-US" altLang="zh-CN">
                <a:ea typeface="华文隶书" panose="02010800040101010101" pitchFamily="2" charset="-122"/>
                <a:cs typeface="Arial" panose="020B0604020202020204" pitchFamily="34" charset="0"/>
              </a:rPr>
              <a:t>-</a:t>
            </a:r>
          </a:p>
        </p:txBody>
      </p:sp>
      <p:sp>
        <p:nvSpPr>
          <p:cNvPr id="182275"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endParaRPr lang="en-US" altLang="zh-CN" sz="1400">
              <a:cs typeface="Arial" panose="020B0604020202020204" pitchFamily="34" charset="0"/>
            </a:endParaRPr>
          </a:p>
        </p:txBody>
      </p:sp>
      <p:sp>
        <p:nvSpPr>
          <p:cNvPr id="182276" name="Rectangle 2"/>
          <p:cNvSpPr>
            <a:spLocks noGrp="1" noChangeArrowheads="1"/>
          </p:cNvSpPr>
          <p:nvPr>
            <p:ph type="title" idx="4294967295"/>
          </p:nvPr>
        </p:nvSpPr>
        <p:spPr>
          <a:xfrm>
            <a:off x="1267520" y="389211"/>
            <a:ext cx="7772400" cy="1143000"/>
          </a:xfrm>
        </p:spPr>
        <p:txBody>
          <a:bodyPr/>
          <a:lstStyle/>
          <a:p>
            <a:pPr eaLnBrk="1" hangingPunct="1"/>
            <a:r>
              <a:rPr lang="zh-CN" altLang="en-US">
                <a:ea typeface="宋体" panose="02010600030101010101" pitchFamily="2" charset="-122"/>
              </a:rPr>
              <a:t>时延与带宽：车队比喻</a:t>
            </a:r>
          </a:p>
        </p:txBody>
      </p:sp>
      <p:sp>
        <p:nvSpPr>
          <p:cNvPr id="182277" name="Rectangle 3"/>
          <p:cNvSpPr>
            <a:spLocks noGrp="1" noChangeArrowheads="1"/>
          </p:cNvSpPr>
          <p:nvPr>
            <p:ph type="body" sz="half" idx="4294967295"/>
          </p:nvPr>
        </p:nvSpPr>
        <p:spPr>
          <a:xfrm>
            <a:off x="1775520" y="3351485"/>
            <a:ext cx="3941762" cy="3317875"/>
          </a:xfrm>
        </p:spPr>
        <p:txBody>
          <a:bodyPr/>
          <a:lstStyle/>
          <a:p>
            <a:pPr eaLnBrk="1" hangingPunct="1"/>
            <a:r>
              <a:rPr lang="zh-CN" altLang="en-US" sz="2600">
                <a:ea typeface="宋体" panose="02010600030101010101" pitchFamily="2" charset="-122"/>
              </a:rPr>
              <a:t>车现在以</a:t>
            </a:r>
            <a:r>
              <a:rPr lang="en-US" altLang="zh-CN" sz="2600">
                <a:ea typeface="宋体" panose="02010600030101010101" pitchFamily="2" charset="-122"/>
              </a:rPr>
              <a:t>1000</a:t>
            </a:r>
            <a:r>
              <a:rPr lang="zh-CN" altLang="en-US" sz="2600">
                <a:ea typeface="宋体" panose="02010600030101010101" pitchFamily="2" charset="-122"/>
              </a:rPr>
              <a:t>公里</a:t>
            </a:r>
            <a:r>
              <a:rPr lang="en-US" altLang="zh-CN" sz="2600">
                <a:ea typeface="宋体" panose="02010600030101010101" pitchFamily="2" charset="-122"/>
              </a:rPr>
              <a:t>/</a:t>
            </a:r>
            <a:r>
              <a:rPr lang="zh-CN" altLang="en-US" sz="2600">
                <a:ea typeface="宋体" panose="02010600030101010101" pitchFamily="2" charset="-122"/>
              </a:rPr>
              <a:t>小时的速度</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传播</a:t>
            </a:r>
            <a:r>
              <a:rPr lang="zh-CN" altLang="en-US" sz="2600">
                <a:latin typeface="华文中宋" panose="02010600040101010101" pitchFamily="2" charset="-122"/>
                <a:ea typeface="宋体" panose="02010600030101010101" pitchFamily="2" charset="-122"/>
              </a:rPr>
              <a:t>”</a:t>
            </a:r>
            <a:endParaRPr lang="zh-CN" altLang="en-US" sz="2600">
              <a:ea typeface="宋体" panose="02010600030101010101" pitchFamily="2" charset="-122"/>
            </a:endParaRPr>
          </a:p>
          <a:p>
            <a:pPr eaLnBrk="1" hangingPunct="1"/>
            <a:r>
              <a:rPr lang="zh-CN" altLang="en-US" sz="2600">
                <a:ea typeface="宋体" panose="02010600030101010101" pitchFamily="2" charset="-122"/>
              </a:rPr>
              <a:t>收费站服务一辆车现需</a:t>
            </a:r>
            <a:r>
              <a:rPr lang="en-US" altLang="zh-CN" sz="2600">
                <a:ea typeface="宋体" panose="02010600030101010101" pitchFamily="2" charset="-122"/>
              </a:rPr>
              <a:t>1</a:t>
            </a:r>
            <a:r>
              <a:rPr lang="zh-CN" altLang="en-US" sz="2600">
                <a:ea typeface="宋体" panose="02010600030101010101" pitchFamily="2" charset="-122"/>
              </a:rPr>
              <a:t>分钟</a:t>
            </a:r>
            <a:endParaRPr lang="zh-CN" altLang="en-US" sz="2600">
              <a:solidFill>
                <a:schemeClr val="accent2"/>
              </a:solidFill>
              <a:ea typeface="宋体" panose="02010600030101010101" pitchFamily="2" charset="-122"/>
            </a:endParaRPr>
          </a:p>
          <a:p>
            <a:pPr eaLnBrk="1" hangingPunct="1"/>
            <a:r>
              <a:rPr lang="zh-CN" altLang="en-US" sz="2600">
                <a:solidFill>
                  <a:srgbClr val="FF0000"/>
                </a:solidFill>
                <a:ea typeface="宋体" panose="02010600030101010101" pitchFamily="2" charset="-122"/>
              </a:rPr>
              <a:t>问</a:t>
            </a:r>
            <a:r>
              <a:rPr lang="en-US" altLang="zh-CN" sz="2600">
                <a:solidFill>
                  <a:srgbClr val="FF0000"/>
                </a:solidFill>
                <a:ea typeface="宋体" panose="02010600030101010101" pitchFamily="2" charset="-122"/>
              </a:rPr>
              <a:t>:</a:t>
            </a:r>
            <a:r>
              <a:rPr lang="zh-CN" altLang="en-US" sz="2600">
                <a:solidFill>
                  <a:srgbClr val="FF0000"/>
                </a:solidFill>
                <a:ea typeface="宋体" panose="02010600030101010101" pitchFamily="2" charset="-122"/>
              </a:rPr>
              <a:t>第一个收费站在服务完所有车之前是否有车达到第二个收费站？</a:t>
            </a:r>
            <a:endParaRPr lang="zh-CN" altLang="en-US" sz="2600">
              <a:solidFill>
                <a:schemeClr val="accent2"/>
              </a:solidFill>
              <a:ea typeface="宋体" panose="02010600030101010101" pitchFamily="2" charset="-122"/>
            </a:endParaRPr>
          </a:p>
          <a:p>
            <a:pPr eaLnBrk="1" hangingPunct="1">
              <a:buFont typeface="Wingdings" panose="05000000000000000000" pitchFamily="2" charset="2"/>
              <a:buNone/>
            </a:pPr>
            <a:endParaRPr lang="en-US" altLang="zh-CN" sz="2600">
              <a:solidFill>
                <a:schemeClr val="accent2"/>
              </a:solidFill>
              <a:ea typeface="宋体" panose="02010600030101010101" pitchFamily="2" charset="-122"/>
            </a:endParaRPr>
          </a:p>
        </p:txBody>
      </p:sp>
      <p:sp>
        <p:nvSpPr>
          <p:cNvPr id="76806" name="Rectangle 4"/>
          <p:cNvSpPr>
            <a:spLocks noGrp="1" noChangeArrowheads="1"/>
          </p:cNvSpPr>
          <p:nvPr>
            <p:ph type="body" sz="half" idx="4294967295"/>
          </p:nvPr>
        </p:nvSpPr>
        <p:spPr>
          <a:xfrm>
            <a:off x="5869682" y="3053034"/>
            <a:ext cx="4368800" cy="3365500"/>
          </a:xfrm>
        </p:spPr>
        <p:txBody>
          <a:bodyPr/>
          <a:lstStyle/>
          <a:p>
            <a:pPr eaLnBrk="1" hangingPunct="1"/>
            <a:r>
              <a:rPr lang="zh-CN" altLang="en-US" sz="2600">
                <a:solidFill>
                  <a:srgbClr val="FF0000"/>
                </a:solidFill>
                <a:ea typeface="宋体" panose="02010600030101010101" pitchFamily="2" charset="-122"/>
              </a:rPr>
              <a:t>是的可以</a:t>
            </a:r>
            <a:r>
              <a:rPr lang="en-US" altLang="zh-CN" sz="2600">
                <a:solidFill>
                  <a:srgbClr val="FF0000"/>
                </a:solidFill>
                <a:ea typeface="宋体" panose="02010600030101010101" pitchFamily="2" charset="-122"/>
              </a:rPr>
              <a:t>!</a:t>
            </a:r>
            <a:r>
              <a:rPr lang="en-US" altLang="zh-CN" sz="2600">
                <a:ea typeface="宋体" panose="02010600030101010101" pitchFamily="2" charset="-122"/>
              </a:rPr>
              <a:t> 7 </a:t>
            </a:r>
            <a:r>
              <a:rPr lang="zh-CN" altLang="en-US" sz="2600">
                <a:ea typeface="宋体" panose="02010600030101010101" pitchFamily="2" charset="-122"/>
              </a:rPr>
              <a:t>分钟后</a:t>
            </a:r>
            <a:r>
              <a:rPr lang="en-US" altLang="zh-CN" sz="2600">
                <a:ea typeface="宋体" panose="02010600030101010101" pitchFamily="2" charset="-122"/>
              </a:rPr>
              <a:t>, </a:t>
            </a:r>
            <a:r>
              <a:rPr lang="zh-CN" altLang="en-US" sz="2600">
                <a:ea typeface="宋体" panose="02010600030101010101" pitchFamily="2" charset="-122"/>
              </a:rPr>
              <a:t>第一辆车到达第二个收费站而这时还有</a:t>
            </a:r>
            <a:r>
              <a:rPr lang="en-US" altLang="zh-CN" sz="2600">
                <a:ea typeface="宋体" panose="02010600030101010101" pitchFamily="2" charset="-122"/>
              </a:rPr>
              <a:t>3</a:t>
            </a:r>
            <a:r>
              <a:rPr lang="zh-CN" altLang="en-US" sz="2600">
                <a:ea typeface="宋体" panose="02010600030101010101" pitchFamily="2" charset="-122"/>
              </a:rPr>
              <a:t>辆车在第一个收费站</a:t>
            </a:r>
          </a:p>
          <a:p>
            <a:pPr eaLnBrk="1" hangingPunct="1"/>
            <a:r>
              <a:rPr lang="zh-CN" altLang="en-US" sz="2600">
                <a:solidFill>
                  <a:schemeClr val="accent2"/>
                </a:solidFill>
                <a:ea typeface="宋体" panose="02010600030101010101" pitchFamily="2" charset="-122"/>
              </a:rPr>
              <a:t>数据包中的第一个比特可以在第一个路由器发送完全部数据之前到达第二个路由器</a:t>
            </a:r>
            <a:r>
              <a:rPr lang="en-US" altLang="zh-CN" sz="2600">
                <a:solidFill>
                  <a:schemeClr val="accent2"/>
                </a:solidFill>
                <a:ea typeface="宋体" panose="02010600030101010101" pitchFamily="2" charset="-122"/>
              </a:rPr>
              <a:t>!</a:t>
            </a:r>
          </a:p>
        </p:txBody>
      </p:sp>
      <p:grpSp>
        <p:nvGrpSpPr>
          <p:cNvPr id="182279" name="Group 42"/>
          <p:cNvGrpSpPr>
            <a:grpSpLocks/>
          </p:cNvGrpSpPr>
          <p:nvPr/>
        </p:nvGrpSpPr>
        <p:grpSpPr bwMode="auto">
          <a:xfrm>
            <a:off x="1813620" y="1571897"/>
            <a:ext cx="8043862" cy="1384300"/>
            <a:chOff x="165" y="725"/>
            <a:chExt cx="5067" cy="872"/>
          </a:xfrm>
        </p:grpSpPr>
        <p:grpSp>
          <p:nvGrpSpPr>
            <p:cNvPr id="182280" name="Group 43"/>
            <p:cNvGrpSpPr>
              <a:grpSpLocks/>
            </p:cNvGrpSpPr>
            <p:nvPr/>
          </p:nvGrpSpPr>
          <p:grpSpPr bwMode="auto">
            <a:xfrm>
              <a:off x="3419" y="781"/>
              <a:ext cx="746" cy="687"/>
              <a:chOff x="1241" y="938"/>
              <a:chExt cx="746" cy="687"/>
            </a:xfrm>
          </p:grpSpPr>
          <p:sp>
            <p:nvSpPr>
              <p:cNvPr id="182304"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305" name="Text Box 45"/>
              <p:cNvSpPr txBox="1">
                <a:spLocks noChangeArrowheads="1"/>
              </p:cNvSpPr>
              <p:nvPr/>
            </p:nvSpPr>
            <p:spPr bwMode="auto">
              <a:xfrm>
                <a:off x="1241" y="1373"/>
                <a:ext cx="7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grpSp>
          <p:nvGrpSpPr>
            <p:cNvPr id="182281" name="Group 46"/>
            <p:cNvGrpSpPr>
              <a:grpSpLocks/>
            </p:cNvGrpSpPr>
            <p:nvPr/>
          </p:nvGrpSpPr>
          <p:grpSpPr bwMode="auto">
            <a:xfrm>
              <a:off x="1671" y="781"/>
              <a:ext cx="649" cy="687"/>
              <a:chOff x="1290" y="938"/>
              <a:chExt cx="649" cy="687"/>
            </a:xfrm>
          </p:grpSpPr>
          <p:sp>
            <p:nvSpPr>
              <p:cNvPr id="182302"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303" name="Text Box 48"/>
              <p:cNvSpPr txBox="1">
                <a:spLocks noChangeArrowheads="1"/>
              </p:cNvSpPr>
              <p:nvPr/>
            </p:nvSpPr>
            <p:spPr bwMode="auto">
              <a:xfrm>
                <a:off x="1290" y="1373"/>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sp>
          <p:nvSpPr>
            <p:cNvPr id="182282"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283" name="Text Box 50"/>
            <p:cNvSpPr txBox="1">
              <a:spLocks noChangeArrowheads="1"/>
            </p:cNvSpPr>
            <p:nvPr/>
          </p:nvSpPr>
          <p:spPr bwMode="auto">
            <a:xfrm>
              <a:off x="726" y="1139"/>
              <a:ext cx="5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cs typeface="Arial" panose="020B0604020202020204" pitchFamily="34" charset="0"/>
                </a:rPr>
                <a:t>十辆车</a:t>
              </a:r>
            </a:p>
            <a:p>
              <a:r>
                <a:rPr lang="zh-CN" altLang="en-US" sz="2000">
                  <a:latin typeface="Comic Sans MS" panose="030F0702030302020204" pitchFamily="66" charset="0"/>
                  <a:cs typeface="Arial" panose="020B0604020202020204" pitchFamily="34" charset="0"/>
                </a:rPr>
                <a:t>的车队</a:t>
              </a:r>
              <a:endParaRPr lang="zh-CN" altLang="en-US" sz="2000">
                <a:latin typeface="Times New Roman" panose="02020603050405020304" pitchFamily="18" charset="0"/>
                <a:cs typeface="Arial" panose="020B0604020202020204" pitchFamily="34" charset="0"/>
              </a:endParaRPr>
            </a:p>
          </p:txBody>
        </p:sp>
        <p:sp>
          <p:nvSpPr>
            <p:cNvPr id="182284"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85" name="Text Box 52"/>
            <p:cNvSpPr txBox="1">
              <a:spLocks noChangeArrowheads="1"/>
            </p:cNvSpPr>
            <p:nvPr/>
          </p:nvSpPr>
          <p:spPr bwMode="auto">
            <a:xfrm>
              <a:off x="2515"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2286"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87" name="Text Box 54"/>
            <p:cNvSpPr txBox="1">
              <a:spLocks noChangeArrowheads="1"/>
            </p:cNvSpPr>
            <p:nvPr/>
          </p:nvSpPr>
          <p:spPr bwMode="auto">
            <a:xfrm>
              <a:off x="4377"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2288"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89"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290"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291"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pic>
          <p:nvPicPr>
            <p:cNvPr id="182292" name="Picture 59"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93" name="Picture 60"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2294" name="Group 61"/>
            <p:cNvGrpSpPr>
              <a:grpSpLocks/>
            </p:cNvGrpSpPr>
            <p:nvPr/>
          </p:nvGrpSpPr>
          <p:grpSpPr bwMode="auto">
            <a:xfrm>
              <a:off x="1815" y="725"/>
              <a:ext cx="289" cy="490"/>
              <a:chOff x="2365" y="1352"/>
              <a:chExt cx="1022" cy="1616"/>
            </a:xfrm>
          </p:grpSpPr>
          <p:pic>
            <p:nvPicPr>
              <p:cNvPr id="18230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01"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pic>
          <p:nvPicPr>
            <p:cNvPr id="182295" name="Picture 64"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2296" name="Group 65"/>
            <p:cNvGrpSpPr>
              <a:grpSpLocks/>
            </p:cNvGrpSpPr>
            <p:nvPr/>
          </p:nvGrpSpPr>
          <p:grpSpPr bwMode="auto">
            <a:xfrm>
              <a:off x="3656" y="743"/>
              <a:ext cx="289" cy="490"/>
              <a:chOff x="2365" y="1352"/>
              <a:chExt cx="1022" cy="1616"/>
            </a:xfrm>
          </p:grpSpPr>
          <p:pic>
            <p:nvPicPr>
              <p:cNvPr id="182298"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99"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sp>
          <p:nvSpPr>
            <p:cNvPr id="182297"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844402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6">
                                            <p:txEl>
                                              <p:pRg st="0" end="0"/>
                                            </p:txEl>
                                          </p:spTgt>
                                        </p:tgtEl>
                                        <p:attrNameLst>
                                          <p:attrName>style.visibility</p:attrName>
                                        </p:attrNameLst>
                                      </p:cBhvr>
                                      <p:to>
                                        <p:strVal val="visible"/>
                                      </p:to>
                                    </p:set>
                                    <p:animEffect transition="in" filter="blinds(horizontal)">
                                      <p:cBhvr>
                                        <p:cTn id="7" dur="500"/>
                                        <p:tgtEl>
                                          <p:spTgt spid="768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806">
                                            <p:txEl>
                                              <p:pRg st="1" end="1"/>
                                            </p:txEl>
                                          </p:spTgt>
                                        </p:tgtEl>
                                        <p:attrNameLst>
                                          <p:attrName>style.visibility</p:attrName>
                                        </p:attrNameLst>
                                      </p:cBhvr>
                                      <p:to>
                                        <p:strVal val="visible"/>
                                      </p:to>
                                    </p:set>
                                    <p:animEffect transition="in" filter="blinds(horizontal)">
                                      <p:cBhvr>
                                        <p:cTn id="12" dur="500"/>
                                        <p:tgtEl>
                                          <p:spTgt spid="768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6"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80A65618-5F02-4C41-8EB3-0003901A58A6}"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139</a:t>
            </a:fld>
            <a:r>
              <a:rPr kumimoji="0" lang="en-US" altLang="zh-CN" sz="1000">
                <a:latin typeface="Arial" panose="020B0604020202020204" pitchFamily="34" charset="0"/>
                <a:ea typeface="宋体" panose="02010600030101010101" pitchFamily="2" charset="-122"/>
              </a:rPr>
              <a:t>-</a:t>
            </a:r>
          </a:p>
        </p:txBody>
      </p:sp>
      <p:sp>
        <p:nvSpPr>
          <p:cNvPr id="184323" name="Rectangle 2"/>
          <p:cNvSpPr>
            <a:spLocks noGrp="1" noChangeArrowheads="1"/>
          </p:cNvSpPr>
          <p:nvPr>
            <p:ph type="title" idx="4294967295"/>
          </p:nvPr>
        </p:nvSpPr>
        <p:spPr/>
        <p:txBody>
          <a:bodyPr/>
          <a:lstStyle/>
          <a:p>
            <a:pPr eaLnBrk="1" hangingPunct="1"/>
            <a:r>
              <a:rPr lang="en-US" altLang="zh-CN" sz="3200"/>
              <a:t>Demo</a:t>
            </a:r>
          </a:p>
        </p:txBody>
      </p:sp>
      <p:sp>
        <p:nvSpPr>
          <p:cNvPr id="184324" name="Rectangle 3"/>
          <p:cNvSpPr>
            <a:spLocks noGrp="1" noChangeArrowheads="1"/>
          </p:cNvSpPr>
          <p:nvPr>
            <p:ph type="body" idx="4294967295"/>
          </p:nvPr>
        </p:nvSpPr>
        <p:spPr/>
        <p:txBody>
          <a:bodyPr/>
          <a:lstStyle/>
          <a:p>
            <a:pPr eaLnBrk="1" hangingPunct="1"/>
            <a:r>
              <a:rPr lang="fr-FR" altLang="zh-CN" sz="2400"/>
              <a:t>Transmission versus Propagation Delay</a:t>
            </a:r>
          </a:p>
          <a:p>
            <a:pPr eaLnBrk="1" hangingPunct="1"/>
            <a:r>
              <a:rPr lang="fr-FR" altLang="zh-CN" sz="2400"/>
              <a:t>http://media.pearsoncmg.com/aw/aw_kurose_network_2/applets/transmission/delay.html</a:t>
            </a:r>
            <a:endParaRPr lang="en-US" altLang="zh-CN" sz="2400"/>
          </a:p>
          <a:p>
            <a:pPr eaLnBrk="1" hangingPunct="1"/>
            <a:endParaRPr lang="en-US" altLang="zh-CN" sz="2400"/>
          </a:p>
        </p:txBody>
      </p:sp>
    </p:spTree>
    <p:extLst>
      <p:ext uri="{BB962C8B-B14F-4D97-AF65-F5344CB8AC3E}">
        <p14:creationId xmlns:p14="http://schemas.microsoft.com/office/powerpoint/2010/main" val="180062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AC6DE3E-9407-4E9F-AD72-137C23A0E43A}"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a:t>
            </a:fld>
            <a:r>
              <a:rPr kumimoji="0" lang="en-US" altLang="zh-CN" sz="1000">
                <a:latin typeface="Arial" panose="020B0604020202020204" pitchFamily="34" charset="0"/>
                <a:ea typeface="宋体" panose="02010600030101010101" pitchFamily="2" charset="-122"/>
              </a:rPr>
              <a:t>-</a:t>
            </a:r>
          </a:p>
        </p:txBody>
      </p:sp>
      <p:sp>
        <p:nvSpPr>
          <p:cNvPr id="29699" name="Rectangle 2"/>
          <p:cNvSpPr>
            <a:spLocks noGrp="1" noChangeArrowheads="1"/>
          </p:cNvSpPr>
          <p:nvPr>
            <p:ph type="title"/>
          </p:nvPr>
        </p:nvSpPr>
        <p:spPr/>
        <p:txBody>
          <a:bodyPr/>
          <a:lstStyle/>
          <a:p>
            <a:pPr eaLnBrk="1" hangingPunct="1"/>
            <a:r>
              <a:rPr lang="zh-CN" altLang="en-US" sz="3200" dirty="0"/>
              <a:t>计算机网络  </a:t>
            </a:r>
            <a:r>
              <a:rPr lang="en-US" altLang="zh-CN" sz="3200" dirty="0"/>
              <a:t>vs </a:t>
            </a:r>
            <a:r>
              <a:rPr lang="zh-CN" altLang="en-US" sz="3200" dirty="0"/>
              <a:t>其他通信系统</a:t>
            </a:r>
          </a:p>
        </p:txBody>
      </p:sp>
      <p:sp>
        <p:nvSpPr>
          <p:cNvPr id="29700" name="Rectangle 3"/>
          <p:cNvSpPr>
            <a:spLocks noGrp="1" noChangeArrowheads="1"/>
          </p:cNvSpPr>
          <p:nvPr>
            <p:ph type="body" idx="1"/>
          </p:nvPr>
        </p:nvSpPr>
        <p:spPr/>
        <p:txBody>
          <a:bodyPr/>
          <a:lstStyle/>
          <a:p>
            <a:pPr eaLnBrk="1" hangingPunct="1"/>
            <a:r>
              <a:rPr lang="zh-CN" altLang="en-US" sz="2800" dirty="0"/>
              <a:t>主要区别是什么</a:t>
            </a:r>
            <a:r>
              <a:rPr lang="en-US" altLang="zh-CN" sz="2800" dirty="0"/>
              <a:t>?</a:t>
            </a:r>
          </a:p>
          <a:p>
            <a:pPr lvl="1" eaLnBrk="1" hangingPunct="1"/>
            <a:r>
              <a:rPr lang="zh-CN" altLang="en-US" sz="2400" dirty="0"/>
              <a:t>通用性</a:t>
            </a:r>
          </a:p>
          <a:p>
            <a:pPr lvl="1" eaLnBrk="1" hangingPunct="1"/>
            <a:r>
              <a:rPr lang="zh-CN" altLang="en-US" sz="2400" dirty="0"/>
              <a:t>对特定应用而言并非最优（打电话或传送电视信号），</a:t>
            </a:r>
          </a:p>
          <a:p>
            <a:pPr lvl="1" eaLnBrk="1" hangingPunct="1">
              <a:buFont typeface="Wingdings" panose="05000000000000000000" pitchFamily="2" charset="2"/>
              <a:buNone/>
            </a:pPr>
            <a:r>
              <a:rPr lang="zh-CN" altLang="en-US" sz="2400" dirty="0"/>
              <a:t>    能够传送各种不同类型的数据，支持广泛的不断增长的应用</a:t>
            </a:r>
            <a:endParaRPr lang="en-US" altLang="zh-CN" sz="2400" dirty="0"/>
          </a:p>
          <a:p>
            <a:pPr eaLnBrk="1" hangingPunct="1"/>
            <a:r>
              <a:rPr lang="zh-CN" altLang="en-US" sz="2800" dirty="0"/>
              <a:t>容易混淆的概念</a:t>
            </a:r>
          </a:p>
          <a:p>
            <a:pPr lvl="1" eaLnBrk="1" hangingPunct="1"/>
            <a:r>
              <a:rPr lang="zh-CN" altLang="en-US" sz="2400" dirty="0"/>
              <a:t>互联的计算机</a:t>
            </a:r>
          </a:p>
          <a:p>
            <a:pPr lvl="2" eaLnBrk="1" hangingPunct="1"/>
            <a:r>
              <a:rPr lang="zh-CN" altLang="en-US" sz="2200" dirty="0">
                <a:latin typeface="华文中宋" panose="02010600040101010101" pitchFamily="2" charset="-122"/>
              </a:rPr>
              <a:t>一台服务器 </a:t>
            </a:r>
            <a:r>
              <a:rPr lang="en-US" altLang="zh-CN" sz="2200" dirty="0">
                <a:latin typeface="华文中宋" panose="02010600040101010101" pitchFamily="2" charset="-122"/>
              </a:rPr>
              <a:t>+ </a:t>
            </a:r>
            <a:r>
              <a:rPr lang="zh-CN" altLang="en-US" sz="2200" dirty="0">
                <a:latin typeface="华文中宋" panose="02010600040101010101" pitchFamily="2" charset="-122"/>
              </a:rPr>
              <a:t>多台从属计算机</a:t>
            </a:r>
          </a:p>
          <a:p>
            <a:pPr lvl="2" eaLnBrk="1" hangingPunct="1"/>
            <a:r>
              <a:rPr lang="zh-CN" altLang="en-US" sz="2200" dirty="0">
                <a:latin typeface="华文中宋" panose="02010600040101010101" pitchFamily="2" charset="-122"/>
              </a:rPr>
              <a:t>一台大型计算机 </a:t>
            </a:r>
            <a:r>
              <a:rPr lang="en-US" altLang="zh-CN" sz="2200" dirty="0">
                <a:latin typeface="华文中宋" panose="02010600040101010101" pitchFamily="2" charset="-122"/>
              </a:rPr>
              <a:t>+ </a:t>
            </a:r>
            <a:r>
              <a:rPr lang="zh-CN" altLang="en-US" sz="2200" dirty="0">
                <a:latin typeface="华文中宋" panose="02010600040101010101" pitchFamily="2" charset="-122"/>
              </a:rPr>
              <a:t>远程终端</a:t>
            </a:r>
          </a:p>
          <a:p>
            <a:pPr lvl="1" eaLnBrk="1" hangingPunct="1"/>
            <a:r>
              <a:rPr lang="zh-CN" altLang="en-US" sz="2400" dirty="0"/>
              <a:t>分布式系统</a:t>
            </a:r>
          </a:p>
          <a:p>
            <a:pPr lvl="2" eaLnBrk="1" hangingPunct="1"/>
            <a:r>
              <a:rPr lang="zh-CN" altLang="en-US" sz="2200" dirty="0">
                <a:latin typeface="华文中宋" panose="02010600040101010101" pitchFamily="2" charset="-122"/>
              </a:rPr>
              <a:t>建立在网络基础之上的软件系统</a:t>
            </a:r>
          </a:p>
          <a:p>
            <a:pPr lvl="2" eaLnBrk="1" hangingPunct="1"/>
            <a:r>
              <a:rPr lang="zh-CN" altLang="en-US" sz="2200" dirty="0">
                <a:latin typeface="华文中宋" panose="02010600040101010101" pitchFamily="2" charset="-122"/>
              </a:rPr>
              <a:t>用户透明</a:t>
            </a:r>
          </a:p>
        </p:txBody>
      </p:sp>
      <p:pic>
        <p:nvPicPr>
          <p:cNvPr id="29701" name="Picture 4" descr="http://www.uriel-law.com/images/ComputerNet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3708400"/>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87929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6ABCBE7D-03DA-48AE-B006-96C48142A17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140</a:t>
            </a:fld>
            <a:r>
              <a:rPr kumimoji="0" lang="en-US" altLang="zh-CN" sz="1000">
                <a:latin typeface="Arial" panose="020B0604020202020204" pitchFamily="34" charset="0"/>
                <a:ea typeface="宋体" panose="02010600030101010101" pitchFamily="2" charset="-122"/>
              </a:rPr>
              <a:t>-</a:t>
            </a:r>
          </a:p>
        </p:txBody>
      </p:sp>
      <p:sp>
        <p:nvSpPr>
          <p:cNvPr id="185347" name="Rectangle 2"/>
          <p:cNvSpPr>
            <a:spLocks noGrp="1" noChangeArrowheads="1"/>
          </p:cNvSpPr>
          <p:nvPr>
            <p:ph type="title" idx="4294967295"/>
          </p:nvPr>
        </p:nvSpPr>
        <p:spPr/>
        <p:txBody>
          <a:bodyPr/>
          <a:lstStyle/>
          <a:p>
            <a:pPr eaLnBrk="1" hangingPunct="1"/>
            <a:r>
              <a:rPr lang="zh-CN" altLang="en-US" sz="3300"/>
              <a:t>时延带宽积</a:t>
            </a:r>
          </a:p>
        </p:txBody>
      </p:sp>
      <p:sp>
        <p:nvSpPr>
          <p:cNvPr id="185348" name="Rectangle 3"/>
          <p:cNvSpPr>
            <a:spLocks noGrp="1" noChangeArrowheads="1"/>
          </p:cNvSpPr>
          <p:nvPr>
            <p:ph type="body" idx="4294967295"/>
          </p:nvPr>
        </p:nvSpPr>
        <p:spPr>
          <a:xfrm>
            <a:off x="1055440" y="2276476"/>
            <a:ext cx="4392612" cy="2232025"/>
          </a:xfrm>
        </p:spPr>
        <p:txBody>
          <a:bodyPr/>
          <a:lstStyle/>
          <a:p>
            <a:pPr eaLnBrk="1" hangingPunct="1"/>
            <a:r>
              <a:rPr lang="zh-CN" altLang="en-US" sz="2000" dirty="0"/>
              <a:t>等效于第一个比特到达接收方之间发送方可以发送的比特数</a:t>
            </a:r>
            <a:endParaRPr lang="en-US" altLang="zh-CN" sz="2000" dirty="0"/>
          </a:p>
          <a:p>
            <a:pPr lvl="1" eaLnBrk="1" hangingPunct="1"/>
            <a:r>
              <a:rPr lang="zh-CN" altLang="en-US" sz="2000" dirty="0"/>
              <a:t>网络中保持的比特数 </a:t>
            </a:r>
          </a:p>
          <a:p>
            <a:pPr eaLnBrk="1" hangingPunct="1"/>
            <a:r>
              <a:rPr lang="zh-CN" altLang="en-US" sz="2000" dirty="0"/>
              <a:t>发送方在接收到对方的确认前能够发完</a:t>
            </a:r>
            <a:r>
              <a:rPr lang="en-US" altLang="zh-CN" sz="2000" dirty="0"/>
              <a:t>2</a:t>
            </a:r>
            <a:r>
              <a:rPr lang="zh-CN" altLang="en-US" sz="2000" dirty="0"/>
              <a:t>倍的时延和带宽积的数据</a:t>
            </a:r>
            <a:endParaRPr lang="en-US" altLang="zh-CN" sz="2000" dirty="0"/>
          </a:p>
          <a:p>
            <a:pPr lvl="1" eaLnBrk="1" hangingPunct="1"/>
            <a:r>
              <a:rPr lang="en-US" altLang="zh-CN" sz="2000" dirty="0"/>
              <a:t>RTT x </a:t>
            </a:r>
            <a:r>
              <a:rPr lang="zh-CN" altLang="en-US" sz="2000" dirty="0"/>
              <a:t>带宽</a:t>
            </a:r>
          </a:p>
        </p:txBody>
      </p:sp>
      <p:pic>
        <p:nvPicPr>
          <p:cNvPr id="144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4679950"/>
            <a:ext cx="705643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288" y="904887"/>
            <a:ext cx="55435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63" y="2335214"/>
            <a:ext cx="2952750" cy="217328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13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4389"/>
                                        </p:tgtEl>
                                        <p:attrNameLst>
                                          <p:attrName>style.visibility</p:attrName>
                                        </p:attrNameLst>
                                      </p:cBhvr>
                                      <p:to>
                                        <p:strVal val="visible"/>
                                      </p:to>
                                    </p:set>
                                    <p:animEffect transition="in" filter="blinds(horizontal)">
                                      <p:cBhvr>
                                        <p:cTn id="12" dur="500"/>
                                        <p:tgtEl>
                                          <p:spTgt spid="14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FEF77FA4-6DC4-4C2E-B1C9-6E5D8F91DD09}"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141</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86371"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6372" name="Line 321"/>
          <p:cNvSpPr>
            <a:spLocks noChangeShapeType="1"/>
          </p:cNvSpPr>
          <p:nvPr/>
        </p:nvSpPr>
        <p:spPr bwMode="auto">
          <a:xfrm>
            <a:off x="2965451" y="4901097"/>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73" name="Rectangle 2"/>
          <p:cNvSpPr>
            <a:spLocks noGrp="1" noChangeArrowheads="1"/>
          </p:cNvSpPr>
          <p:nvPr>
            <p:ph type="title" idx="4294967295"/>
          </p:nvPr>
        </p:nvSpPr>
        <p:spPr/>
        <p:txBody>
          <a:bodyPr/>
          <a:lstStyle/>
          <a:p>
            <a:pPr eaLnBrk="1" hangingPunct="1"/>
            <a:r>
              <a:rPr lang="zh-CN" altLang="en-US">
                <a:ea typeface="宋体" panose="02010600030101010101" pitchFamily="2" charset="-122"/>
              </a:rPr>
              <a:t>网络性能</a:t>
            </a:r>
            <a:r>
              <a:rPr lang="en-US" altLang="zh-CN">
                <a:ea typeface="宋体" panose="02010600030101010101" pitchFamily="2" charset="-122"/>
              </a:rPr>
              <a:t>: </a:t>
            </a:r>
            <a:r>
              <a:rPr lang="zh-CN" altLang="en-US">
                <a:ea typeface="宋体" panose="02010600030101010101" pitchFamily="2" charset="-122"/>
              </a:rPr>
              <a:t>吞吐量</a:t>
            </a:r>
          </a:p>
        </p:txBody>
      </p:sp>
      <p:sp>
        <p:nvSpPr>
          <p:cNvPr id="186374" name="Rectangle 3"/>
          <p:cNvSpPr>
            <a:spLocks noGrp="1" noChangeArrowheads="1"/>
          </p:cNvSpPr>
          <p:nvPr>
            <p:ph type="body" idx="4294967295"/>
          </p:nvPr>
        </p:nvSpPr>
        <p:spPr>
          <a:xfrm>
            <a:off x="1127448" y="1447800"/>
            <a:ext cx="8688065" cy="2265850"/>
          </a:xfrm>
        </p:spPr>
        <p:txBody>
          <a:bodyPr/>
          <a:lstStyle/>
          <a:p>
            <a:pPr eaLnBrk="1" hangingPunct="1"/>
            <a:r>
              <a:rPr lang="zh-CN" altLang="en-US" dirty="0">
                <a:solidFill>
                  <a:srgbClr val="FF3300"/>
                </a:solidFill>
                <a:ea typeface="宋体" panose="02010600030101010101" pitchFamily="2" charset="-122"/>
              </a:rPr>
              <a:t>吞吐量</a:t>
            </a:r>
            <a:r>
              <a:rPr lang="en-US" altLang="zh-CN" dirty="0">
                <a:solidFill>
                  <a:srgbClr val="FF3300"/>
                </a:solidFill>
                <a:ea typeface="宋体" panose="02010600030101010101" pitchFamily="2" charset="-122"/>
              </a:rPr>
              <a:t>:</a:t>
            </a:r>
            <a:r>
              <a:rPr lang="en-US" altLang="zh-CN" dirty="0">
                <a:ea typeface="宋体" panose="02010600030101010101" pitchFamily="2" charset="-122"/>
              </a:rPr>
              <a:t> </a:t>
            </a:r>
            <a:r>
              <a:rPr lang="zh-CN" altLang="en-US" dirty="0">
                <a:ea typeface="宋体" panose="02010600030101010101" pitchFamily="2" charset="-122"/>
              </a:rPr>
              <a:t>发送者与接收者之间比特交换的速率 </a:t>
            </a:r>
            <a:r>
              <a:rPr lang="en-US" altLang="zh-CN" dirty="0">
                <a:ea typeface="宋体" panose="02010600030101010101" pitchFamily="2" charset="-122"/>
              </a:rPr>
              <a:t>(</a:t>
            </a:r>
            <a:r>
              <a:rPr lang="zh-CN" altLang="en-US" dirty="0">
                <a:ea typeface="宋体" panose="02010600030101010101" pitchFamily="2" charset="-122"/>
              </a:rPr>
              <a:t>比特</a:t>
            </a:r>
            <a:r>
              <a:rPr lang="en-US" altLang="zh-CN" dirty="0">
                <a:ea typeface="宋体" panose="02010600030101010101" pitchFamily="2" charset="-122"/>
              </a:rPr>
              <a:t>/</a:t>
            </a:r>
            <a:r>
              <a:rPr lang="zh-CN" altLang="en-US" dirty="0">
                <a:ea typeface="宋体" panose="02010600030101010101" pitchFamily="2" charset="-122"/>
              </a:rPr>
              <a:t>单位时间</a:t>
            </a:r>
            <a:r>
              <a:rPr lang="en-US" altLang="zh-CN" dirty="0">
                <a:ea typeface="宋体" panose="02010600030101010101" pitchFamily="2" charset="-122"/>
              </a:rPr>
              <a:t>)</a:t>
            </a:r>
          </a:p>
          <a:p>
            <a:pPr lvl="1" eaLnBrk="1" hangingPunct="1"/>
            <a:r>
              <a:rPr lang="zh-CN" altLang="en-US" dirty="0">
                <a:solidFill>
                  <a:srgbClr val="FF3300"/>
                </a:solidFill>
                <a:ea typeface="宋体" panose="02010600030101010101" pitchFamily="2" charset="-122"/>
              </a:rPr>
              <a:t>瞬时</a:t>
            </a:r>
            <a:r>
              <a:rPr lang="en-US" altLang="zh-CN" dirty="0">
                <a:ea typeface="宋体" panose="02010600030101010101" pitchFamily="2" charset="-122"/>
              </a:rPr>
              <a:t>: </a:t>
            </a:r>
            <a:r>
              <a:rPr lang="zh-CN" altLang="en-US" dirty="0">
                <a:ea typeface="宋体" panose="02010600030101010101" pitchFamily="2" charset="-122"/>
              </a:rPr>
              <a:t>在给定时间点的速率</a:t>
            </a:r>
          </a:p>
          <a:p>
            <a:pPr lvl="1" eaLnBrk="1" hangingPunct="1"/>
            <a:r>
              <a:rPr lang="zh-CN" altLang="en-US" dirty="0">
                <a:solidFill>
                  <a:srgbClr val="FF3300"/>
                </a:solidFill>
                <a:ea typeface="宋体" panose="02010600030101010101" pitchFamily="2" charset="-122"/>
              </a:rPr>
              <a:t>平均</a:t>
            </a:r>
            <a:r>
              <a:rPr lang="en-US" altLang="zh-CN" dirty="0">
                <a:solidFill>
                  <a:srgbClr val="FF3300"/>
                </a:solidFill>
                <a:ea typeface="宋体" panose="02010600030101010101" pitchFamily="2" charset="-122"/>
              </a:rPr>
              <a:t>:</a:t>
            </a:r>
            <a:r>
              <a:rPr lang="en-US" altLang="zh-CN" dirty="0">
                <a:ea typeface="宋体" panose="02010600030101010101" pitchFamily="2" charset="-122"/>
              </a:rPr>
              <a:t> </a:t>
            </a:r>
            <a:r>
              <a:rPr lang="zh-CN" altLang="en-US" dirty="0">
                <a:ea typeface="宋体" panose="02010600030101010101" pitchFamily="2" charset="-122"/>
              </a:rPr>
              <a:t>在较长一段时间内的速率</a:t>
            </a:r>
          </a:p>
        </p:txBody>
      </p:sp>
      <p:grpSp>
        <p:nvGrpSpPr>
          <p:cNvPr id="186375" name="Group 246"/>
          <p:cNvGrpSpPr>
            <a:grpSpLocks/>
          </p:cNvGrpSpPr>
          <p:nvPr/>
        </p:nvGrpSpPr>
        <p:grpSpPr bwMode="auto">
          <a:xfrm>
            <a:off x="5330825" y="4764573"/>
            <a:ext cx="1055688" cy="360363"/>
            <a:chOff x="3600" y="219"/>
            <a:chExt cx="360" cy="175"/>
          </a:xfrm>
        </p:grpSpPr>
        <p:sp>
          <p:nvSpPr>
            <p:cNvPr id="186411"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12"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13"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14"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15"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6416" name="Group 252"/>
            <p:cNvGrpSpPr>
              <a:grpSpLocks/>
            </p:cNvGrpSpPr>
            <p:nvPr/>
          </p:nvGrpSpPr>
          <p:grpSpPr bwMode="auto">
            <a:xfrm>
              <a:off x="3686" y="244"/>
              <a:ext cx="177" cy="66"/>
              <a:chOff x="2848" y="848"/>
              <a:chExt cx="140" cy="98"/>
            </a:xfrm>
          </p:grpSpPr>
          <p:sp>
            <p:nvSpPr>
              <p:cNvPr id="186421"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2"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3"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417" name="Group 256"/>
            <p:cNvGrpSpPr>
              <a:grpSpLocks/>
            </p:cNvGrpSpPr>
            <p:nvPr/>
          </p:nvGrpSpPr>
          <p:grpSpPr bwMode="auto">
            <a:xfrm flipV="1">
              <a:off x="3686" y="243"/>
              <a:ext cx="177" cy="66"/>
              <a:chOff x="2848" y="848"/>
              <a:chExt cx="140" cy="98"/>
            </a:xfrm>
          </p:grpSpPr>
          <p:sp>
            <p:nvSpPr>
              <p:cNvPr id="186418"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19"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0"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86376" name="Object 271"/>
          <p:cNvGraphicFramePr>
            <a:graphicFrameLocks noChangeAspect="1"/>
          </p:cNvGraphicFramePr>
          <p:nvPr>
            <p:extLst>
              <p:ext uri="{D42A27DB-BD31-4B8C-83A1-F6EECF244321}">
                <p14:modId xmlns:p14="http://schemas.microsoft.com/office/powerpoint/2010/main" val="278104816"/>
              </p:ext>
            </p:extLst>
          </p:nvPr>
        </p:nvGraphicFramePr>
        <p:xfrm>
          <a:off x="9245601" y="4432786"/>
          <a:ext cx="785813" cy="655637"/>
        </p:xfrm>
        <a:graphic>
          <a:graphicData uri="http://schemas.openxmlformats.org/presentationml/2006/ole">
            <mc:AlternateContent xmlns:mc="http://schemas.openxmlformats.org/markup-compatibility/2006">
              <mc:Choice xmlns:v="urn:schemas-microsoft-com:vml" Requires="v">
                <p:oleObj spid="_x0000_s17429" name="Clip" r:id="rId4" imgW="1307263" imgH="1084139" progId="MS_ClipArt_Gallery.2">
                  <p:embed/>
                </p:oleObj>
              </mc:Choice>
              <mc:Fallback>
                <p:oleObj name="Clip" r:id="rId4" imgW="1307263" imgH="1084139" progId="MS_ClipArt_Gallery.2">
                  <p:embed/>
                  <p:pic>
                    <p:nvPicPr>
                      <p:cNvPr id="186376" name="Object 2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5601" y="4432786"/>
                        <a:ext cx="78581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6377" name="Group 300"/>
          <p:cNvGrpSpPr>
            <a:grpSpLocks/>
          </p:cNvGrpSpPr>
          <p:nvPr/>
        </p:nvGrpSpPr>
        <p:grpSpPr bwMode="auto">
          <a:xfrm>
            <a:off x="2466975" y="4351822"/>
            <a:ext cx="374650" cy="838200"/>
            <a:chOff x="4180" y="783"/>
            <a:chExt cx="150" cy="307"/>
          </a:xfrm>
        </p:grpSpPr>
        <p:sp>
          <p:nvSpPr>
            <p:cNvPr id="186403" name="AutoShape 30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4" name="Rectangle 30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5" name="Rectangle 30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6" name="AutoShape 30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7" name="Line 30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08" name="Line 30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09" name="Rectangle 30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10" name="Rectangle 30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86378" name="Text Box 325"/>
          <p:cNvSpPr txBox="1">
            <a:spLocks noChangeArrowheads="1"/>
          </p:cNvSpPr>
          <p:nvPr/>
        </p:nvSpPr>
        <p:spPr bwMode="auto">
          <a:xfrm>
            <a:off x="1756348" y="5413861"/>
            <a:ext cx="21467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server, with</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file of F bits </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to send to client</a:t>
            </a:r>
          </a:p>
        </p:txBody>
      </p:sp>
      <p:sp>
        <p:nvSpPr>
          <p:cNvPr id="186379" name="AutoShape 327"/>
          <p:cNvSpPr>
            <a:spLocks noChangeArrowheads="1"/>
          </p:cNvSpPr>
          <p:nvPr/>
        </p:nvSpPr>
        <p:spPr bwMode="auto">
          <a:xfrm>
            <a:off x="1943101" y="4012098"/>
            <a:ext cx="449263" cy="581025"/>
          </a:xfrm>
          <a:prstGeom prst="can">
            <a:avLst>
              <a:gd name="adj" fmla="val 26147"/>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380" name="Text Box 328"/>
          <p:cNvSpPr txBox="1">
            <a:spLocks noChangeArrowheads="1"/>
          </p:cNvSpPr>
          <p:nvPr/>
        </p:nvSpPr>
        <p:spPr bwMode="auto">
          <a:xfrm>
            <a:off x="4191519" y="5344010"/>
            <a:ext cx="1665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link capacity</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s</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sp>
        <p:nvSpPr>
          <p:cNvPr id="186381" name="Text Box 329"/>
          <p:cNvSpPr txBox="1">
            <a:spLocks noChangeArrowheads="1"/>
          </p:cNvSpPr>
          <p:nvPr/>
        </p:nvSpPr>
        <p:spPr bwMode="auto">
          <a:xfrm>
            <a:off x="7060131" y="5340835"/>
            <a:ext cx="1665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link capacity</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c</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grpSp>
        <p:nvGrpSpPr>
          <p:cNvPr id="6" name="Group 338"/>
          <p:cNvGrpSpPr>
            <a:grpSpLocks/>
          </p:cNvGrpSpPr>
          <p:nvPr/>
        </p:nvGrpSpPr>
        <p:grpSpPr bwMode="auto">
          <a:xfrm>
            <a:off x="2928938" y="4742345"/>
            <a:ext cx="3568700" cy="1377950"/>
            <a:chOff x="913" y="2726"/>
            <a:chExt cx="2248" cy="868"/>
          </a:xfrm>
        </p:grpSpPr>
        <p:grpSp>
          <p:nvGrpSpPr>
            <p:cNvPr id="186397" name="Group 335"/>
            <p:cNvGrpSpPr>
              <a:grpSpLocks/>
            </p:cNvGrpSpPr>
            <p:nvPr/>
          </p:nvGrpSpPr>
          <p:grpSpPr bwMode="auto">
            <a:xfrm>
              <a:off x="913" y="2726"/>
              <a:ext cx="1463" cy="247"/>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6401"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6398" name="Text Box 336"/>
            <p:cNvSpPr txBox="1">
              <a:spLocks noChangeArrowheads="1"/>
            </p:cNvSpPr>
            <p:nvPr/>
          </p:nvSpPr>
          <p:spPr bwMode="auto">
            <a:xfrm>
              <a:off x="1392" y="3148"/>
              <a:ext cx="176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管道以速率</a:t>
              </a: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秒运送流体</a:t>
              </a:r>
            </a:p>
          </p:txBody>
        </p:sp>
      </p:grpSp>
      <p:sp>
        <p:nvSpPr>
          <p:cNvPr id="186383" name="Line 337"/>
          <p:cNvSpPr>
            <a:spLocks noChangeShapeType="1"/>
          </p:cNvSpPr>
          <p:nvPr/>
        </p:nvSpPr>
        <p:spPr bwMode="auto">
          <a:xfrm flipH="1" flipV="1">
            <a:off x="4325939" y="4985235"/>
            <a:ext cx="477837"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4" name="Line 347"/>
          <p:cNvSpPr>
            <a:spLocks noChangeShapeType="1"/>
          </p:cNvSpPr>
          <p:nvPr/>
        </p:nvSpPr>
        <p:spPr bwMode="auto">
          <a:xfrm flipH="1" flipV="1">
            <a:off x="7358064" y="4928086"/>
            <a:ext cx="479425" cy="522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5" name="AutoShape 349"/>
          <p:cNvSpPr>
            <a:spLocks noChangeArrowheads="1"/>
          </p:cNvSpPr>
          <p:nvPr/>
        </p:nvSpPr>
        <p:spPr bwMode="auto">
          <a:xfrm flipV="1">
            <a:off x="2032001" y="4434373"/>
            <a:ext cx="974725"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86386" name="AutoShape 350"/>
          <p:cNvSpPr>
            <a:spLocks noChangeArrowheads="1"/>
          </p:cNvSpPr>
          <p:nvPr/>
        </p:nvSpPr>
        <p:spPr bwMode="auto">
          <a:xfrm>
            <a:off x="8810625" y="4696311"/>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 name="Group 348"/>
          <p:cNvGrpSpPr>
            <a:grpSpLocks/>
          </p:cNvGrpSpPr>
          <p:nvPr/>
        </p:nvGrpSpPr>
        <p:grpSpPr bwMode="auto">
          <a:xfrm>
            <a:off x="6434139" y="4618521"/>
            <a:ext cx="3178175" cy="1524000"/>
            <a:chOff x="3093" y="2676"/>
            <a:chExt cx="2002" cy="960"/>
          </a:xfrm>
        </p:grpSpPr>
        <p:grpSp>
          <p:nvGrpSpPr>
            <p:cNvPr id="186391" name="Group 341"/>
            <p:cNvGrpSpPr>
              <a:grpSpLocks/>
            </p:cNvGrpSpPr>
            <p:nvPr/>
          </p:nvGrpSpPr>
          <p:grpSpPr bwMode="auto">
            <a:xfrm>
              <a:off x="3093" y="2676"/>
              <a:ext cx="1765" cy="366"/>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6395"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6392" name="Text Box 346"/>
            <p:cNvSpPr txBox="1">
              <a:spLocks noChangeArrowheads="1"/>
            </p:cNvSpPr>
            <p:nvPr/>
          </p:nvSpPr>
          <p:spPr bwMode="auto">
            <a:xfrm>
              <a:off x="3235" y="3190"/>
              <a:ext cx="1860"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管道以速率</a:t>
              </a: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秒运送流体</a:t>
              </a:r>
            </a:p>
          </p:txBody>
        </p:sp>
      </p:grpSp>
      <p:sp>
        <p:nvSpPr>
          <p:cNvPr id="186388" name="AutoShape 351"/>
          <p:cNvSpPr>
            <a:spLocks noChangeArrowheads="1"/>
          </p:cNvSpPr>
          <p:nvPr/>
        </p:nvSpPr>
        <p:spPr bwMode="auto">
          <a:xfrm>
            <a:off x="5232401" y="4689961"/>
            <a:ext cx="1484313"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389" name="Line 352"/>
          <p:cNvSpPr>
            <a:spLocks noChangeShapeType="1"/>
          </p:cNvSpPr>
          <p:nvPr/>
        </p:nvSpPr>
        <p:spPr bwMode="auto">
          <a:xfrm>
            <a:off x="2554288" y="5247172"/>
            <a:ext cx="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329" name="Text Box 353"/>
          <p:cNvSpPr txBox="1">
            <a:spLocks noChangeArrowheads="1"/>
          </p:cNvSpPr>
          <p:nvPr/>
        </p:nvSpPr>
        <p:spPr bwMode="auto">
          <a:xfrm>
            <a:off x="1524000" y="5437673"/>
            <a:ext cx="2319338"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服务器向管道里发送比特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流体</a:t>
            </a:r>
            <a:r>
              <a:rPr kumimoji="0" lang="en-US" altLang="zh-CN" sz="2000">
                <a:latin typeface="Comic Sans MS" panose="030F0702030302020204" pitchFamily="66" charset="0"/>
                <a:ea typeface="宋体" panose="02010600030101010101" pitchFamily="2" charset="-122"/>
              </a:rPr>
              <a:t>)</a:t>
            </a:r>
          </a:p>
          <a:p>
            <a:pPr algn="ctr" eaLnBrk="1" hangingPunct="1">
              <a:spcBef>
                <a:spcPct val="0"/>
              </a:spcBef>
              <a:buClrTx/>
              <a:buSzTx/>
              <a:buFontTx/>
              <a:buNone/>
            </a:pPr>
            <a:endParaRPr kumimoji="0" lang="en-US" altLang="zh-CN" sz="2000">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101589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55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32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B90AAEC1-C02E-4BC5-B948-1740465F6C28}"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142</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8841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8420" name="Rectangle 3"/>
          <p:cNvSpPr>
            <a:spLocks noGrp="1" noChangeArrowheads="1"/>
          </p:cNvSpPr>
          <p:nvPr>
            <p:ph type="title" idx="4294967295"/>
          </p:nvPr>
        </p:nvSpPr>
        <p:spPr/>
        <p:txBody>
          <a:bodyPr/>
          <a:lstStyle/>
          <a:p>
            <a:pPr eaLnBrk="1" hangingPunct="1"/>
            <a:r>
              <a:rPr lang="zh-CN" altLang="en-US">
                <a:ea typeface="宋体" panose="02010600030101010101" pitchFamily="2" charset="-122"/>
              </a:rPr>
              <a:t>吞吐量 </a:t>
            </a:r>
            <a:r>
              <a:rPr lang="en-US" altLang="zh-CN">
                <a:ea typeface="宋体" panose="02010600030101010101" pitchFamily="2" charset="-122"/>
              </a:rPr>
              <a:t>(2)</a:t>
            </a:r>
          </a:p>
        </p:txBody>
      </p:sp>
      <p:sp>
        <p:nvSpPr>
          <p:cNvPr id="188421" name="Rectangle 4"/>
          <p:cNvSpPr>
            <a:spLocks noGrp="1" noChangeArrowheads="1"/>
          </p:cNvSpPr>
          <p:nvPr>
            <p:ph type="body" idx="4294967295"/>
          </p:nvPr>
        </p:nvSpPr>
        <p:spPr>
          <a:xfrm>
            <a:off x="2043114" y="1447800"/>
            <a:ext cx="8150225" cy="554038"/>
          </a:xfrm>
        </p:spPr>
        <p:txBody>
          <a:bodyPr/>
          <a:lstStyle/>
          <a:p>
            <a:pPr eaLnBrk="1" hangingPunct="1"/>
            <a:r>
              <a:rPr lang="en-US" altLang="zh-CN" i="1">
                <a:solidFill>
                  <a:srgbClr val="FF3300"/>
                </a:solidFill>
                <a:ea typeface="宋体" panose="02010600030101010101" pitchFamily="2" charset="-122"/>
              </a:rPr>
              <a:t>R</a:t>
            </a:r>
            <a:r>
              <a:rPr lang="en-US" altLang="zh-CN" i="1" baseline="-25000">
                <a:solidFill>
                  <a:srgbClr val="FF3300"/>
                </a:solidFill>
                <a:ea typeface="宋体" panose="02010600030101010101" pitchFamily="2" charset="-122"/>
              </a:rPr>
              <a:t>s</a:t>
            </a:r>
            <a:r>
              <a:rPr lang="en-US" altLang="zh-CN" i="1">
                <a:solidFill>
                  <a:srgbClr val="FF3300"/>
                </a:solidFill>
                <a:ea typeface="宋体" panose="02010600030101010101" pitchFamily="2" charset="-122"/>
              </a:rPr>
              <a:t> &lt; R</a:t>
            </a:r>
            <a:r>
              <a:rPr lang="en-US" altLang="zh-CN" i="1" baseline="-25000">
                <a:solidFill>
                  <a:srgbClr val="FF3300"/>
                </a:solidFill>
                <a:ea typeface="宋体" panose="02010600030101010101" pitchFamily="2" charset="-122"/>
              </a:rPr>
              <a:t>c</a:t>
            </a:r>
            <a:r>
              <a:rPr lang="en-US" altLang="zh-CN" i="1">
                <a:solidFill>
                  <a:srgbClr val="FF3300"/>
                </a:solidFill>
                <a:ea typeface="宋体" panose="02010600030101010101" pitchFamily="2" charset="-122"/>
              </a:rPr>
              <a:t>  </a:t>
            </a:r>
            <a:r>
              <a:rPr lang="zh-CN" altLang="en-US">
                <a:ea typeface="宋体" panose="02010600030101010101" pitchFamily="2" charset="-122"/>
              </a:rPr>
              <a:t>平均端到端的吞吐量是多少</a:t>
            </a:r>
            <a:r>
              <a:rPr lang="en-US" altLang="zh-CN">
                <a:ea typeface="宋体" panose="02010600030101010101" pitchFamily="2" charset="-122"/>
              </a:rPr>
              <a:t>?</a:t>
            </a:r>
          </a:p>
        </p:txBody>
      </p:sp>
      <p:sp>
        <p:nvSpPr>
          <p:cNvPr id="188422" name="Line 2"/>
          <p:cNvSpPr>
            <a:spLocks noChangeShapeType="1"/>
          </p:cNvSpPr>
          <p:nvPr/>
        </p:nvSpPr>
        <p:spPr bwMode="auto">
          <a:xfrm>
            <a:off x="3636964" y="2741613"/>
            <a:ext cx="5811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8423" name="Group 5"/>
          <p:cNvGrpSpPr>
            <a:grpSpLocks/>
          </p:cNvGrpSpPr>
          <p:nvPr/>
        </p:nvGrpSpPr>
        <p:grpSpPr bwMode="auto">
          <a:xfrm>
            <a:off x="5813425" y="2633664"/>
            <a:ext cx="971550" cy="282575"/>
            <a:chOff x="3600" y="219"/>
            <a:chExt cx="360" cy="175"/>
          </a:xfrm>
        </p:grpSpPr>
        <p:sp>
          <p:nvSpPr>
            <p:cNvPr id="188498"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9"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0"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1"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502"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503" name="Group 11"/>
            <p:cNvGrpSpPr>
              <a:grpSpLocks/>
            </p:cNvGrpSpPr>
            <p:nvPr/>
          </p:nvGrpSpPr>
          <p:grpSpPr bwMode="auto">
            <a:xfrm>
              <a:off x="3686" y="244"/>
              <a:ext cx="177" cy="66"/>
              <a:chOff x="2848" y="848"/>
              <a:chExt cx="140" cy="98"/>
            </a:xfrm>
          </p:grpSpPr>
          <p:sp>
            <p:nvSpPr>
              <p:cNvPr id="18850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1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8504" name="Group 15"/>
            <p:cNvGrpSpPr>
              <a:grpSpLocks/>
            </p:cNvGrpSpPr>
            <p:nvPr/>
          </p:nvGrpSpPr>
          <p:grpSpPr bwMode="auto">
            <a:xfrm flipV="1">
              <a:off x="3686" y="243"/>
              <a:ext cx="177" cy="66"/>
              <a:chOff x="2848" y="848"/>
              <a:chExt cx="140" cy="98"/>
            </a:xfrm>
          </p:grpSpPr>
          <p:sp>
            <p:nvSpPr>
              <p:cNvPr id="18850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88424" name="Object 19"/>
          <p:cNvGraphicFramePr>
            <a:graphicFrameLocks noChangeAspect="1"/>
          </p:cNvGraphicFramePr>
          <p:nvPr/>
        </p:nvGraphicFramePr>
        <p:xfrm>
          <a:off x="9628188" y="2454276"/>
          <a:ext cx="722312" cy="512763"/>
        </p:xfrm>
        <a:graphic>
          <a:graphicData uri="http://schemas.openxmlformats.org/presentationml/2006/ole">
            <mc:AlternateContent xmlns:mc="http://schemas.openxmlformats.org/markup-compatibility/2006">
              <mc:Choice xmlns:v="urn:schemas-microsoft-com:vml" Requires="v">
                <p:oleObj spid="_x0000_s18472" name="Clip" r:id="rId3" imgW="1307263" imgH="1084139" progId="MS_ClipArt_Gallery.2">
                  <p:embed/>
                </p:oleObj>
              </mc:Choice>
              <mc:Fallback>
                <p:oleObj name="Clip" r:id="rId3" imgW="1307263" imgH="1084139" progId="MS_ClipArt_Gallery.2">
                  <p:embed/>
                  <p:pic>
                    <p:nvPicPr>
                      <p:cNvPr id="188424"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188" y="2454276"/>
                        <a:ext cx="722312"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8425" name="Group 20"/>
          <p:cNvGrpSpPr>
            <a:grpSpLocks/>
          </p:cNvGrpSpPr>
          <p:nvPr/>
        </p:nvGrpSpPr>
        <p:grpSpPr bwMode="auto">
          <a:xfrm>
            <a:off x="3179764" y="2311400"/>
            <a:ext cx="344487" cy="655638"/>
            <a:chOff x="4180" y="783"/>
            <a:chExt cx="150" cy="307"/>
          </a:xfrm>
        </p:grpSpPr>
        <p:sp>
          <p:nvSpPr>
            <p:cNvPr id="188490"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1"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2"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3"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4"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95"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96"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7"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88426" name="AutoShape 30"/>
          <p:cNvSpPr>
            <a:spLocks noChangeArrowheads="1"/>
          </p:cNvSpPr>
          <p:nvPr/>
        </p:nvSpPr>
        <p:spPr bwMode="auto">
          <a:xfrm>
            <a:off x="2697163" y="2044701"/>
            <a:ext cx="412750" cy="455613"/>
          </a:xfrm>
          <a:prstGeom prst="can">
            <a:avLst>
              <a:gd name="adj" fmla="val 22317"/>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27"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88"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28" name="Text Box 39"/>
          <p:cNvSpPr txBox="1">
            <a:spLocks noChangeArrowheads="1"/>
          </p:cNvSpPr>
          <p:nvPr/>
        </p:nvSpPr>
        <p:spPr bwMode="auto">
          <a:xfrm>
            <a:off x="3379789" y="2562225"/>
            <a:ext cx="2586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s</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sp>
        <p:nvSpPr>
          <p:cNvPr id="188429" name="AutoShape 42"/>
          <p:cNvSpPr>
            <a:spLocks noChangeArrowheads="1"/>
          </p:cNvSpPr>
          <p:nvPr/>
        </p:nvSpPr>
        <p:spPr bwMode="auto">
          <a:xfrm flipV="1">
            <a:off x="2779713" y="2374900"/>
            <a:ext cx="895350" cy="5651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88430" name="AutoShape 43"/>
          <p:cNvSpPr>
            <a:spLocks noChangeArrowheads="1"/>
          </p:cNvSpPr>
          <p:nvPr/>
        </p:nvSpPr>
        <p:spPr bwMode="auto">
          <a:xfrm>
            <a:off x="9013826" y="2581276"/>
            <a:ext cx="817563" cy="379413"/>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31" name="Group 54"/>
          <p:cNvGrpSpPr>
            <a:grpSpLocks/>
          </p:cNvGrpSpPr>
          <p:nvPr/>
        </p:nvGrpSpPr>
        <p:grpSpPr bwMode="auto">
          <a:xfrm>
            <a:off x="6964364" y="2473326"/>
            <a:ext cx="2790825" cy="569913"/>
            <a:chOff x="3130" y="3069"/>
            <a:chExt cx="1911" cy="366"/>
          </a:xfrm>
        </p:grpSpPr>
        <p:grpSp>
          <p:nvGrpSpPr>
            <p:cNvPr id="188480"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84"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81" name="Text Box 50"/>
            <p:cNvSpPr txBox="1">
              <a:spLocks noChangeArrowheads="1"/>
            </p:cNvSpPr>
            <p:nvPr/>
          </p:nvSpPr>
          <p:spPr bwMode="auto">
            <a:xfrm>
              <a:off x="3181" y="3135"/>
              <a:ext cx="186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grpSp>
      <p:sp>
        <p:nvSpPr>
          <p:cNvPr id="188432" name="AutoShape 51"/>
          <p:cNvSpPr>
            <a:spLocks noChangeArrowheads="1"/>
          </p:cNvSpPr>
          <p:nvPr/>
        </p:nvSpPr>
        <p:spPr bwMode="auto">
          <a:xfrm>
            <a:off x="5722938" y="2574925"/>
            <a:ext cx="1365250" cy="38100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9" name="Group 109"/>
          <p:cNvGrpSpPr>
            <a:grpSpLocks/>
          </p:cNvGrpSpPr>
          <p:nvPr/>
        </p:nvGrpSpPr>
        <p:grpSpPr bwMode="auto">
          <a:xfrm>
            <a:off x="2079625" y="3341689"/>
            <a:ext cx="8307388" cy="1536700"/>
            <a:chOff x="350" y="2105"/>
            <a:chExt cx="5233" cy="968"/>
          </a:xfrm>
        </p:grpSpPr>
        <p:sp>
          <p:nvSpPr>
            <p:cNvPr id="188438" name="Rectangle 56"/>
            <p:cNvSpPr>
              <a:spLocks noChangeArrowheads="1"/>
            </p:cNvSpPr>
            <p:nvPr/>
          </p:nvSpPr>
          <p:spPr bwMode="auto">
            <a:xfrm>
              <a:off x="350" y="2105"/>
              <a:ext cx="507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Char char="q"/>
              </a:pPr>
              <a:r>
                <a:rPr kumimoji="0" lang="en-US" altLang="zh-CN" sz="2800" i="1">
                  <a:solidFill>
                    <a:srgbClr val="FF3300"/>
                  </a:solidFill>
                  <a:latin typeface="Comic Sans MS" panose="030F0702030302020204" pitchFamily="66" charset="0"/>
                  <a:ea typeface="宋体" panose="02010600030101010101" pitchFamily="2" charset="-122"/>
                </a:rPr>
                <a:t>R</a:t>
              </a:r>
              <a:r>
                <a:rPr kumimoji="0" lang="en-US" altLang="zh-CN" sz="2800" i="1" baseline="-25000">
                  <a:solidFill>
                    <a:srgbClr val="FF3300"/>
                  </a:solidFill>
                  <a:latin typeface="Comic Sans MS" panose="030F0702030302020204" pitchFamily="66" charset="0"/>
                  <a:ea typeface="宋体" panose="02010600030101010101" pitchFamily="2" charset="-122"/>
                </a:rPr>
                <a:t>s</a:t>
              </a:r>
              <a:r>
                <a:rPr kumimoji="0" lang="en-US" altLang="zh-CN" sz="2800" i="1">
                  <a:solidFill>
                    <a:srgbClr val="FF3300"/>
                  </a:solidFill>
                  <a:latin typeface="Comic Sans MS" panose="030F0702030302020204" pitchFamily="66" charset="0"/>
                  <a:ea typeface="宋体" panose="02010600030101010101" pitchFamily="2" charset="-122"/>
                </a:rPr>
                <a:t> &gt; R</a:t>
              </a:r>
              <a:r>
                <a:rPr kumimoji="0" lang="en-US" altLang="zh-CN" sz="2800" i="1" baseline="-25000">
                  <a:solidFill>
                    <a:srgbClr val="FF3300"/>
                  </a:solidFill>
                  <a:latin typeface="Comic Sans MS" panose="030F0702030302020204" pitchFamily="66" charset="0"/>
                  <a:ea typeface="宋体" panose="02010600030101010101" pitchFamily="2" charset="-122"/>
                </a:rPr>
                <a:t>c  </a:t>
              </a:r>
              <a:r>
                <a:rPr kumimoji="0" lang="zh-CN" altLang="en-US" sz="2800">
                  <a:latin typeface="Comic Sans MS" panose="030F0702030302020204" pitchFamily="66" charset="0"/>
                  <a:ea typeface="宋体" panose="02010600030101010101" pitchFamily="2" charset="-122"/>
                </a:rPr>
                <a:t>平均端到端的吞吐量是多少</a:t>
              </a:r>
              <a:r>
                <a:rPr kumimoji="0" lang="en-US" altLang="zh-CN" sz="2800">
                  <a:latin typeface="Comic Sans MS" panose="030F0702030302020204" pitchFamily="66" charset="0"/>
                  <a:ea typeface="宋体" panose="02010600030101010101" pitchFamily="2" charset="-122"/>
                </a:rPr>
                <a:t>?</a:t>
              </a:r>
            </a:p>
          </p:txBody>
        </p:sp>
        <p:sp>
          <p:nvSpPr>
            <p:cNvPr id="188439" name="Line 57"/>
            <p:cNvSpPr>
              <a:spLocks noChangeShapeType="1"/>
            </p:cNvSpPr>
            <p:nvPr/>
          </p:nvSpPr>
          <p:spPr bwMode="auto">
            <a:xfrm>
              <a:off x="1354" y="2920"/>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8440" name="Group 58"/>
            <p:cNvGrpSpPr>
              <a:grpSpLocks/>
            </p:cNvGrpSpPr>
            <p:nvPr/>
          </p:nvGrpSpPr>
          <p:grpSpPr bwMode="auto">
            <a:xfrm>
              <a:off x="2725" y="2852"/>
              <a:ext cx="612" cy="178"/>
              <a:chOff x="3600" y="219"/>
              <a:chExt cx="360" cy="175"/>
            </a:xfrm>
          </p:grpSpPr>
          <p:sp>
            <p:nvSpPr>
              <p:cNvPr id="188467"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8"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69"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0"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71"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72" name="Group 64"/>
              <p:cNvGrpSpPr>
                <a:grpSpLocks/>
              </p:cNvGrpSpPr>
              <p:nvPr/>
            </p:nvGrpSpPr>
            <p:grpSpPr bwMode="auto">
              <a:xfrm>
                <a:off x="3686" y="244"/>
                <a:ext cx="177" cy="66"/>
                <a:chOff x="2848" y="848"/>
                <a:chExt cx="140" cy="98"/>
              </a:xfrm>
            </p:grpSpPr>
            <p:sp>
              <p:nvSpPr>
                <p:cNvPr id="188477"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8"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9"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8473" name="Group 68"/>
              <p:cNvGrpSpPr>
                <a:grpSpLocks/>
              </p:cNvGrpSpPr>
              <p:nvPr/>
            </p:nvGrpSpPr>
            <p:grpSpPr bwMode="auto">
              <a:xfrm flipV="1">
                <a:off x="3686" y="243"/>
                <a:ext cx="177" cy="66"/>
                <a:chOff x="2848" y="848"/>
                <a:chExt cx="140" cy="98"/>
              </a:xfrm>
            </p:grpSpPr>
            <p:sp>
              <p:nvSpPr>
                <p:cNvPr id="188474"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5"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88441" name="Object 72"/>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spid="_x0000_s18473" name="Clip" r:id="rId5" imgW="1307263" imgH="1084139" progId="MS_ClipArt_Gallery.2">
                    <p:embed/>
                  </p:oleObj>
                </mc:Choice>
                <mc:Fallback>
                  <p:oleObj name="Clip" r:id="rId5" imgW="1307263" imgH="1084139" progId="MS_ClipArt_Gallery.2">
                    <p:embed/>
                    <p:pic>
                      <p:nvPicPr>
                        <p:cNvPr id="188441"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 y="2739"/>
                          <a:ext cx="4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8442" name="Group 73"/>
            <p:cNvGrpSpPr>
              <a:grpSpLocks/>
            </p:cNvGrpSpPr>
            <p:nvPr/>
          </p:nvGrpSpPr>
          <p:grpSpPr bwMode="auto">
            <a:xfrm>
              <a:off x="1066" y="2649"/>
              <a:ext cx="217" cy="413"/>
              <a:chOff x="4180" y="783"/>
              <a:chExt cx="150" cy="307"/>
            </a:xfrm>
          </p:grpSpPr>
          <p:sp>
            <p:nvSpPr>
              <p:cNvPr id="188459" name="AutoShape 7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0" name="Rectangle 7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1" name="Rectangle 7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2" name="AutoShape 7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3" name="Line 7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64" name="Line 7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65" name="Rectangle 8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6" name="Rectangle 8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88443" name="AutoShape 82"/>
            <p:cNvSpPr>
              <a:spLocks noChangeArrowheads="1"/>
            </p:cNvSpPr>
            <p:nvPr/>
          </p:nvSpPr>
          <p:spPr bwMode="auto">
            <a:xfrm>
              <a:off x="762" y="2481"/>
              <a:ext cx="260" cy="287"/>
            </a:xfrm>
            <a:prstGeom prst="can">
              <a:avLst>
                <a:gd name="adj" fmla="val 22317"/>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44" name="AutoShape 90"/>
            <p:cNvSpPr>
              <a:spLocks noChangeArrowheads="1"/>
            </p:cNvSpPr>
            <p:nvPr/>
          </p:nvSpPr>
          <p:spPr bwMode="auto">
            <a:xfrm>
              <a:off x="4741" y="2819"/>
              <a:ext cx="515" cy="239"/>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45" name="Group 92"/>
            <p:cNvGrpSpPr>
              <a:grpSpLocks/>
            </p:cNvGrpSpPr>
            <p:nvPr/>
          </p:nvGrpSpPr>
          <p:grpSpPr bwMode="auto">
            <a:xfrm>
              <a:off x="1328" y="2714"/>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57"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46" name="Text Box 97"/>
            <p:cNvSpPr txBox="1">
              <a:spLocks noChangeArrowheads="1"/>
            </p:cNvSpPr>
            <p:nvPr/>
          </p:nvSpPr>
          <p:spPr bwMode="auto">
            <a:xfrm>
              <a:off x="1313" y="2788"/>
              <a:ext cx="14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grpSp>
          <p:nvGrpSpPr>
            <p:cNvPr id="188447" name="Group 83"/>
            <p:cNvGrpSpPr>
              <a:grpSpLocks/>
            </p:cNvGrpSpPr>
            <p:nvPr/>
          </p:nvGrpSpPr>
          <p:grpSpPr bwMode="auto">
            <a:xfrm>
              <a:off x="3419" y="2835"/>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53"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48" name="Text Box 88"/>
            <p:cNvSpPr txBox="1">
              <a:spLocks noChangeArrowheads="1"/>
            </p:cNvSpPr>
            <p:nvPr/>
          </p:nvSpPr>
          <p:spPr bwMode="auto">
            <a:xfrm>
              <a:off x="3475" y="2807"/>
              <a:ext cx="16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c</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sp>
          <p:nvSpPr>
            <p:cNvPr id="188449" name="AutoShape 98"/>
            <p:cNvSpPr>
              <a:spLocks noChangeArrowheads="1"/>
            </p:cNvSpPr>
            <p:nvPr/>
          </p:nvSpPr>
          <p:spPr bwMode="auto">
            <a:xfrm>
              <a:off x="2668" y="2815"/>
              <a:ext cx="860" cy="24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50" name="AutoShape 89"/>
            <p:cNvSpPr>
              <a:spLocks noChangeArrowheads="1"/>
            </p:cNvSpPr>
            <p:nvPr/>
          </p:nvSpPr>
          <p:spPr bwMode="auto">
            <a:xfrm flipV="1">
              <a:off x="814" y="2689"/>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grpSp>
        <p:nvGrpSpPr>
          <p:cNvPr id="16" name="Group 108"/>
          <p:cNvGrpSpPr>
            <a:grpSpLocks/>
          </p:cNvGrpSpPr>
          <p:nvPr/>
        </p:nvGrpSpPr>
        <p:grpSpPr bwMode="auto">
          <a:xfrm>
            <a:off x="1727201" y="5191126"/>
            <a:ext cx="8607425" cy="1211263"/>
            <a:chOff x="128" y="3270"/>
            <a:chExt cx="5422" cy="763"/>
          </a:xfrm>
        </p:grpSpPr>
        <p:sp>
          <p:nvSpPr>
            <p:cNvPr id="188435" name="Rectangle 102"/>
            <p:cNvSpPr>
              <a:spLocks noChangeArrowheads="1"/>
            </p:cNvSpPr>
            <p:nvPr/>
          </p:nvSpPr>
          <p:spPr bwMode="auto">
            <a:xfrm>
              <a:off x="128" y="3393"/>
              <a:ext cx="5403" cy="640"/>
            </a:xfrm>
            <a:prstGeom prst="rect">
              <a:avLst/>
            </a:prstGeom>
            <a:solidFill>
              <a:schemeClr val="bg1"/>
            </a:solidFill>
            <a:ln w="28575">
              <a:solidFill>
                <a:srgbClr val="FF33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36" name="Text Box 101"/>
            <p:cNvSpPr txBox="1">
              <a:spLocks noChangeArrowheads="1"/>
            </p:cNvSpPr>
            <p:nvPr/>
          </p:nvSpPr>
          <p:spPr bwMode="auto">
            <a:xfrm>
              <a:off x="208" y="3585"/>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dirty="0">
                  <a:latin typeface="Comic Sans MS" panose="030F0702030302020204" pitchFamily="66" charset="0"/>
                  <a:ea typeface="宋体" panose="02010600030101010101" pitchFamily="2" charset="-122"/>
                </a:rPr>
                <a:t>端到端的链路制约端到端的吞吐量</a:t>
              </a:r>
            </a:p>
          </p:txBody>
        </p:sp>
        <p:sp>
          <p:nvSpPr>
            <p:cNvPr id="188437" name="Text Box 104"/>
            <p:cNvSpPr txBox="1">
              <a:spLocks noChangeArrowheads="1"/>
            </p:cNvSpPr>
            <p:nvPr/>
          </p:nvSpPr>
          <p:spPr bwMode="auto">
            <a:xfrm>
              <a:off x="322" y="3270"/>
              <a:ext cx="1712"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dirty="0">
                  <a:solidFill>
                    <a:srgbClr val="FF3300"/>
                  </a:solidFill>
                  <a:latin typeface="Comic Sans MS" panose="030F0702030302020204" pitchFamily="66" charset="0"/>
                  <a:ea typeface="宋体" panose="02010600030101010101" pitchFamily="2" charset="-122"/>
                </a:rPr>
                <a:t>链路瓶颈</a:t>
              </a:r>
            </a:p>
          </p:txBody>
        </p:sp>
      </p:grpSp>
    </p:spTree>
    <p:extLst>
      <p:ext uri="{BB962C8B-B14F-4D97-AF65-F5344CB8AC3E}">
        <p14:creationId xmlns:p14="http://schemas.microsoft.com/office/powerpoint/2010/main" val="762357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2"/>
          <p:cNvSpPr>
            <a:spLocks noGrp="1"/>
          </p:cNvSpPr>
          <p:nvPr>
            <p:ph type="sldNum" sz="quarter" idx="11"/>
          </p:nvPr>
        </p:nvSpPr>
        <p:spPr>
          <a:xfrm>
            <a:off x="9194800" y="6355582"/>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19AC6130-C804-4A65-9E8F-CCACCE2648A1}"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143</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18944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9444" name="Rectangle 2"/>
          <p:cNvSpPr>
            <a:spLocks noGrp="1" noChangeArrowheads="1"/>
          </p:cNvSpPr>
          <p:nvPr>
            <p:ph type="title" idx="4294967295"/>
          </p:nvPr>
        </p:nvSpPr>
        <p:spPr>
          <a:xfrm>
            <a:off x="1005981" y="465991"/>
            <a:ext cx="7772400" cy="1014413"/>
          </a:xfrm>
        </p:spPr>
        <p:txBody>
          <a:bodyPr/>
          <a:lstStyle/>
          <a:p>
            <a:pPr eaLnBrk="1" hangingPunct="1"/>
            <a:r>
              <a:rPr lang="zh-CN" altLang="en-US">
                <a:ea typeface="宋体" panose="02010600030101010101" pitchFamily="2" charset="-122"/>
              </a:rPr>
              <a:t>吞吐量</a:t>
            </a:r>
            <a:r>
              <a:rPr lang="en-US" altLang="zh-CN">
                <a:ea typeface="宋体" panose="02010600030101010101" pitchFamily="2" charset="-122"/>
              </a:rPr>
              <a:t>: </a:t>
            </a:r>
            <a:r>
              <a:rPr lang="zh-CN" altLang="en-US">
                <a:ea typeface="宋体" panose="02010600030101010101" pitchFamily="2" charset="-122"/>
              </a:rPr>
              <a:t>网络场景</a:t>
            </a:r>
          </a:p>
        </p:txBody>
      </p:sp>
      <p:sp>
        <p:nvSpPr>
          <p:cNvPr id="189445" name="Text Box 44"/>
          <p:cNvSpPr txBox="1">
            <a:spLocks noChangeArrowheads="1"/>
          </p:cNvSpPr>
          <p:nvPr/>
        </p:nvSpPr>
        <p:spPr bwMode="auto">
          <a:xfrm>
            <a:off x="5908675" y="5672139"/>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10 </a:t>
            </a:r>
            <a:r>
              <a:rPr kumimoji="0" lang="zh-CN" altLang="en-US" sz="2000">
                <a:latin typeface="Comic Sans MS" panose="030F0702030302020204" pitchFamily="66" charset="0"/>
                <a:ea typeface="宋体" panose="02010600030101010101" pitchFamily="2" charset="-122"/>
              </a:rPr>
              <a:t>条链接</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公平的</a:t>
            </a: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共享骨干瓶颈链路 </a:t>
            </a:r>
            <a:r>
              <a:rPr kumimoji="0" lang="en-US" altLang="zh-CN" sz="2000">
                <a:latin typeface="Comic Sans MS" panose="030F0702030302020204" pitchFamily="66" charset="0"/>
                <a:ea typeface="宋体" panose="02010600030101010101" pitchFamily="2" charset="-122"/>
              </a:rPr>
              <a:t>R</a:t>
            </a:r>
            <a:r>
              <a:rPr kumimoji="0" lang="en-US" altLang="zh-CN" sz="2000" baseline="-25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秒</a:t>
            </a:r>
          </a:p>
        </p:txBody>
      </p:sp>
      <p:sp>
        <p:nvSpPr>
          <p:cNvPr id="189446" name="Freeform 296"/>
          <p:cNvSpPr>
            <a:spLocks/>
          </p:cNvSpPr>
          <p:nvPr/>
        </p:nvSpPr>
        <p:spPr bwMode="auto">
          <a:xfrm>
            <a:off x="6407151" y="2720975"/>
            <a:ext cx="3127375" cy="1498600"/>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447" name="AutoShape 21"/>
          <p:cNvSpPr>
            <a:spLocks noChangeArrowheads="1"/>
          </p:cNvSpPr>
          <p:nvPr/>
        </p:nvSpPr>
        <p:spPr bwMode="auto">
          <a:xfrm>
            <a:off x="6119814" y="2386013"/>
            <a:ext cx="312737" cy="152400"/>
          </a:xfrm>
          <a:prstGeom prst="parallelogram">
            <a:avLst>
              <a:gd name="adj" fmla="val 7905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48" name="Rectangle 22"/>
          <p:cNvSpPr>
            <a:spLocks noChangeArrowheads="1"/>
          </p:cNvSpPr>
          <p:nvPr/>
        </p:nvSpPr>
        <p:spPr bwMode="auto">
          <a:xfrm>
            <a:off x="6278563" y="1882775"/>
            <a:ext cx="144462"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49" name="Rectangle 23"/>
          <p:cNvSpPr>
            <a:spLocks noChangeArrowheads="1"/>
          </p:cNvSpPr>
          <p:nvPr/>
        </p:nvSpPr>
        <p:spPr bwMode="auto">
          <a:xfrm>
            <a:off x="6119814" y="2025650"/>
            <a:ext cx="200025" cy="50800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0" name="AutoShape 24"/>
          <p:cNvSpPr>
            <a:spLocks noChangeArrowheads="1"/>
          </p:cNvSpPr>
          <p:nvPr/>
        </p:nvSpPr>
        <p:spPr bwMode="auto">
          <a:xfrm>
            <a:off x="6119814" y="1878014"/>
            <a:ext cx="312737" cy="153987"/>
          </a:xfrm>
          <a:prstGeom prst="parallelogram">
            <a:avLst>
              <a:gd name="adj" fmla="val 78238"/>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1" name="Line 25"/>
          <p:cNvSpPr>
            <a:spLocks noChangeShapeType="1"/>
          </p:cNvSpPr>
          <p:nvPr/>
        </p:nvSpPr>
        <p:spPr bwMode="auto">
          <a:xfrm>
            <a:off x="6432550" y="1889125"/>
            <a:ext cx="0" cy="496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52" name="Line 26"/>
          <p:cNvSpPr>
            <a:spLocks noChangeShapeType="1"/>
          </p:cNvSpPr>
          <p:nvPr/>
        </p:nvSpPr>
        <p:spPr bwMode="auto">
          <a:xfrm flipH="1">
            <a:off x="6319838" y="2386014"/>
            <a:ext cx="112712" cy="147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53" name="Rectangle 27"/>
          <p:cNvSpPr>
            <a:spLocks noChangeArrowheads="1"/>
          </p:cNvSpPr>
          <p:nvPr/>
        </p:nvSpPr>
        <p:spPr bwMode="auto">
          <a:xfrm>
            <a:off x="6146801" y="2093913"/>
            <a:ext cx="131763" cy="2921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4" name="Rectangle 28"/>
          <p:cNvSpPr>
            <a:spLocks noChangeArrowheads="1"/>
          </p:cNvSpPr>
          <p:nvPr/>
        </p:nvSpPr>
        <p:spPr bwMode="auto">
          <a:xfrm>
            <a:off x="6165851" y="2181225"/>
            <a:ext cx="98425" cy="10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5" name="Text Box 35"/>
          <p:cNvSpPr txBox="1">
            <a:spLocks noChangeArrowheads="1"/>
          </p:cNvSpPr>
          <p:nvPr/>
        </p:nvSpPr>
        <p:spPr bwMode="auto">
          <a:xfrm>
            <a:off x="6270626" y="2344738"/>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endParaRPr kumimoji="0" lang="en-US" altLang="zh-CN" sz="2000">
              <a:latin typeface="Comic Sans MS" panose="030F0702030302020204" pitchFamily="66" charset="0"/>
              <a:ea typeface="宋体" panose="02010600030101010101" pitchFamily="2" charset="-122"/>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58"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aphicFrame>
        <p:nvGraphicFramePr>
          <p:cNvPr id="189460" name="Object 429"/>
          <p:cNvGraphicFramePr>
            <a:graphicFrameLocks noChangeAspect="1"/>
          </p:cNvGraphicFramePr>
          <p:nvPr/>
        </p:nvGraphicFramePr>
        <p:xfrm>
          <a:off x="6048375" y="4532314"/>
          <a:ext cx="546100" cy="530225"/>
        </p:xfrm>
        <a:graphic>
          <a:graphicData uri="http://schemas.openxmlformats.org/presentationml/2006/ole">
            <mc:AlternateContent xmlns:mc="http://schemas.openxmlformats.org/markup-compatibility/2006">
              <mc:Choice xmlns:v="urn:schemas-microsoft-com:vml" Requires="v">
                <p:oleObj spid="_x0000_s19515" name="Clip" r:id="rId3" imgW="1307263" imgH="1084139" progId="MS_ClipArt_Gallery.2">
                  <p:embed/>
                </p:oleObj>
              </mc:Choice>
              <mc:Fallback>
                <p:oleObj name="Clip" r:id="rId3" imgW="1307263" imgH="1084139" progId="MS_ClipArt_Gallery.2">
                  <p:embed/>
                  <p:pic>
                    <p:nvPicPr>
                      <p:cNvPr id="189460" name="Object 4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75" y="4532314"/>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63"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65"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66" name="AutoShape 459"/>
          <p:cNvSpPr>
            <a:spLocks noChangeArrowheads="1"/>
          </p:cNvSpPr>
          <p:nvPr/>
        </p:nvSpPr>
        <p:spPr bwMode="auto">
          <a:xfrm>
            <a:off x="6708775" y="1943100"/>
            <a:ext cx="312738" cy="153988"/>
          </a:xfrm>
          <a:prstGeom prst="parallelogram">
            <a:avLst>
              <a:gd name="adj" fmla="val 78238"/>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67" name="Rectangle 460"/>
          <p:cNvSpPr>
            <a:spLocks noChangeArrowheads="1"/>
          </p:cNvSpPr>
          <p:nvPr/>
        </p:nvSpPr>
        <p:spPr bwMode="auto">
          <a:xfrm>
            <a:off x="6867526" y="143986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68" name="Rectangle 461"/>
          <p:cNvSpPr>
            <a:spLocks noChangeArrowheads="1"/>
          </p:cNvSpPr>
          <p:nvPr/>
        </p:nvSpPr>
        <p:spPr bwMode="auto">
          <a:xfrm>
            <a:off x="6710364" y="1584325"/>
            <a:ext cx="198437" cy="50800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69" name="AutoShape 462"/>
          <p:cNvSpPr>
            <a:spLocks noChangeArrowheads="1"/>
          </p:cNvSpPr>
          <p:nvPr/>
        </p:nvSpPr>
        <p:spPr bwMode="auto">
          <a:xfrm>
            <a:off x="6708775" y="1435100"/>
            <a:ext cx="312738" cy="153988"/>
          </a:xfrm>
          <a:prstGeom prst="parallelogram">
            <a:avLst>
              <a:gd name="adj" fmla="val 78238"/>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70" name="Line 463"/>
          <p:cNvSpPr>
            <a:spLocks noChangeShapeType="1"/>
          </p:cNvSpPr>
          <p:nvPr/>
        </p:nvSpPr>
        <p:spPr bwMode="auto">
          <a:xfrm>
            <a:off x="7021513" y="1446214"/>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71" name="Line 464"/>
          <p:cNvSpPr>
            <a:spLocks noChangeShapeType="1"/>
          </p:cNvSpPr>
          <p:nvPr/>
        </p:nvSpPr>
        <p:spPr bwMode="auto">
          <a:xfrm flipH="1">
            <a:off x="6908801" y="1943101"/>
            <a:ext cx="112713"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72" name="Rectangle 465"/>
          <p:cNvSpPr>
            <a:spLocks noChangeArrowheads="1"/>
          </p:cNvSpPr>
          <p:nvPr/>
        </p:nvSpPr>
        <p:spPr bwMode="auto">
          <a:xfrm>
            <a:off x="6735763" y="1651000"/>
            <a:ext cx="131762" cy="2921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73" name="Rectangle 466"/>
          <p:cNvSpPr>
            <a:spLocks noChangeArrowheads="1"/>
          </p:cNvSpPr>
          <p:nvPr/>
        </p:nvSpPr>
        <p:spPr bwMode="auto">
          <a:xfrm>
            <a:off x="6754813" y="173990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76"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78"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1"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3"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6"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8"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9489" name="Object 488"/>
          <p:cNvGraphicFramePr>
            <a:graphicFrameLocks noChangeAspect="1"/>
          </p:cNvGraphicFramePr>
          <p:nvPr/>
        </p:nvGraphicFramePr>
        <p:xfrm>
          <a:off x="6713538" y="4987926"/>
          <a:ext cx="544512" cy="530225"/>
        </p:xfrm>
        <a:graphic>
          <a:graphicData uri="http://schemas.openxmlformats.org/presentationml/2006/ole">
            <mc:AlternateContent xmlns:mc="http://schemas.openxmlformats.org/markup-compatibility/2006">
              <mc:Choice xmlns:v="urn:schemas-microsoft-com:vml" Requires="v">
                <p:oleObj spid="_x0000_s19516" name="Clip" r:id="rId5" imgW="1307263" imgH="1084139" progId="MS_ClipArt_Gallery.2">
                  <p:embed/>
                </p:oleObj>
              </mc:Choice>
              <mc:Fallback>
                <p:oleObj name="Clip" r:id="rId5" imgW="1307263" imgH="1084139" progId="MS_ClipArt_Gallery.2">
                  <p:embed/>
                  <p:pic>
                    <p:nvPicPr>
                      <p:cNvPr id="189489" name="Object 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538" y="4987926"/>
                        <a:ext cx="54451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90" name="AutoShape 490"/>
          <p:cNvSpPr>
            <a:spLocks noChangeArrowheads="1"/>
          </p:cNvSpPr>
          <p:nvPr/>
        </p:nvSpPr>
        <p:spPr bwMode="auto">
          <a:xfrm>
            <a:off x="9598026" y="2266950"/>
            <a:ext cx="314325" cy="153988"/>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1" name="Rectangle 491"/>
          <p:cNvSpPr>
            <a:spLocks noChangeArrowheads="1"/>
          </p:cNvSpPr>
          <p:nvPr/>
        </p:nvSpPr>
        <p:spPr bwMode="auto">
          <a:xfrm>
            <a:off x="9756776" y="176371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2" name="Rectangle 492"/>
          <p:cNvSpPr>
            <a:spLocks noChangeArrowheads="1"/>
          </p:cNvSpPr>
          <p:nvPr/>
        </p:nvSpPr>
        <p:spPr bwMode="auto">
          <a:xfrm>
            <a:off x="9599614" y="1908175"/>
            <a:ext cx="200025" cy="50800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3" name="AutoShape 493"/>
          <p:cNvSpPr>
            <a:spLocks noChangeArrowheads="1"/>
          </p:cNvSpPr>
          <p:nvPr/>
        </p:nvSpPr>
        <p:spPr bwMode="auto">
          <a:xfrm>
            <a:off x="9598026" y="1758950"/>
            <a:ext cx="314325" cy="153988"/>
          </a:xfrm>
          <a:prstGeom prst="parallelogram">
            <a:avLst>
              <a:gd name="adj" fmla="val 78635"/>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4" name="Line 494"/>
          <p:cNvSpPr>
            <a:spLocks noChangeShapeType="1"/>
          </p:cNvSpPr>
          <p:nvPr/>
        </p:nvSpPr>
        <p:spPr bwMode="auto">
          <a:xfrm>
            <a:off x="9912350" y="1770064"/>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95" name="Line 495"/>
          <p:cNvSpPr>
            <a:spLocks noChangeShapeType="1"/>
          </p:cNvSpPr>
          <p:nvPr/>
        </p:nvSpPr>
        <p:spPr bwMode="auto">
          <a:xfrm flipH="1">
            <a:off x="9799638" y="2266951"/>
            <a:ext cx="112712"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96" name="Rectangle 496"/>
          <p:cNvSpPr>
            <a:spLocks noChangeArrowheads="1"/>
          </p:cNvSpPr>
          <p:nvPr/>
        </p:nvSpPr>
        <p:spPr bwMode="auto">
          <a:xfrm>
            <a:off x="9626601" y="1974850"/>
            <a:ext cx="130175" cy="2921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7" name="Rectangle 497"/>
          <p:cNvSpPr>
            <a:spLocks noChangeArrowheads="1"/>
          </p:cNvSpPr>
          <p:nvPr/>
        </p:nvSpPr>
        <p:spPr bwMode="auto">
          <a:xfrm>
            <a:off x="9644063" y="206375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0"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2"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5"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7"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9508" name="Object 512"/>
          <p:cNvGraphicFramePr>
            <a:graphicFrameLocks noChangeAspect="1"/>
          </p:cNvGraphicFramePr>
          <p:nvPr/>
        </p:nvGraphicFramePr>
        <p:xfrm>
          <a:off x="9601200" y="4799014"/>
          <a:ext cx="546100" cy="530225"/>
        </p:xfrm>
        <a:graphic>
          <a:graphicData uri="http://schemas.openxmlformats.org/presentationml/2006/ole">
            <mc:AlternateContent xmlns:mc="http://schemas.openxmlformats.org/markup-compatibility/2006">
              <mc:Choice xmlns:v="urn:schemas-microsoft-com:vml" Requires="v">
                <p:oleObj spid="_x0000_s19517" name="Clip" r:id="rId6" imgW="1307263" imgH="1084139" progId="MS_ClipArt_Gallery.2">
                  <p:embed/>
                </p:oleObj>
              </mc:Choice>
              <mc:Fallback>
                <p:oleObj name="Clip" r:id="rId6" imgW="1307263" imgH="1084139" progId="MS_ClipArt_Gallery.2">
                  <p:embed/>
                  <p:pic>
                    <p:nvPicPr>
                      <p:cNvPr id="189508" name="Object 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4799014"/>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509" name="Text Box 513"/>
          <p:cNvSpPr txBox="1">
            <a:spLocks noChangeArrowheads="1"/>
          </p:cNvSpPr>
          <p:nvPr/>
        </p:nvSpPr>
        <p:spPr bwMode="auto">
          <a:xfrm>
            <a:off x="7240589" y="1903413"/>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endParaRPr kumimoji="0" lang="en-US" altLang="zh-CN" sz="2000">
              <a:latin typeface="Comic Sans MS" panose="030F0702030302020204" pitchFamily="66" charset="0"/>
              <a:ea typeface="宋体" panose="02010600030101010101" pitchFamily="2" charset="-122"/>
            </a:endParaRPr>
          </a:p>
        </p:txBody>
      </p:sp>
      <p:sp>
        <p:nvSpPr>
          <p:cNvPr id="189510" name="Text Box 514"/>
          <p:cNvSpPr txBox="1">
            <a:spLocks noChangeArrowheads="1"/>
          </p:cNvSpPr>
          <p:nvPr/>
        </p:nvSpPr>
        <p:spPr bwMode="auto">
          <a:xfrm>
            <a:off x="9067801" y="2411413"/>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endParaRPr kumimoji="0" lang="en-US" altLang="zh-CN" sz="2000">
              <a:latin typeface="Comic Sans MS" panose="030F0702030302020204" pitchFamily="66" charset="0"/>
              <a:ea typeface="宋体" panose="02010600030101010101" pitchFamily="2" charset="-122"/>
            </a:endParaRPr>
          </a:p>
        </p:txBody>
      </p:sp>
      <p:sp>
        <p:nvSpPr>
          <p:cNvPr id="189511" name="Freeform 515"/>
          <p:cNvSpPr>
            <a:spLocks/>
          </p:cNvSpPr>
          <p:nvPr/>
        </p:nvSpPr>
        <p:spPr bwMode="auto">
          <a:xfrm>
            <a:off x="7234238" y="2771776"/>
            <a:ext cx="800100" cy="1381125"/>
          </a:xfrm>
          <a:custGeom>
            <a:avLst/>
            <a:gdLst>
              <a:gd name="T0" fmla="*/ 0 w 504"/>
              <a:gd name="T1" fmla="*/ 0 h 870"/>
              <a:gd name="T2" fmla="*/ 2147483646 w 504"/>
              <a:gd name="T3" fmla="*/ 2147483646 h 870"/>
              <a:gd name="T4" fmla="*/ 2147483646 w 504"/>
              <a:gd name="T5" fmla="*/ 2147483646 h 870"/>
              <a:gd name="T6" fmla="*/ 2147483646 w 504"/>
              <a:gd name="T7" fmla="*/ 2147483646 h 870"/>
              <a:gd name="T8" fmla="*/ 2147483646 w 504"/>
              <a:gd name="T9" fmla="*/ 2147483646 h 870"/>
              <a:gd name="T10" fmla="*/ 2147483646 w 504"/>
              <a:gd name="T11" fmla="*/ 2147483646 h 870"/>
              <a:gd name="T12" fmla="*/ 2147483646 w 504"/>
              <a:gd name="T13" fmla="*/ 2147483646 h 870"/>
              <a:gd name="T14" fmla="*/ 2147483646 w 504"/>
              <a:gd name="T15" fmla="*/ 2147483646 h 870"/>
              <a:gd name="T16" fmla="*/ 2147483646 w 504"/>
              <a:gd name="T17" fmla="*/ 2147483646 h 870"/>
              <a:gd name="T18" fmla="*/ 2147483646 w 504"/>
              <a:gd name="T19" fmla="*/ 2147483646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2" name="Text Box 516"/>
          <p:cNvSpPr txBox="1">
            <a:spLocks noChangeArrowheads="1"/>
          </p:cNvSpPr>
          <p:nvPr/>
        </p:nvSpPr>
        <p:spPr bwMode="auto">
          <a:xfrm>
            <a:off x="6248400" y="3960813"/>
            <a:ext cx="674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endParaRPr kumimoji="0" lang="en-US" altLang="zh-CN" sz="2000">
              <a:latin typeface="Comic Sans MS" panose="030F0702030302020204" pitchFamily="66" charset="0"/>
              <a:ea typeface="宋体" panose="02010600030101010101" pitchFamily="2" charset="-122"/>
            </a:endParaRPr>
          </a:p>
        </p:txBody>
      </p:sp>
      <p:sp>
        <p:nvSpPr>
          <p:cNvPr id="189513" name="Freeform 517"/>
          <p:cNvSpPr>
            <a:spLocks/>
          </p:cNvSpPr>
          <p:nvPr/>
        </p:nvSpPr>
        <p:spPr bwMode="auto">
          <a:xfrm>
            <a:off x="7697788" y="2749550"/>
            <a:ext cx="431800" cy="1570038"/>
          </a:xfrm>
          <a:custGeom>
            <a:avLst/>
            <a:gdLst>
              <a:gd name="T0" fmla="*/ 0 w 272"/>
              <a:gd name="T1" fmla="*/ 0 h 989"/>
              <a:gd name="T2" fmla="*/ 2147483646 w 272"/>
              <a:gd name="T3" fmla="*/ 2147483646 h 989"/>
              <a:gd name="T4" fmla="*/ 2147483646 w 272"/>
              <a:gd name="T5" fmla="*/ 2147483646 h 989"/>
              <a:gd name="T6" fmla="*/ 2147483646 w 272"/>
              <a:gd name="T7" fmla="*/ 2147483646 h 989"/>
              <a:gd name="T8" fmla="*/ 2147483646 w 272"/>
              <a:gd name="T9" fmla="*/ 2147483646 h 989"/>
              <a:gd name="T10" fmla="*/ 2147483646 w 272"/>
              <a:gd name="T11" fmla="*/ 2147483646 h 989"/>
              <a:gd name="T12" fmla="*/ 2147483646 w 272"/>
              <a:gd name="T13" fmla="*/ 2147483646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4" name="Freeform 518"/>
          <p:cNvSpPr>
            <a:spLocks/>
          </p:cNvSpPr>
          <p:nvPr/>
        </p:nvSpPr>
        <p:spPr bwMode="auto">
          <a:xfrm>
            <a:off x="8281989" y="2733675"/>
            <a:ext cx="638175" cy="1538288"/>
          </a:xfrm>
          <a:custGeom>
            <a:avLst/>
            <a:gdLst>
              <a:gd name="T0" fmla="*/ 2147483646 w 402"/>
              <a:gd name="T1" fmla="*/ 0 h 969"/>
              <a:gd name="T2" fmla="*/ 2147483646 w 402"/>
              <a:gd name="T3" fmla="*/ 2147483646 h 969"/>
              <a:gd name="T4" fmla="*/ 2147483646 w 402"/>
              <a:gd name="T5" fmla="*/ 2147483646 h 969"/>
              <a:gd name="T6" fmla="*/ 2147483646 w 402"/>
              <a:gd name="T7" fmla="*/ 2147483646 h 969"/>
              <a:gd name="T8" fmla="*/ 2147483646 w 402"/>
              <a:gd name="T9" fmla="*/ 2147483646 h 969"/>
              <a:gd name="T10" fmla="*/ 2147483646 w 402"/>
              <a:gd name="T11" fmla="*/ 2147483646 h 969"/>
              <a:gd name="T12" fmla="*/ 2147483646 w 402"/>
              <a:gd name="T13" fmla="*/ 2147483646 h 969"/>
              <a:gd name="T14" fmla="*/ 2147483646 w 402"/>
              <a:gd name="T15" fmla="*/ 2147483646 h 969"/>
              <a:gd name="T16" fmla="*/ 2147483646 w 402"/>
              <a:gd name="T17" fmla="*/ 2147483646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5" name="Text Box 519"/>
          <p:cNvSpPr txBox="1">
            <a:spLocks noChangeArrowheads="1"/>
          </p:cNvSpPr>
          <p:nvPr/>
        </p:nvSpPr>
        <p:spPr bwMode="auto">
          <a:xfrm>
            <a:off x="7507289" y="4498975"/>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endParaRPr kumimoji="0" lang="en-US" altLang="zh-CN" sz="2000">
              <a:latin typeface="Comic Sans MS" panose="030F0702030302020204" pitchFamily="66" charset="0"/>
              <a:ea typeface="宋体" panose="02010600030101010101" pitchFamily="2" charset="-122"/>
            </a:endParaRPr>
          </a:p>
        </p:txBody>
      </p:sp>
      <p:sp>
        <p:nvSpPr>
          <p:cNvPr id="189516" name="Text Box 520"/>
          <p:cNvSpPr txBox="1">
            <a:spLocks noChangeArrowheads="1"/>
          </p:cNvSpPr>
          <p:nvPr/>
        </p:nvSpPr>
        <p:spPr bwMode="auto">
          <a:xfrm>
            <a:off x="9194800" y="3986213"/>
            <a:ext cx="674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endParaRPr kumimoji="0" lang="en-US" altLang="zh-CN" sz="2000">
              <a:latin typeface="Comic Sans MS" panose="030F0702030302020204" pitchFamily="66" charset="0"/>
              <a:ea typeface="宋体" panose="02010600030101010101" pitchFamily="2" charset="-122"/>
            </a:endParaRPr>
          </a:p>
        </p:txBody>
      </p:sp>
      <p:sp>
        <p:nvSpPr>
          <p:cNvPr id="189517" name="Text Box 521"/>
          <p:cNvSpPr txBox="1">
            <a:spLocks noChangeArrowheads="1"/>
          </p:cNvSpPr>
          <p:nvPr/>
        </p:nvSpPr>
        <p:spPr bwMode="auto">
          <a:xfrm>
            <a:off x="8223251" y="3357563"/>
            <a:ext cx="676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p>
        </p:txBody>
      </p:sp>
      <p:sp>
        <p:nvSpPr>
          <p:cNvPr id="189518" name="Rectangle 523"/>
          <p:cNvSpPr>
            <a:spLocks noGrp="1" noChangeArrowheads="1"/>
          </p:cNvSpPr>
          <p:nvPr>
            <p:ph type="body" idx="4294967295"/>
          </p:nvPr>
        </p:nvSpPr>
        <p:spPr>
          <a:xfrm>
            <a:off x="1127448" y="1781176"/>
            <a:ext cx="4892352" cy="1952625"/>
          </a:xfrm>
        </p:spPr>
        <p:txBody>
          <a:bodyPr/>
          <a:lstStyle/>
          <a:p>
            <a:pPr eaLnBrk="1" hangingPunct="1"/>
            <a:r>
              <a:rPr lang="zh-CN" altLang="en-US" sz="2600">
                <a:ea typeface="宋体" panose="02010600030101010101" pitchFamily="2" charset="-122"/>
              </a:rPr>
              <a:t>每个链接的端到端吞吐量</a:t>
            </a:r>
            <a:r>
              <a:rPr lang="en-US" altLang="zh-CN" sz="2600">
                <a:ea typeface="宋体" panose="02010600030101010101" pitchFamily="2" charset="-122"/>
              </a:rPr>
              <a:t>:                       </a:t>
            </a:r>
            <a:r>
              <a:rPr lang="zh-CN" altLang="en-US" sz="2600">
                <a:ea typeface="宋体" panose="02010600030101010101" pitchFamily="2" charset="-122"/>
              </a:rPr>
              <a:t>最小值</a:t>
            </a:r>
            <a:r>
              <a:rPr lang="en-US" altLang="zh-CN" sz="2600">
                <a:ea typeface="宋体" panose="02010600030101010101" pitchFamily="2" charset="-122"/>
              </a:rPr>
              <a:t>(R</a:t>
            </a:r>
            <a:r>
              <a:rPr lang="en-US" altLang="zh-CN" sz="2600" baseline="-25000">
                <a:ea typeface="宋体" panose="02010600030101010101" pitchFamily="2" charset="-122"/>
              </a:rPr>
              <a:t>c</a:t>
            </a:r>
            <a:r>
              <a:rPr lang="en-US" altLang="zh-CN" sz="2600">
                <a:ea typeface="宋体" panose="02010600030101010101" pitchFamily="2" charset="-122"/>
              </a:rPr>
              <a:t>,R</a:t>
            </a:r>
            <a:r>
              <a:rPr lang="en-US" altLang="zh-CN" sz="2600" baseline="-25000">
                <a:ea typeface="宋体" panose="02010600030101010101" pitchFamily="2" charset="-122"/>
              </a:rPr>
              <a:t>s</a:t>
            </a:r>
            <a:r>
              <a:rPr lang="en-US" altLang="zh-CN" sz="2600">
                <a:ea typeface="宋体" panose="02010600030101010101" pitchFamily="2" charset="-122"/>
              </a:rPr>
              <a:t>,R/10)</a:t>
            </a:r>
          </a:p>
          <a:p>
            <a:pPr eaLnBrk="1" hangingPunct="1"/>
            <a:r>
              <a:rPr lang="zh-CN" altLang="en-US" sz="2600">
                <a:ea typeface="宋体" panose="02010600030101010101" pitchFamily="2" charset="-122"/>
              </a:rPr>
              <a:t>实际上</a:t>
            </a:r>
            <a:r>
              <a:rPr lang="en-US" altLang="zh-CN" sz="2600">
                <a:ea typeface="宋体" panose="02010600030101010101" pitchFamily="2" charset="-122"/>
              </a:rPr>
              <a:t>: R</a:t>
            </a:r>
            <a:r>
              <a:rPr lang="en-US" altLang="zh-CN" sz="2600" baseline="-25000">
                <a:ea typeface="宋体" panose="02010600030101010101" pitchFamily="2" charset="-122"/>
              </a:rPr>
              <a:t>c</a:t>
            </a:r>
            <a:r>
              <a:rPr lang="en-US" altLang="zh-CN" sz="2600">
                <a:ea typeface="宋体" panose="02010600030101010101" pitchFamily="2" charset="-122"/>
              </a:rPr>
              <a:t> </a:t>
            </a:r>
            <a:r>
              <a:rPr lang="zh-CN" altLang="en-US" sz="2600">
                <a:ea typeface="宋体" panose="02010600030101010101" pitchFamily="2" charset="-122"/>
              </a:rPr>
              <a:t>或 </a:t>
            </a:r>
            <a:r>
              <a:rPr lang="en-US" altLang="zh-CN" sz="2600">
                <a:ea typeface="宋体" panose="02010600030101010101" pitchFamily="2" charset="-122"/>
              </a:rPr>
              <a:t>R</a:t>
            </a:r>
            <a:r>
              <a:rPr lang="en-US" altLang="zh-CN" sz="2600" baseline="-25000">
                <a:ea typeface="宋体" panose="02010600030101010101" pitchFamily="2" charset="-122"/>
              </a:rPr>
              <a:t>s</a:t>
            </a:r>
            <a:r>
              <a:rPr lang="en-US" altLang="zh-CN" sz="2600">
                <a:ea typeface="宋体" panose="02010600030101010101" pitchFamily="2" charset="-122"/>
              </a:rPr>
              <a:t> </a:t>
            </a:r>
            <a:r>
              <a:rPr lang="zh-CN" altLang="en-US" sz="2600">
                <a:ea typeface="宋体" panose="02010600030101010101" pitchFamily="2" charset="-122"/>
              </a:rPr>
              <a:t>往往是瓶颈</a:t>
            </a:r>
          </a:p>
        </p:txBody>
      </p:sp>
    </p:spTree>
    <p:extLst>
      <p:ext uri="{BB962C8B-B14F-4D97-AF65-F5344CB8AC3E}">
        <p14:creationId xmlns:p14="http://schemas.microsoft.com/office/powerpoint/2010/main" val="34672932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3D4C2031-81BF-444B-B0AB-49410A7183C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144</a:t>
            </a:fld>
            <a:r>
              <a:rPr kumimoji="0" lang="en-US" altLang="zh-CN" sz="1000">
                <a:latin typeface="Arial" panose="020B0604020202020204" pitchFamily="34" charset="0"/>
                <a:ea typeface="宋体" panose="02010600030101010101" pitchFamily="2" charset="-122"/>
              </a:rPr>
              <a:t>-</a:t>
            </a:r>
          </a:p>
        </p:txBody>
      </p:sp>
      <p:sp>
        <p:nvSpPr>
          <p:cNvPr id="190467" name="Rectangle 2"/>
          <p:cNvSpPr>
            <a:spLocks noGrp="1" noChangeArrowheads="1"/>
          </p:cNvSpPr>
          <p:nvPr>
            <p:ph type="title" idx="4294967295"/>
          </p:nvPr>
        </p:nvSpPr>
        <p:spPr/>
        <p:txBody>
          <a:bodyPr/>
          <a:lstStyle/>
          <a:p>
            <a:pPr eaLnBrk="1" hangingPunct="1"/>
            <a:r>
              <a:rPr lang="zh-CN" altLang="en-US" sz="3200"/>
              <a:t>应用性能需求</a:t>
            </a:r>
            <a:endParaRPr lang="en-US" altLang="zh-CN" sz="3200"/>
          </a:p>
        </p:txBody>
      </p:sp>
      <p:sp>
        <p:nvSpPr>
          <p:cNvPr id="190468" name="Rectangle 3"/>
          <p:cNvSpPr>
            <a:spLocks noGrp="1" noChangeArrowheads="1"/>
          </p:cNvSpPr>
          <p:nvPr>
            <p:ph type="body" idx="4294967295"/>
          </p:nvPr>
        </p:nvSpPr>
        <p:spPr/>
        <p:txBody>
          <a:bodyPr/>
          <a:lstStyle/>
          <a:p>
            <a:pPr eaLnBrk="1" hangingPunct="1"/>
            <a:r>
              <a:rPr lang="zh-CN" altLang="en-US" sz="2400"/>
              <a:t>不同的应用带宽需求</a:t>
            </a:r>
            <a:endParaRPr lang="en-US" altLang="zh-CN" sz="2400"/>
          </a:p>
          <a:p>
            <a:pPr lvl="1" eaLnBrk="1" hangingPunct="1"/>
            <a:r>
              <a:rPr lang="zh-CN" altLang="en-US" sz="2400"/>
              <a:t>平均速率及突发流量</a:t>
            </a:r>
            <a:endParaRPr lang="en-US" altLang="zh-CN" sz="2400"/>
          </a:p>
          <a:p>
            <a:pPr lvl="1" eaLnBrk="1" hangingPunct="1"/>
            <a:r>
              <a:rPr lang="zh-CN" altLang="en-US" sz="2400"/>
              <a:t>示例</a:t>
            </a:r>
            <a:r>
              <a:rPr lang="en-US" altLang="zh-CN" sz="2400"/>
              <a:t>: </a:t>
            </a:r>
            <a:r>
              <a:rPr lang="zh-CN" altLang="en-US" sz="2400"/>
              <a:t>压缩的视频流</a:t>
            </a:r>
          </a:p>
          <a:p>
            <a:pPr eaLnBrk="1" hangingPunct="1"/>
            <a:endParaRPr lang="en-US" altLang="zh-CN" sz="2400"/>
          </a:p>
          <a:p>
            <a:pPr eaLnBrk="1" hangingPunct="1"/>
            <a:r>
              <a:rPr lang="zh-CN" altLang="en-US" sz="2400"/>
              <a:t>速率变化带来的问题</a:t>
            </a:r>
          </a:p>
          <a:p>
            <a:pPr lvl="1" eaLnBrk="1" hangingPunct="1"/>
            <a:r>
              <a:rPr lang="zh-CN" altLang="en-US" sz="2400"/>
              <a:t>拥塞</a:t>
            </a:r>
          </a:p>
          <a:p>
            <a:pPr lvl="1" eaLnBrk="1" hangingPunct="1"/>
            <a:r>
              <a:rPr lang="zh-CN" altLang="en-US" sz="2400"/>
              <a:t>内存溢出导致的数据包丢弃</a:t>
            </a:r>
          </a:p>
          <a:p>
            <a:pPr eaLnBrk="1" hangingPunct="1"/>
            <a:endParaRPr lang="en-US" altLang="zh-CN" sz="2400"/>
          </a:p>
          <a:p>
            <a:pPr eaLnBrk="1" hangingPunct="1"/>
            <a:r>
              <a:rPr lang="zh-CN" altLang="en-US" sz="2400"/>
              <a:t>速率变化问题的解决方案</a:t>
            </a:r>
          </a:p>
          <a:p>
            <a:pPr lvl="1" eaLnBrk="1" hangingPunct="1"/>
            <a:r>
              <a:rPr lang="zh-CN" altLang="en-US" sz="2400"/>
              <a:t>用峰值速率和持续时间描述突发流量</a:t>
            </a:r>
            <a:endParaRPr lang="en-US" altLang="zh-CN" sz="2400"/>
          </a:p>
          <a:p>
            <a:pPr lvl="1" eaLnBrk="1" hangingPunct="1"/>
            <a:r>
              <a:rPr lang="zh-CN" altLang="en-US" sz="2400"/>
              <a:t>优化设计</a:t>
            </a:r>
            <a:r>
              <a:rPr lang="en-US" altLang="zh-CN" sz="2400"/>
              <a:t>/</a:t>
            </a:r>
            <a:r>
              <a:rPr lang="zh-CN" altLang="en-US" sz="2400"/>
              <a:t>合理分配内存容量</a:t>
            </a:r>
            <a:endParaRPr lang="en-US" altLang="zh-CN" sz="2400"/>
          </a:p>
        </p:txBody>
      </p:sp>
    </p:spTree>
    <p:extLst>
      <p:ext uri="{BB962C8B-B14F-4D97-AF65-F5344CB8AC3E}">
        <p14:creationId xmlns:p14="http://schemas.microsoft.com/office/powerpoint/2010/main" val="24230612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F41B8E0E-D80A-4ACA-BF5B-0F8F85DA0B5C}"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145</a:t>
            </a:fld>
            <a:r>
              <a:rPr kumimoji="0" lang="en-US" altLang="zh-CN" sz="1000">
                <a:latin typeface="Arial" panose="020B0604020202020204" pitchFamily="34" charset="0"/>
                <a:ea typeface="宋体" panose="02010600030101010101" pitchFamily="2" charset="-122"/>
              </a:rPr>
              <a:t>-</a:t>
            </a:r>
          </a:p>
        </p:txBody>
      </p:sp>
      <p:sp>
        <p:nvSpPr>
          <p:cNvPr id="191491" name="Rectangle 2"/>
          <p:cNvSpPr>
            <a:spLocks noGrp="1" noChangeArrowheads="1"/>
          </p:cNvSpPr>
          <p:nvPr>
            <p:ph type="title" idx="4294967295"/>
          </p:nvPr>
        </p:nvSpPr>
        <p:spPr/>
        <p:txBody>
          <a:bodyPr/>
          <a:lstStyle/>
          <a:p>
            <a:pPr eaLnBrk="1" hangingPunct="1"/>
            <a:r>
              <a:rPr lang="zh-CN" altLang="en-US" sz="3200"/>
              <a:t>应用性能需求</a:t>
            </a:r>
          </a:p>
        </p:txBody>
      </p:sp>
      <p:sp>
        <p:nvSpPr>
          <p:cNvPr id="191492" name="Rectangle 3"/>
          <p:cNvSpPr>
            <a:spLocks noGrp="1" noChangeArrowheads="1"/>
          </p:cNvSpPr>
          <p:nvPr>
            <p:ph type="body" idx="4294967295"/>
          </p:nvPr>
        </p:nvSpPr>
        <p:spPr/>
        <p:txBody>
          <a:bodyPr/>
          <a:lstStyle/>
          <a:p>
            <a:pPr eaLnBrk="1" hangingPunct="1"/>
            <a:r>
              <a:rPr lang="zh-CN" altLang="en-US" sz="2400"/>
              <a:t>时延抖动</a:t>
            </a:r>
          </a:p>
          <a:p>
            <a:pPr lvl="1" eaLnBrk="1" hangingPunct="1"/>
            <a:r>
              <a:rPr lang="zh-CN" altLang="en-US" sz="2400"/>
              <a:t>抖动</a:t>
            </a:r>
            <a:r>
              <a:rPr lang="en-US" altLang="zh-CN" sz="2400"/>
              <a:t>: </a:t>
            </a:r>
            <a:r>
              <a:rPr lang="zh-CN" altLang="en-US" sz="2400"/>
              <a:t>时延的变化</a:t>
            </a:r>
          </a:p>
          <a:p>
            <a:pPr lvl="1" eaLnBrk="1" hangingPunct="1"/>
            <a:r>
              <a:rPr lang="zh-CN" altLang="en-US" sz="2400"/>
              <a:t>抖动主要产生于变化的队列时延</a:t>
            </a:r>
          </a:p>
          <a:p>
            <a:pPr lvl="1" eaLnBrk="1" hangingPunct="1"/>
            <a:endParaRPr lang="en-US" altLang="zh-CN" sz="2400"/>
          </a:p>
          <a:p>
            <a:pPr lvl="1" eaLnBrk="1" hangingPunct="1"/>
            <a:endParaRPr lang="en-US" altLang="zh-CN" sz="2400"/>
          </a:p>
          <a:p>
            <a:pPr lvl="1" eaLnBrk="1" hangingPunct="1"/>
            <a:endParaRPr lang="en-US" altLang="zh-CN" sz="2400"/>
          </a:p>
          <a:p>
            <a:pPr lvl="1" eaLnBrk="1" hangingPunct="1"/>
            <a:endParaRPr lang="en-US" altLang="zh-CN" sz="2400"/>
          </a:p>
          <a:p>
            <a:pPr eaLnBrk="1" hangingPunct="1"/>
            <a:r>
              <a:rPr lang="zh-CN" altLang="en-US" sz="2400"/>
              <a:t>时延抖动的影响</a:t>
            </a:r>
          </a:p>
          <a:p>
            <a:pPr lvl="1" eaLnBrk="1" hangingPunct="1"/>
            <a:r>
              <a:rPr lang="zh-CN" altLang="en-US" sz="2400"/>
              <a:t>流媒体播放不平滑 </a:t>
            </a:r>
            <a:r>
              <a:rPr lang="en-US" altLang="zh-CN" sz="2400"/>
              <a:t>(</a:t>
            </a:r>
            <a:r>
              <a:rPr lang="zh-CN" altLang="en-US" sz="2400"/>
              <a:t>特别是多媒体应用</a:t>
            </a:r>
            <a:r>
              <a:rPr lang="en-US" altLang="zh-CN" sz="2400"/>
              <a:t>)</a:t>
            </a:r>
            <a:endParaRPr lang="en-US" altLang="zh-CN" sz="2000"/>
          </a:p>
          <a:p>
            <a:pPr eaLnBrk="1" hangingPunct="1"/>
            <a:r>
              <a:rPr lang="zh-CN" altLang="en-US" sz="2400"/>
              <a:t>广播应用的解决方案</a:t>
            </a:r>
          </a:p>
          <a:p>
            <a:pPr lvl="1" eaLnBrk="1" hangingPunct="1"/>
            <a:r>
              <a:rPr lang="zh-CN" altLang="en-US" sz="2400"/>
              <a:t>在接收方进行缓存</a:t>
            </a:r>
            <a:endParaRPr lang="en-US" altLang="zh-CN" sz="2400"/>
          </a:p>
          <a:p>
            <a:pPr eaLnBrk="1" hangingPunct="1"/>
            <a:r>
              <a:rPr lang="zh-CN" altLang="en-US" sz="2400"/>
              <a:t>交互式流媒体应用的解决方案</a:t>
            </a:r>
            <a:r>
              <a:rPr lang="en-US" altLang="zh-CN" sz="2400"/>
              <a:t>?</a:t>
            </a:r>
          </a:p>
        </p:txBody>
      </p:sp>
      <p:pic>
        <p:nvPicPr>
          <p:cNvPr id="1914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438" y="2852936"/>
            <a:ext cx="89455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874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DCCC0E5-02A0-483C-827E-924865856A2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146</a:t>
            </a:fld>
            <a:r>
              <a:rPr kumimoji="0" lang="en-US" altLang="zh-CN" sz="1000">
                <a:latin typeface="Arial" panose="020B0604020202020204" pitchFamily="34" charset="0"/>
                <a:ea typeface="宋体" panose="02010600030101010101" pitchFamily="2" charset="-122"/>
              </a:rPr>
              <a:t>-</a:t>
            </a:r>
          </a:p>
        </p:txBody>
      </p:sp>
      <p:sp>
        <p:nvSpPr>
          <p:cNvPr id="192515" name="Rectangle 2"/>
          <p:cNvSpPr>
            <a:spLocks noGrp="1" noChangeArrowheads="1"/>
          </p:cNvSpPr>
          <p:nvPr>
            <p:ph type="title"/>
          </p:nvPr>
        </p:nvSpPr>
        <p:spPr/>
        <p:txBody>
          <a:bodyPr/>
          <a:lstStyle/>
          <a:p>
            <a:pPr eaLnBrk="1" hangingPunct="1"/>
            <a:r>
              <a:rPr lang="zh-CN" altLang="en-US" sz="3200"/>
              <a:t>提纲</a:t>
            </a:r>
          </a:p>
        </p:txBody>
      </p:sp>
      <p:sp>
        <p:nvSpPr>
          <p:cNvPr id="192516" name="Rectangle 3"/>
          <p:cNvSpPr>
            <a:spLocks noGrp="1" noChangeArrowheads="1"/>
          </p:cNvSpPr>
          <p:nvPr>
            <p:ph type="body" idx="1"/>
          </p:nvPr>
        </p:nvSpPr>
        <p:spPr/>
        <p:txBody>
          <a:bodyPr/>
          <a:lstStyle/>
          <a:p>
            <a:pPr eaLnBrk="1" hangingPunct="1"/>
            <a:r>
              <a:rPr lang="zh-CN" altLang="en-US" dirty="0"/>
              <a:t>背景</a:t>
            </a:r>
            <a:endParaRPr lang="en-US" altLang="zh-CN" dirty="0"/>
          </a:p>
          <a:p>
            <a:pPr lvl="1" eaLnBrk="1" hangingPunct="1"/>
            <a:r>
              <a:rPr lang="zh-CN" altLang="en-US" dirty="0"/>
              <a:t>核心问题</a:t>
            </a:r>
            <a:r>
              <a:rPr lang="en-US" altLang="zh-CN" dirty="0"/>
              <a:t>: </a:t>
            </a:r>
            <a:r>
              <a:rPr lang="zh-CN" altLang="en-US" dirty="0"/>
              <a:t>构造一个网络</a:t>
            </a:r>
          </a:p>
          <a:p>
            <a:pPr eaLnBrk="1" hangingPunct="1"/>
            <a:r>
              <a:rPr lang="zh-CN" altLang="en-US" dirty="0"/>
              <a:t>需求分析</a:t>
            </a:r>
            <a:endParaRPr lang="en-US" altLang="zh-CN" dirty="0"/>
          </a:p>
          <a:p>
            <a:pPr eaLnBrk="1" hangingPunct="1"/>
            <a:r>
              <a:rPr lang="zh-CN" altLang="en-US" dirty="0"/>
              <a:t>网络架构</a:t>
            </a:r>
            <a:endParaRPr lang="en-US" altLang="zh-CN" dirty="0"/>
          </a:p>
          <a:p>
            <a:pPr eaLnBrk="1" hangingPunct="1"/>
            <a:r>
              <a:rPr lang="zh-CN" altLang="en-US" dirty="0"/>
              <a:t>网络性能</a:t>
            </a:r>
            <a:endParaRPr lang="en-US" altLang="zh-CN" dirty="0"/>
          </a:p>
          <a:p>
            <a:pPr eaLnBrk="1" hangingPunct="1"/>
            <a:r>
              <a:rPr lang="zh-CN" altLang="en-US" dirty="0"/>
              <a:t>网络编程</a:t>
            </a:r>
            <a:endParaRPr lang="en-US" altLang="zh-CN" dirty="0"/>
          </a:p>
          <a:p>
            <a:pPr lvl="1" eaLnBrk="1" hangingPunct="1"/>
            <a:r>
              <a:rPr lang="zh-CN" altLang="en-US" dirty="0"/>
              <a:t>基于套接字</a:t>
            </a:r>
          </a:p>
          <a:p>
            <a:pPr eaLnBrk="1" hangingPunct="1"/>
            <a:r>
              <a:rPr lang="zh-CN" altLang="en-US" dirty="0"/>
              <a:t>互联网简史</a:t>
            </a:r>
            <a:endParaRPr lang="en-US" altLang="zh-CN" dirty="0"/>
          </a:p>
          <a:p>
            <a:pPr eaLnBrk="1" hangingPunct="1"/>
            <a:r>
              <a:rPr lang="zh-CN" altLang="en-US" dirty="0"/>
              <a:t>总结</a:t>
            </a:r>
            <a:endParaRPr lang="en-US" altLang="zh-CN" dirty="0"/>
          </a:p>
        </p:txBody>
      </p:sp>
    </p:spTree>
    <p:extLst>
      <p:ext uri="{BB962C8B-B14F-4D97-AF65-F5344CB8AC3E}">
        <p14:creationId xmlns:p14="http://schemas.microsoft.com/office/powerpoint/2010/main" val="23027721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a:xfrm>
            <a:off x="911424" y="482014"/>
            <a:ext cx="7772400" cy="857250"/>
          </a:xfrm>
        </p:spPr>
        <p:txBody>
          <a:bodyPr/>
          <a:lstStyle/>
          <a:p>
            <a:r>
              <a:rPr lang="zh-CN" altLang="en-US" dirty="0">
                <a:ea typeface="宋体" panose="02010600030101010101" pitchFamily="2" charset="-122"/>
              </a:rPr>
              <a:t>套接字编程</a:t>
            </a:r>
            <a:endParaRPr lang="en-US" altLang="zh-CN" dirty="0">
              <a:ea typeface="宋体" panose="02010600030101010101" pitchFamily="2" charset="-122"/>
            </a:endParaRPr>
          </a:p>
        </p:txBody>
      </p:sp>
      <p:sp>
        <p:nvSpPr>
          <p:cNvPr id="193540" name="Rectangle 3"/>
          <p:cNvSpPr>
            <a:spLocks noGrp="1" noChangeArrowheads="1"/>
          </p:cNvSpPr>
          <p:nvPr>
            <p:ph type="body" idx="1"/>
          </p:nvPr>
        </p:nvSpPr>
        <p:spPr>
          <a:xfrm>
            <a:off x="933451" y="2272098"/>
            <a:ext cx="3962400" cy="3695700"/>
          </a:xfrm>
        </p:spPr>
        <p:txBody>
          <a:bodyPr/>
          <a:lstStyle/>
          <a:p>
            <a:pPr>
              <a:buFont typeface="ZapfDingbats" pitchFamily="82" charset="2"/>
              <a:buNone/>
            </a:pPr>
            <a:r>
              <a:rPr lang="en-US" altLang="zh-CN" sz="2400" dirty="0">
                <a:solidFill>
                  <a:srgbClr val="FF0000"/>
                </a:solidFill>
                <a:ea typeface="宋体" panose="02010600030101010101" pitchFamily="2" charset="-122"/>
              </a:rPr>
              <a:t>Socket API</a:t>
            </a:r>
            <a:endParaRPr lang="en-US" altLang="zh-CN" sz="2400" dirty="0">
              <a:ea typeface="宋体" panose="02010600030101010101" pitchFamily="2" charset="-122"/>
            </a:endParaRPr>
          </a:p>
          <a:p>
            <a:r>
              <a:rPr lang="en-US" altLang="zh-CN" sz="2000" dirty="0">
                <a:ea typeface="宋体" panose="02010600030101010101" pitchFamily="2" charset="-122"/>
              </a:rPr>
              <a:t>1981</a:t>
            </a:r>
            <a:r>
              <a:rPr lang="zh-CN" altLang="en-US" sz="2000" dirty="0">
                <a:ea typeface="宋体" panose="02010600030101010101" pitchFamily="2" charset="-122"/>
              </a:rPr>
              <a:t>年在</a:t>
            </a:r>
            <a:r>
              <a:rPr lang="en-US" altLang="zh-CN" sz="2000" dirty="0">
                <a:ea typeface="宋体" panose="02010600030101010101" pitchFamily="2" charset="-122"/>
              </a:rPr>
              <a:t>BSD4.1 UNIX</a:t>
            </a:r>
            <a:r>
              <a:rPr lang="zh-CN" altLang="en-US" sz="2000" dirty="0">
                <a:ea typeface="宋体" panose="02010600030101010101" pitchFamily="2" charset="-122"/>
              </a:rPr>
              <a:t>中提出</a:t>
            </a:r>
            <a:endParaRPr lang="en-US" altLang="zh-CN" sz="2000" dirty="0">
              <a:ea typeface="宋体" panose="02010600030101010101" pitchFamily="2" charset="-122"/>
            </a:endParaRPr>
          </a:p>
          <a:p>
            <a:r>
              <a:rPr lang="zh-CN" altLang="en-US" sz="2000" dirty="0">
                <a:ea typeface="宋体" panose="02010600030101010101" pitchFamily="2" charset="-122"/>
              </a:rPr>
              <a:t>应用程序可以自由的使用该协议</a:t>
            </a:r>
            <a:r>
              <a:rPr lang="en-US" altLang="zh-CN" sz="2000" dirty="0">
                <a:ea typeface="宋体" panose="02010600030101010101" pitchFamily="2" charset="-122"/>
              </a:rPr>
              <a:t> </a:t>
            </a:r>
          </a:p>
          <a:p>
            <a:r>
              <a:rPr lang="zh-CN" altLang="en-US" sz="2000" dirty="0">
                <a:ea typeface="宋体" panose="02010600030101010101" pitchFamily="2" charset="-122"/>
              </a:rPr>
              <a:t>客户机</a:t>
            </a:r>
            <a:r>
              <a:rPr lang="en-US" altLang="zh-CN" sz="2000" dirty="0">
                <a:ea typeface="宋体" panose="02010600030101010101" pitchFamily="2" charset="-122"/>
              </a:rPr>
              <a:t>/</a:t>
            </a:r>
            <a:r>
              <a:rPr lang="zh-CN" altLang="en-US" sz="2000" dirty="0">
                <a:ea typeface="宋体" panose="02010600030101010101" pitchFamily="2" charset="-122"/>
              </a:rPr>
              <a:t>服务器模型 </a:t>
            </a:r>
          </a:p>
          <a:p>
            <a:r>
              <a:rPr lang="zh-CN" altLang="en-US" sz="2000" dirty="0">
                <a:ea typeface="宋体" panose="02010600030101010101" pitchFamily="2" charset="-122"/>
              </a:rPr>
              <a:t>通过</a:t>
            </a:r>
            <a:r>
              <a:rPr lang="en-US" altLang="zh-CN" sz="2000" dirty="0">
                <a:ea typeface="宋体" panose="02010600030101010101" pitchFamily="2" charset="-122"/>
              </a:rPr>
              <a:t>socket API</a:t>
            </a:r>
            <a:r>
              <a:rPr lang="zh-CN" altLang="en-US" sz="2000" dirty="0">
                <a:ea typeface="宋体" panose="02010600030101010101" pitchFamily="2" charset="-122"/>
              </a:rPr>
              <a:t>实现两种传输服务</a:t>
            </a:r>
            <a:r>
              <a:rPr lang="en-US" altLang="zh-CN" sz="2000" dirty="0">
                <a:ea typeface="宋体" panose="02010600030101010101" pitchFamily="2" charset="-122"/>
              </a:rPr>
              <a:t>: </a:t>
            </a:r>
          </a:p>
          <a:p>
            <a:pPr lvl="1"/>
            <a:r>
              <a:rPr lang="zh-CN" altLang="en-US" sz="2000" dirty="0">
                <a:ea typeface="宋体" panose="02010600030101010101" pitchFamily="2" charset="-122"/>
              </a:rPr>
              <a:t>不可靠数据报 </a:t>
            </a:r>
          </a:p>
          <a:p>
            <a:pPr lvl="1"/>
            <a:r>
              <a:rPr lang="zh-CN" altLang="en-US" sz="2000" dirty="0">
                <a:ea typeface="宋体" panose="02010600030101010101" pitchFamily="2" charset="-122"/>
              </a:rPr>
              <a:t>可靠的，面向字节流的数据报</a:t>
            </a:r>
            <a:r>
              <a:rPr lang="en-US" altLang="zh-CN" sz="2000" dirty="0">
                <a:ea typeface="宋体" panose="02010600030101010101" pitchFamily="2" charset="-122"/>
              </a:rPr>
              <a:t> </a:t>
            </a:r>
          </a:p>
        </p:txBody>
      </p:sp>
      <p:grpSp>
        <p:nvGrpSpPr>
          <p:cNvPr id="193541" name="Group 4"/>
          <p:cNvGrpSpPr>
            <a:grpSpLocks/>
          </p:cNvGrpSpPr>
          <p:nvPr/>
        </p:nvGrpSpPr>
        <p:grpSpPr bwMode="auto">
          <a:xfrm>
            <a:off x="6772276" y="2343151"/>
            <a:ext cx="3338513" cy="3686175"/>
            <a:chOff x="3198" y="1266"/>
            <a:chExt cx="2103" cy="2322"/>
          </a:xfrm>
        </p:grpSpPr>
        <p:sp>
          <p:nvSpPr>
            <p:cNvPr id="193544" name="Text Box 5"/>
            <p:cNvSpPr txBox="1">
              <a:spLocks noChangeArrowheads="1"/>
            </p:cNvSpPr>
            <p:nvPr/>
          </p:nvSpPr>
          <p:spPr bwMode="auto">
            <a:xfrm>
              <a:off x="3223" y="1739"/>
              <a:ext cx="2078"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一个</a:t>
              </a:r>
              <a:r>
                <a:rPr kumimoji="0" lang="zh-CN" altLang="en-US" sz="2400" dirty="0">
                  <a:solidFill>
                    <a:srgbClr val="FF0000"/>
                  </a:solidFill>
                  <a:latin typeface="Arial" panose="020B0604020202020204" pitchFamily="34" charset="0"/>
                  <a:ea typeface="宋体" panose="02010600030101010101" pitchFamily="2" charset="-122"/>
                </a:rPr>
                <a:t>本地的，</a:t>
              </a:r>
            </a:p>
            <a:p>
              <a:pPr algn="ctr" eaLnBrk="1" hangingPunct="1">
                <a:spcBef>
                  <a:spcPct val="0"/>
                </a:spcBef>
                <a:buClrTx/>
                <a:buSzTx/>
                <a:buFontTx/>
                <a:buNone/>
              </a:pPr>
              <a:r>
                <a:rPr kumimoji="0" lang="zh-CN" altLang="en-US" sz="2400" dirty="0">
                  <a:solidFill>
                    <a:srgbClr val="FF0000"/>
                  </a:solidFill>
                  <a:latin typeface="Arial" panose="020B0604020202020204" pitchFamily="34" charset="0"/>
                  <a:ea typeface="宋体" panose="02010600030101010101" pitchFamily="2" charset="-122"/>
                </a:rPr>
                <a:t>应用程序创建的，</a:t>
              </a:r>
            </a:p>
            <a:p>
              <a:pPr algn="ctr" eaLnBrk="1" hangingPunct="1">
                <a:spcBef>
                  <a:spcPct val="0"/>
                </a:spcBef>
                <a:buClrTx/>
                <a:buSzTx/>
                <a:buFontTx/>
                <a:buNone/>
              </a:pPr>
              <a:r>
                <a:rPr kumimoji="0" lang="zh-CN" altLang="en-US" sz="2400" dirty="0">
                  <a:solidFill>
                    <a:srgbClr val="FF0000"/>
                  </a:solidFill>
                  <a:latin typeface="Arial" panose="020B0604020202020204" pitchFamily="34" charset="0"/>
                  <a:ea typeface="宋体" panose="02010600030101010101" pitchFamily="2" charset="-122"/>
                </a:rPr>
                <a:t>操作系统控制的</a:t>
              </a:r>
              <a:r>
                <a:rPr kumimoji="0" lang="zh-CN" altLang="en-US" sz="2400" dirty="0">
                  <a:latin typeface="Arial" panose="020B0604020202020204" pitchFamily="34" charset="0"/>
                  <a:ea typeface="宋体" panose="02010600030101010101" pitchFamily="2" charset="-122"/>
                </a:rPr>
                <a:t>接口。</a:t>
              </a:r>
            </a:p>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通过该接口</a:t>
              </a:r>
            </a:p>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应用进程可以</a:t>
              </a:r>
            </a:p>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从另一个应用进程</a:t>
              </a:r>
            </a:p>
            <a:p>
              <a:pPr algn="ctr" eaLnBrk="1" hangingPunct="1">
                <a:spcBef>
                  <a:spcPct val="0"/>
                </a:spcBef>
                <a:buClrTx/>
                <a:buSzTx/>
                <a:buFontTx/>
                <a:buNone/>
              </a:pPr>
              <a:r>
                <a:rPr kumimoji="0" lang="zh-CN" altLang="en-US" sz="2400" dirty="0">
                  <a:solidFill>
                    <a:srgbClr val="FF0000"/>
                  </a:solidFill>
                  <a:latin typeface="Arial" panose="020B0604020202020204" pitchFamily="34" charset="0"/>
                  <a:ea typeface="宋体" panose="02010600030101010101" pitchFamily="2" charset="-122"/>
                </a:rPr>
                <a:t>发送或者接收</a:t>
              </a:r>
              <a:r>
                <a:rPr kumimoji="0" lang="zh-CN" altLang="en-US" sz="2400" dirty="0">
                  <a:latin typeface="Arial" panose="020B0604020202020204" pitchFamily="34" charset="0"/>
                  <a:ea typeface="宋体" panose="02010600030101010101" pitchFamily="2" charset="-122"/>
                </a:rPr>
                <a:t>消息</a:t>
              </a:r>
            </a:p>
          </p:txBody>
        </p:sp>
        <p:sp>
          <p:nvSpPr>
            <p:cNvPr id="193545" name="Rectangle 6"/>
            <p:cNvSpPr>
              <a:spLocks noChangeArrowheads="1"/>
            </p:cNvSpPr>
            <p:nvPr/>
          </p:nvSpPr>
          <p:spPr bwMode="auto">
            <a:xfrm>
              <a:off x="3198" y="1392"/>
              <a:ext cx="2076" cy="2196"/>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93546" name="Group 7"/>
            <p:cNvGrpSpPr>
              <a:grpSpLocks/>
            </p:cNvGrpSpPr>
            <p:nvPr/>
          </p:nvGrpSpPr>
          <p:grpSpPr bwMode="auto">
            <a:xfrm>
              <a:off x="3306" y="1266"/>
              <a:ext cx="678" cy="252"/>
              <a:chOff x="138" y="3924"/>
              <a:chExt cx="678" cy="252"/>
            </a:xfrm>
          </p:grpSpPr>
          <p:sp>
            <p:nvSpPr>
              <p:cNvPr id="193547" name="Rectangle 8"/>
              <p:cNvSpPr>
                <a:spLocks noChangeArrowheads="1"/>
              </p:cNvSpPr>
              <p:nvPr/>
            </p:nvSpPr>
            <p:spPr bwMode="auto">
              <a:xfrm>
                <a:off x="138" y="3924"/>
                <a:ext cx="678"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93548" name="Text Box 9"/>
              <p:cNvSpPr txBox="1">
                <a:spLocks noChangeArrowheads="1"/>
              </p:cNvSpPr>
              <p:nvPr/>
            </p:nvSpPr>
            <p:spPr bwMode="auto">
              <a:xfrm>
                <a:off x="197" y="3924"/>
                <a:ext cx="5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dirty="0">
                    <a:solidFill>
                      <a:schemeClr val="accent2"/>
                    </a:solidFill>
                    <a:latin typeface="Arial" panose="020B0604020202020204" pitchFamily="34" charset="0"/>
                    <a:ea typeface="宋体" panose="02010600030101010101" pitchFamily="2" charset="-122"/>
                  </a:rPr>
                  <a:t>socket</a:t>
                </a:r>
                <a:endParaRPr kumimoji="0" lang="en-US" altLang="zh-CN" sz="2000" dirty="0">
                  <a:latin typeface="Times New Roman" panose="02020603050405020304" pitchFamily="18" charset="0"/>
                  <a:ea typeface="宋体" panose="02010600030101010101" pitchFamily="2" charset="-122"/>
                </a:endParaRPr>
              </a:p>
            </p:txBody>
          </p:sp>
        </p:grpSp>
      </p:grpSp>
      <p:sp>
        <p:nvSpPr>
          <p:cNvPr id="193542" name="Rectangle 10"/>
          <p:cNvSpPr>
            <a:spLocks noChangeArrowheads="1"/>
          </p:cNvSpPr>
          <p:nvPr/>
        </p:nvSpPr>
        <p:spPr bwMode="auto">
          <a:xfrm>
            <a:off x="1055440" y="1276350"/>
            <a:ext cx="9250611"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u="sng" dirty="0">
                <a:solidFill>
                  <a:srgbClr val="FF0000"/>
                </a:solidFill>
                <a:latin typeface="Arial" panose="020B0604020202020204" pitchFamily="34" charset="0"/>
                <a:ea typeface="宋体" panose="02010600030101010101" pitchFamily="2" charset="-122"/>
              </a:rPr>
              <a:t>目标</a:t>
            </a:r>
            <a:r>
              <a:rPr kumimoji="0" lang="en-US" altLang="zh-CN" sz="2000" u="sng" dirty="0">
                <a:solidFill>
                  <a:srgbClr val="FF0000"/>
                </a:solidFill>
                <a:latin typeface="Arial" panose="020B0604020202020204" pitchFamily="34" charset="0"/>
                <a:ea typeface="宋体" panose="02010600030101010101" pitchFamily="2" charset="-122"/>
              </a:rPr>
              <a:t>:</a:t>
            </a:r>
            <a:r>
              <a:rPr kumimoji="0" lang="en-US" altLang="zh-CN" sz="2000" dirty="0">
                <a:latin typeface="Arial" panose="020B0604020202020204" pitchFamily="34" charset="0"/>
                <a:ea typeface="宋体" panose="02010600030101010101" pitchFamily="2" charset="-122"/>
              </a:rPr>
              <a:t> </a:t>
            </a:r>
            <a:r>
              <a:rPr kumimoji="0" lang="zh-CN" altLang="en-US" sz="2000" dirty="0">
                <a:latin typeface="Arial" panose="020B0604020202020204" pitchFamily="34" charset="0"/>
                <a:ea typeface="宋体" panose="02010600030101010101" pitchFamily="2" charset="-122"/>
              </a:rPr>
              <a:t>学习如何建立客户机</a:t>
            </a:r>
            <a:r>
              <a:rPr kumimoji="0" lang="en-US" altLang="zh-CN" sz="2000" dirty="0">
                <a:latin typeface="Arial" panose="020B0604020202020204" pitchFamily="34" charset="0"/>
                <a:ea typeface="宋体" panose="02010600030101010101" pitchFamily="2" charset="-122"/>
              </a:rPr>
              <a:t>/</a:t>
            </a:r>
            <a:r>
              <a:rPr kumimoji="0" lang="zh-CN" altLang="en-US" sz="2000" dirty="0">
                <a:latin typeface="Arial" panose="020B0604020202020204" pitchFamily="34" charset="0"/>
                <a:ea typeface="宋体" panose="02010600030101010101" pitchFamily="2" charset="-122"/>
              </a:rPr>
              <a:t>服务器应用程序，使用套接字进行通信</a:t>
            </a:r>
            <a:endParaRPr kumimoji="0" lang="en-US" altLang="zh-CN" sz="2400" dirty="0">
              <a:latin typeface="Arial" panose="020B0604020202020204" pitchFamily="34" charset="0"/>
              <a:ea typeface="宋体" panose="02010600030101010101" pitchFamily="2" charset="-122"/>
            </a:endParaRPr>
          </a:p>
        </p:txBody>
      </p:sp>
      <p:sp>
        <p:nvSpPr>
          <p:cNvPr id="193543"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74F1FB75-A11F-4125-9B9F-F0937E1B8D2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147</a:t>
            </a:fld>
            <a:r>
              <a:rPr kumimoji="0" lang="en-US" altLang="zh-CN" sz="1000">
                <a:latin typeface="Arial" panose="020B0604020202020204" pitchFamily="34" charset="0"/>
                <a:ea typeface="宋体" panose="02010600030101010101" pitchFamily="2" charset="-122"/>
              </a:rPr>
              <a: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7808" y="5554736"/>
            <a:ext cx="1800200" cy="1202534"/>
          </a:xfrm>
          <a:prstGeom prst="rect">
            <a:avLst/>
          </a:prstGeom>
        </p:spPr>
      </p:pic>
    </p:spTree>
    <p:extLst>
      <p:ext uri="{BB962C8B-B14F-4D97-AF65-F5344CB8AC3E}">
        <p14:creationId xmlns:p14="http://schemas.microsoft.com/office/powerpoint/2010/main" val="204133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1102487" y="620714"/>
            <a:ext cx="3168650" cy="666750"/>
          </a:xfrm>
        </p:spPr>
        <p:txBody>
          <a:bodyPr/>
          <a:lstStyle/>
          <a:p>
            <a:r>
              <a:rPr lang="zh-CN" altLang="en-US" sz="4000" dirty="0">
                <a:ea typeface="宋体" panose="02010600030101010101" pitchFamily="2" charset="-122"/>
              </a:rPr>
              <a:t>套接字编程</a:t>
            </a:r>
            <a:endParaRPr lang="en-US" altLang="zh-CN" dirty="0"/>
          </a:p>
        </p:txBody>
      </p:sp>
      <p:sp>
        <p:nvSpPr>
          <p:cNvPr id="194563" name="Rectangle 3"/>
          <p:cNvSpPr>
            <a:spLocks noGrp="1" noChangeArrowheads="1"/>
          </p:cNvSpPr>
          <p:nvPr>
            <p:ph type="body" idx="1"/>
          </p:nvPr>
        </p:nvSpPr>
        <p:spPr>
          <a:xfrm>
            <a:off x="1199456" y="1395414"/>
            <a:ext cx="10441160" cy="1533525"/>
          </a:xfrm>
        </p:spPr>
        <p:txBody>
          <a:bodyPr/>
          <a:lstStyle/>
          <a:p>
            <a:pPr>
              <a:buFont typeface="Wingdings" panose="05000000000000000000" pitchFamily="2" charset="2"/>
              <a:buNone/>
            </a:pPr>
            <a:r>
              <a:rPr lang="zh-CN" altLang="en-US" sz="2800" u="sng" dirty="0">
                <a:solidFill>
                  <a:srgbClr val="FF0000"/>
                </a:solidFill>
                <a:ea typeface="宋体" panose="02010600030101010101" pitchFamily="2" charset="-122"/>
              </a:rPr>
              <a:t>目标</a:t>
            </a:r>
            <a:r>
              <a:rPr lang="en-US" altLang="zh-CN" sz="2800" u="sng" dirty="0">
                <a:solidFill>
                  <a:srgbClr val="FF0000"/>
                </a:solidFill>
                <a:ea typeface="宋体" panose="02010600030101010101" pitchFamily="2" charset="-122"/>
              </a:rPr>
              <a:t>: </a:t>
            </a:r>
            <a:r>
              <a:rPr lang="zh-CN" altLang="en-US" sz="2800" dirty="0">
                <a:ea typeface="宋体" panose="02010600030101010101" pitchFamily="2" charset="-122"/>
              </a:rPr>
              <a:t>学习如何建立客户机</a:t>
            </a:r>
            <a:r>
              <a:rPr lang="en-US" altLang="zh-CN" sz="2800" dirty="0">
                <a:ea typeface="宋体" panose="02010600030101010101" pitchFamily="2" charset="-122"/>
              </a:rPr>
              <a:t>/</a:t>
            </a:r>
            <a:r>
              <a:rPr lang="zh-CN" altLang="en-US" sz="2800" dirty="0">
                <a:ea typeface="宋体" panose="02010600030101010101" pitchFamily="2" charset="-122"/>
              </a:rPr>
              <a:t>服务器应用程序，使用套接字进行通信</a:t>
            </a:r>
            <a:endParaRPr lang="en-US" altLang="zh-CN" sz="2800" i="1" dirty="0">
              <a:solidFill>
                <a:srgbClr val="CC0000"/>
              </a:solidFill>
            </a:endParaRPr>
          </a:p>
          <a:p>
            <a:pPr>
              <a:buFont typeface="Wingdings" panose="05000000000000000000" pitchFamily="2" charset="2"/>
              <a:buNone/>
            </a:pPr>
            <a:r>
              <a:rPr lang="zh-CN" altLang="en-US" sz="2800" i="1" dirty="0">
                <a:solidFill>
                  <a:srgbClr val="CC0000"/>
                </a:solidFill>
              </a:rPr>
              <a:t>套接字</a:t>
            </a:r>
            <a:r>
              <a:rPr lang="en-US" altLang="zh-CN" sz="2800" i="1" dirty="0">
                <a:solidFill>
                  <a:srgbClr val="CC0000"/>
                </a:solidFill>
              </a:rPr>
              <a:t>(socket):</a:t>
            </a:r>
            <a:r>
              <a:rPr lang="en-US" altLang="zh-CN" sz="2800" dirty="0"/>
              <a:t> </a:t>
            </a:r>
            <a:r>
              <a:rPr lang="zh-CN" altLang="en-US" sz="2800" dirty="0">
                <a:ea typeface="宋体" panose="02010600030101010101" pitchFamily="2" charset="-122"/>
              </a:rPr>
              <a:t>应用进程之间的接口，实现端到端的传输协议</a:t>
            </a:r>
            <a:endParaRPr lang="en-US" altLang="zh-CN" sz="2800" dirty="0">
              <a:ea typeface="宋体" panose="02010600030101010101" pitchFamily="2" charset="-122"/>
            </a:endParaRPr>
          </a:p>
        </p:txBody>
      </p:sp>
      <p:grpSp>
        <p:nvGrpSpPr>
          <p:cNvPr id="194564" name="Group 60"/>
          <p:cNvGrpSpPr>
            <a:grpSpLocks/>
          </p:cNvGrpSpPr>
          <p:nvPr/>
        </p:nvGrpSpPr>
        <p:grpSpPr bwMode="auto">
          <a:xfrm>
            <a:off x="1820863" y="3335339"/>
            <a:ext cx="7766050" cy="2536825"/>
            <a:chOff x="358775" y="3459163"/>
            <a:chExt cx="7766566" cy="2536825"/>
          </a:xfrm>
        </p:grpSpPr>
        <p:sp>
          <p:nvSpPr>
            <p:cNvPr id="194566" name="Freeform 44"/>
            <p:cNvSpPr>
              <a:spLocks/>
            </p:cNvSpPr>
            <p:nvPr/>
          </p:nvSpPr>
          <p:spPr bwMode="auto">
            <a:xfrm>
              <a:off x="6654800" y="3468688"/>
              <a:ext cx="736600" cy="1998662"/>
            </a:xfrm>
            <a:custGeom>
              <a:avLst/>
              <a:gdLst>
                <a:gd name="T0" fmla="*/ 2147483646 w 464"/>
                <a:gd name="T1" fmla="*/ 2147483646 h 1259"/>
                <a:gd name="T2" fmla="*/ 0 w 464"/>
                <a:gd name="T3" fmla="*/ 0 h 1259"/>
                <a:gd name="T4" fmla="*/ 2147483646 w 464"/>
                <a:gd name="T5" fmla="*/ 2147483646 h 1259"/>
                <a:gd name="T6" fmla="*/ 2147483646 w 464"/>
                <a:gd name="T7" fmla="*/ 2147483646 h 1259"/>
                <a:gd name="T8" fmla="*/ 2147483646 w 464"/>
                <a:gd name="T9" fmla="*/ 2147483646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94567" name="Freeform 7"/>
            <p:cNvSpPr>
              <a:spLocks/>
            </p:cNvSpPr>
            <p:nvPr/>
          </p:nvSpPr>
          <p:spPr bwMode="auto">
            <a:xfrm>
              <a:off x="3340100" y="4765675"/>
              <a:ext cx="1808163" cy="103187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4568" name="Text Box 51"/>
            <p:cNvSpPr txBox="1">
              <a:spLocks noChangeArrowheads="1"/>
            </p:cNvSpPr>
            <p:nvPr/>
          </p:nvSpPr>
          <p:spPr bwMode="auto">
            <a:xfrm>
              <a:off x="3778250" y="4897438"/>
              <a:ext cx="874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000000"/>
                  </a:solidFill>
                  <a:latin typeface="Arial" panose="020B0604020202020204" pitchFamily="34" charset="0"/>
                  <a:ea typeface="宋体" panose="02010600030101010101" pitchFamily="2" charset="-122"/>
                </a:rPr>
                <a:t>Internet</a:t>
              </a:r>
            </a:p>
          </p:txBody>
        </p:sp>
        <p:sp>
          <p:nvSpPr>
            <p:cNvPr id="194569" name="Line 52"/>
            <p:cNvSpPr>
              <a:spLocks noChangeShapeType="1"/>
            </p:cNvSpPr>
            <p:nvPr/>
          </p:nvSpPr>
          <p:spPr bwMode="auto">
            <a:xfrm>
              <a:off x="3098800" y="5308600"/>
              <a:ext cx="22113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0" name="Text Box 53"/>
            <p:cNvSpPr txBox="1">
              <a:spLocks noChangeArrowheads="1"/>
            </p:cNvSpPr>
            <p:nvPr/>
          </p:nvSpPr>
          <p:spPr bwMode="auto">
            <a:xfrm>
              <a:off x="7119938" y="4533900"/>
              <a:ext cx="10054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由操作</a:t>
              </a:r>
            </a:p>
            <a:p>
              <a:pPr eaLnBrk="1" hangingPunct="1">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系统控制</a:t>
              </a:r>
            </a:p>
            <a:p>
              <a:pPr eaLnBrk="1" hangingPunct="1">
                <a:spcBef>
                  <a:spcPct val="0"/>
                </a:spcBef>
                <a:buClrTx/>
                <a:buSzTx/>
                <a:buFontTx/>
                <a:buNone/>
              </a:pPr>
              <a:endParaRPr kumimoji="0" lang="zh-CN" altLang="en-US" sz="1600">
                <a:solidFill>
                  <a:srgbClr val="CC0000"/>
                </a:solidFill>
                <a:latin typeface="Times New Roman" panose="02020603050405020304" pitchFamily="18" charset="0"/>
                <a:ea typeface="宋体" panose="02010600030101010101" pitchFamily="2" charset="-122"/>
              </a:endParaRPr>
            </a:p>
          </p:txBody>
        </p:sp>
        <p:sp>
          <p:nvSpPr>
            <p:cNvPr id="194571" name="Text Box 56"/>
            <p:cNvSpPr txBox="1">
              <a:spLocks noChangeArrowheads="1"/>
            </p:cNvSpPr>
            <p:nvPr/>
          </p:nvSpPr>
          <p:spPr bwMode="auto">
            <a:xfrm>
              <a:off x="7097713" y="3633788"/>
              <a:ext cx="80021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由应用</a:t>
              </a:r>
              <a:endParaRPr kumimoji="0" lang="en-US" altLang="zh-CN" sz="1600">
                <a:solidFill>
                  <a:srgbClr val="CC0000"/>
                </a:solidFill>
                <a:latin typeface="Arial" panose="020B0604020202020204" pitchFamily="34" charset="0"/>
                <a:ea typeface="宋体" panose="02010600030101010101" pitchFamily="2" charset="-122"/>
              </a:endParaRPr>
            </a:p>
            <a:p>
              <a:pPr eaLnBrk="1" hangingPunct="1">
                <a:lnSpc>
                  <a:spcPct val="90000"/>
                </a:lnSpc>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开发者</a:t>
              </a:r>
            </a:p>
            <a:p>
              <a:pPr eaLnBrk="1" hangingPunct="1">
                <a:lnSpc>
                  <a:spcPct val="90000"/>
                </a:lnSpc>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控制</a:t>
              </a:r>
            </a:p>
          </p:txBody>
        </p:sp>
        <p:sp>
          <p:nvSpPr>
            <p:cNvPr id="194572" name="Freeform 50"/>
            <p:cNvSpPr>
              <a:spLocks/>
            </p:cNvSpPr>
            <p:nvPr/>
          </p:nvSpPr>
          <p:spPr bwMode="auto">
            <a:xfrm>
              <a:off x="914400" y="3532188"/>
              <a:ext cx="758825" cy="1997075"/>
            </a:xfrm>
            <a:custGeom>
              <a:avLst/>
              <a:gdLst>
                <a:gd name="T0" fmla="*/ 0 w 478"/>
                <a:gd name="T1" fmla="*/ 2147483646 h 1258"/>
                <a:gd name="T2" fmla="*/ 2147483646 w 478"/>
                <a:gd name="T3" fmla="*/ 0 h 1258"/>
                <a:gd name="T4" fmla="*/ 2147483646 w 478"/>
                <a:gd name="T5" fmla="*/ 2147483646 h 1258"/>
                <a:gd name="T6" fmla="*/ 2147483646 w 478"/>
                <a:gd name="T7" fmla="*/ 2147483646 h 1258"/>
                <a:gd name="T8" fmla="*/ 0 w 478"/>
                <a:gd name="T9" fmla="*/ 2147483646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94573" name="Rectangle 23"/>
            <p:cNvSpPr>
              <a:spLocks noChangeArrowheads="1"/>
            </p:cNvSpPr>
            <p:nvPr/>
          </p:nvSpPr>
          <p:spPr bwMode="auto">
            <a:xfrm>
              <a:off x="1717675" y="348773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74" name="Rectangle 24"/>
            <p:cNvSpPr>
              <a:spLocks noChangeArrowheads="1"/>
            </p:cNvSpPr>
            <p:nvPr/>
          </p:nvSpPr>
          <p:spPr bwMode="auto">
            <a:xfrm>
              <a:off x="1679575" y="3541713"/>
              <a:ext cx="1273175"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75" name="Line 25"/>
            <p:cNvSpPr>
              <a:spLocks noChangeShapeType="1"/>
            </p:cNvSpPr>
            <p:nvPr/>
          </p:nvSpPr>
          <p:spPr bwMode="auto">
            <a:xfrm>
              <a:off x="1689100" y="43021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6" name="Text Box 26"/>
            <p:cNvSpPr txBox="1">
              <a:spLocks noChangeArrowheads="1"/>
            </p:cNvSpPr>
            <p:nvPr/>
          </p:nvSpPr>
          <p:spPr bwMode="auto">
            <a:xfrm>
              <a:off x="1646238" y="42846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传输层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77" name="Line 27"/>
            <p:cNvSpPr>
              <a:spLocks noChangeShapeType="1"/>
            </p:cNvSpPr>
            <p:nvPr/>
          </p:nvSpPr>
          <p:spPr bwMode="auto">
            <a:xfrm>
              <a:off x="1697038" y="46228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8" name="Line 28"/>
            <p:cNvSpPr>
              <a:spLocks noChangeShapeType="1"/>
            </p:cNvSpPr>
            <p:nvPr/>
          </p:nvSpPr>
          <p:spPr bwMode="auto">
            <a:xfrm>
              <a:off x="1682750" y="49323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9" name="Line 29"/>
            <p:cNvSpPr>
              <a:spLocks noChangeShapeType="1"/>
            </p:cNvSpPr>
            <p:nvPr/>
          </p:nvSpPr>
          <p:spPr bwMode="auto">
            <a:xfrm>
              <a:off x="1682750" y="52181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80" name="Text Box 26"/>
            <p:cNvSpPr txBox="1">
              <a:spLocks noChangeArrowheads="1"/>
            </p:cNvSpPr>
            <p:nvPr/>
          </p:nvSpPr>
          <p:spPr bwMode="auto">
            <a:xfrm>
              <a:off x="1681163" y="35321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000000"/>
                  </a:solidFill>
                  <a:latin typeface="Tahoma" panose="020B0604030504040204" pitchFamily="34" charset="0"/>
                  <a:ea typeface="宋体" panose="02010600030101010101" pitchFamily="2" charset="-122"/>
                </a:rPr>
                <a:t>应用层</a:t>
              </a:r>
              <a:endParaRPr kumimoji="0" lang="en-US" altLang="zh-CN" sz="1400">
                <a:solidFill>
                  <a:srgbClr val="000000"/>
                </a:solidFill>
                <a:latin typeface="Tahoma" panose="020B0604030504040204" pitchFamily="34" charset="0"/>
                <a:ea typeface="宋体" panose="02010600030101010101" pitchFamily="2" charset="-122"/>
              </a:endParaRPr>
            </a:p>
          </p:txBody>
        </p:sp>
        <p:sp>
          <p:nvSpPr>
            <p:cNvPr id="194581" name="Text Box 26"/>
            <p:cNvSpPr txBox="1">
              <a:spLocks noChangeArrowheads="1"/>
            </p:cNvSpPr>
            <p:nvPr/>
          </p:nvSpPr>
          <p:spPr bwMode="auto">
            <a:xfrm>
              <a:off x="1636713" y="518953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物理层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82" name="Text Box 26"/>
            <p:cNvSpPr txBox="1">
              <a:spLocks noChangeArrowheads="1"/>
            </p:cNvSpPr>
            <p:nvPr/>
          </p:nvSpPr>
          <p:spPr bwMode="auto">
            <a:xfrm>
              <a:off x="1655763" y="49037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数据链路层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83" name="Text Box 26"/>
            <p:cNvSpPr txBox="1">
              <a:spLocks noChangeArrowheads="1"/>
            </p:cNvSpPr>
            <p:nvPr/>
          </p:nvSpPr>
          <p:spPr bwMode="auto">
            <a:xfrm>
              <a:off x="1646238" y="46085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网络层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84" name="Oval 62"/>
            <p:cNvSpPr>
              <a:spLocks noChangeArrowheads="1"/>
            </p:cNvSpPr>
            <p:nvPr/>
          </p:nvSpPr>
          <p:spPr bwMode="auto">
            <a:xfrm>
              <a:off x="1814513" y="3806825"/>
              <a:ext cx="990600"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solidFill>
                    <a:srgbClr val="000000"/>
                  </a:solidFill>
                  <a:latin typeface="Arial" panose="020B0604020202020204" pitchFamily="34" charset="0"/>
                  <a:ea typeface="宋体" panose="02010600030101010101" pitchFamily="2" charset="-122"/>
                </a:rPr>
                <a:t>进程</a:t>
              </a:r>
              <a:endParaRPr kumimoji="0" lang="en-US" altLang="zh-CN" sz="1600">
                <a:solidFill>
                  <a:srgbClr val="000000"/>
                </a:solidFill>
                <a:latin typeface="Arial" panose="020B0604020202020204" pitchFamily="34" charset="0"/>
                <a:ea typeface="宋体" panose="02010600030101010101" pitchFamily="2" charset="-122"/>
              </a:endParaRPr>
            </a:p>
          </p:txBody>
        </p:sp>
        <p:grpSp>
          <p:nvGrpSpPr>
            <p:cNvPr id="194585" name="Group 63"/>
            <p:cNvGrpSpPr>
              <a:grpSpLocks/>
            </p:cNvGrpSpPr>
            <p:nvPr/>
          </p:nvGrpSpPr>
          <p:grpSpPr bwMode="auto">
            <a:xfrm>
              <a:off x="2062163" y="4167188"/>
              <a:ext cx="546100" cy="225425"/>
              <a:chOff x="1287" y="2524"/>
              <a:chExt cx="260" cy="100"/>
            </a:xfrm>
          </p:grpSpPr>
          <p:sp>
            <p:nvSpPr>
              <p:cNvPr id="194615" name="Rectangle 64"/>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6" name="Rectangle 65"/>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7" name="Rectangle 66"/>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8" name="Rectangle 67"/>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grpSp>
        <p:sp>
          <p:nvSpPr>
            <p:cNvPr id="194586" name="Rectangle 23"/>
            <p:cNvSpPr>
              <a:spLocks noChangeArrowheads="1"/>
            </p:cNvSpPr>
            <p:nvPr/>
          </p:nvSpPr>
          <p:spPr bwMode="auto">
            <a:xfrm>
              <a:off x="5380038" y="345916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87" name="Rectangle 24"/>
            <p:cNvSpPr>
              <a:spLocks noChangeArrowheads="1"/>
            </p:cNvSpPr>
            <p:nvPr/>
          </p:nvSpPr>
          <p:spPr bwMode="auto">
            <a:xfrm>
              <a:off x="5341938" y="3513138"/>
              <a:ext cx="1273175"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88" name="Line 25"/>
            <p:cNvSpPr>
              <a:spLocks noChangeShapeType="1"/>
            </p:cNvSpPr>
            <p:nvPr/>
          </p:nvSpPr>
          <p:spPr bwMode="auto">
            <a:xfrm>
              <a:off x="5351463" y="427355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89" name="Text Box 26"/>
            <p:cNvSpPr txBox="1">
              <a:spLocks noChangeArrowheads="1"/>
            </p:cNvSpPr>
            <p:nvPr/>
          </p:nvSpPr>
          <p:spPr bwMode="auto">
            <a:xfrm>
              <a:off x="5308600" y="42560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传输层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0" name="Line 27"/>
            <p:cNvSpPr>
              <a:spLocks noChangeShapeType="1"/>
            </p:cNvSpPr>
            <p:nvPr/>
          </p:nvSpPr>
          <p:spPr bwMode="auto">
            <a:xfrm>
              <a:off x="5359400" y="4594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1" name="Line 28"/>
            <p:cNvSpPr>
              <a:spLocks noChangeShapeType="1"/>
            </p:cNvSpPr>
            <p:nvPr/>
          </p:nvSpPr>
          <p:spPr bwMode="auto">
            <a:xfrm>
              <a:off x="5345113" y="49037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2" name="Line 29"/>
            <p:cNvSpPr>
              <a:spLocks noChangeShapeType="1"/>
            </p:cNvSpPr>
            <p:nvPr/>
          </p:nvSpPr>
          <p:spPr bwMode="auto">
            <a:xfrm>
              <a:off x="5345113" y="5189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3" name="Text Box 26"/>
            <p:cNvSpPr txBox="1">
              <a:spLocks noChangeArrowheads="1"/>
            </p:cNvSpPr>
            <p:nvPr/>
          </p:nvSpPr>
          <p:spPr bwMode="auto">
            <a:xfrm>
              <a:off x="5343525" y="35036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000000"/>
                  </a:solidFill>
                  <a:latin typeface="Tahoma" panose="020B0604030504040204" pitchFamily="34" charset="0"/>
                  <a:ea typeface="宋体" panose="02010600030101010101" pitchFamily="2" charset="-122"/>
                </a:rPr>
                <a:t>应用层</a:t>
              </a:r>
              <a:endParaRPr kumimoji="0" lang="en-US" altLang="zh-CN" sz="1400">
                <a:solidFill>
                  <a:srgbClr val="000000"/>
                </a:solidFill>
                <a:latin typeface="Tahoma" panose="020B0604030504040204" pitchFamily="34" charset="0"/>
                <a:ea typeface="宋体" panose="02010600030101010101" pitchFamily="2" charset="-122"/>
              </a:endParaRPr>
            </a:p>
          </p:txBody>
        </p:sp>
        <p:sp>
          <p:nvSpPr>
            <p:cNvPr id="194594" name="Text Box 26"/>
            <p:cNvSpPr txBox="1">
              <a:spLocks noChangeArrowheads="1"/>
            </p:cNvSpPr>
            <p:nvPr/>
          </p:nvSpPr>
          <p:spPr bwMode="auto">
            <a:xfrm>
              <a:off x="5299075" y="51609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物理层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5" name="Text Box 26"/>
            <p:cNvSpPr txBox="1">
              <a:spLocks noChangeArrowheads="1"/>
            </p:cNvSpPr>
            <p:nvPr/>
          </p:nvSpPr>
          <p:spPr bwMode="auto">
            <a:xfrm>
              <a:off x="5318125" y="48752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数据链路层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6" name="Text Box 26"/>
            <p:cNvSpPr txBox="1">
              <a:spLocks noChangeArrowheads="1"/>
            </p:cNvSpPr>
            <p:nvPr/>
          </p:nvSpPr>
          <p:spPr bwMode="auto">
            <a:xfrm>
              <a:off x="5308600" y="457993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网络层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7" name="Oval 80"/>
            <p:cNvSpPr>
              <a:spLocks noChangeArrowheads="1"/>
            </p:cNvSpPr>
            <p:nvPr/>
          </p:nvSpPr>
          <p:spPr bwMode="auto">
            <a:xfrm>
              <a:off x="5476875" y="3778250"/>
              <a:ext cx="990600"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solidFill>
                    <a:srgbClr val="000000"/>
                  </a:solidFill>
                  <a:latin typeface="Arial" panose="020B0604020202020204" pitchFamily="34" charset="0"/>
                  <a:ea typeface="宋体" panose="02010600030101010101" pitchFamily="2" charset="-122"/>
                </a:rPr>
                <a:t>进程</a:t>
              </a:r>
              <a:endParaRPr kumimoji="0" lang="en-US" altLang="zh-CN" sz="1600">
                <a:solidFill>
                  <a:srgbClr val="000000"/>
                </a:solidFill>
                <a:latin typeface="Arial" panose="020B0604020202020204" pitchFamily="34" charset="0"/>
                <a:ea typeface="宋体" panose="02010600030101010101" pitchFamily="2" charset="-122"/>
              </a:endParaRPr>
            </a:p>
          </p:txBody>
        </p:sp>
        <p:grpSp>
          <p:nvGrpSpPr>
            <p:cNvPr id="194598" name="Group 81"/>
            <p:cNvGrpSpPr>
              <a:grpSpLocks/>
            </p:cNvGrpSpPr>
            <p:nvPr/>
          </p:nvGrpSpPr>
          <p:grpSpPr bwMode="auto">
            <a:xfrm>
              <a:off x="5724525" y="4138613"/>
              <a:ext cx="546100" cy="225425"/>
              <a:chOff x="1287" y="2524"/>
              <a:chExt cx="260" cy="100"/>
            </a:xfrm>
          </p:grpSpPr>
          <p:sp>
            <p:nvSpPr>
              <p:cNvPr id="194611" name="Rectangle 82"/>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2" name="Rectangle 83"/>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3" name="Rectangle 84"/>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4" name="Rectangle 85"/>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grpSp>
        <p:sp>
          <p:nvSpPr>
            <p:cNvPr id="194599" name="Line 87"/>
            <p:cNvSpPr>
              <a:spLocks noChangeShapeType="1"/>
            </p:cNvSpPr>
            <p:nvPr/>
          </p:nvSpPr>
          <p:spPr bwMode="auto">
            <a:xfrm flipH="1">
              <a:off x="6534150" y="3910013"/>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0" name="Line 88"/>
            <p:cNvSpPr>
              <a:spLocks noChangeShapeType="1"/>
            </p:cNvSpPr>
            <p:nvPr/>
          </p:nvSpPr>
          <p:spPr bwMode="auto">
            <a:xfrm>
              <a:off x="6759575" y="4335463"/>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1" name="Line 89"/>
            <p:cNvSpPr>
              <a:spLocks noChangeShapeType="1"/>
            </p:cNvSpPr>
            <p:nvPr/>
          </p:nvSpPr>
          <p:spPr bwMode="auto">
            <a:xfrm flipH="1">
              <a:off x="6783388" y="4835525"/>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2" name="Text Box 56"/>
            <p:cNvSpPr txBox="1">
              <a:spLocks noChangeArrowheads="1"/>
            </p:cNvSpPr>
            <p:nvPr/>
          </p:nvSpPr>
          <p:spPr bwMode="auto">
            <a:xfrm>
              <a:off x="3697288" y="3590925"/>
              <a:ext cx="87716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800" i="1">
                  <a:solidFill>
                    <a:srgbClr val="CC0000"/>
                  </a:solidFill>
                  <a:latin typeface="Arial" panose="020B0604020202020204" pitchFamily="34" charset="0"/>
                  <a:ea typeface="宋体" panose="02010600030101010101" pitchFamily="2" charset="-122"/>
                </a:rPr>
                <a:t>套接字</a:t>
              </a:r>
              <a:endParaRPr kumimoji="0" lang="en-US" altLang="zh-CN" sz="1800" i="1">
                <a:solidFill>
                  <a:srgbClr val="CC0000"/>
                </a:solidFill>
                <a:latin typeface="Arial" panose="020B0604020202020204" pitchFamily="34" charset="0"/>
                <a:ea typeface="宋体" panose="02010600030101010101" pitchFamily="2" charset="-122"/>
              </a:endParaRPr>
            </a:p>
          </p:txBody>
        </p:sp>
        <p:sp>
          <p:nvSpPr>
            <p:cNvPr id="194603" name="Line 91"/>
            <p:cNvSpPr>
              <a:spLocks noChangeShapeType="1"/>
            </p:cNvSpPr>
            <p:nvPr/>
          </p:nvSpPr>
          <p:spPr bwMode="auto">
            <a:xfrm flipV="1">
              <a:off x="2700338" y="3790950"/>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4" name="Line 92"/>
            <p:cNvSpPr>
              <a:spLocks noChangeShapeType="1"/>
            </p:cNvSpPr>
            <p:nvPr/>
          </p:nvSpPr>
          <p:spPr bwMode="auto">
            <a:xfrm flipH="1" flipV="1">
              <a:off x="4635500" y="3779838"/>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4605" name="Group 93"/>
            <p:cNvGrpSpPr>
              <a:grpSpLocks/>
            </p:cNvGrpSpPr>
            <p:nvPr/>
          </p:nvGrpSpPr>
          <p:grpSpPr bwMode="auto">
            <a:xfrm>
              <a:off x="358775" y="4808538"/>
              <a:ext cx="1035050" cy="904875"/>
              <a:chOff x="-44" y="1473"/>
              <a:chExt cx="981" cy="1105"/>
            </a:xfrm>
          </p:grpSpPr>
          <p:pic>
            <p:nvPicPr>
              <p:cNvPr id="194609"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0" name="Freeform 95"/>
              <p:cNvSpPr>
                <a:spLocks/>
              </p:cNvSpPr>
              <p:nvPr/>
            </p:nvSpPr>
            <p:spPr bwMode="auto">
              <a:xfrm flipH="1">
                <a:off x="374" y="1579"/>
                <a:ext cx="477" cy="506"/>
              </a:xfrm>
              <a:custGeom>
                <a:avLst/>
                <a:gdLst>
                  <a:gd name="T0" fmla="*/ 0 w 356"/>
                  <a:gd name="T1" fmla="*/ 0 h 368"/>
                  <a:gd name="T2" fmla="*/ 48635416 w 356"/>
                  <a:gd name="T3" fmla="*/ 6614732 h 368"/>
                  <a:gd name="T4" fmla="*/ 57695677 w 356"/>
                  <a:gd name="T5" fmla="*/ 137858167 h 368"/>
                  <a:gd name="T6" fmla="*/ 12715255 w 356"/>
                  <a:gd name="T7" fmla="*/ 172406724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94606" name="Group 96"/>
            <p:cNvGrpSpPr>
              <a:grpSpLocks/>
            </p:cNvGrpSpPr>
            <p:nvPr/>
          </p:nvGrpSpPr>
          <p:grpSpPr bwMode="auto">
            <a:xfrm flipH="1">
              <a:off x="7075488" y="5091113"/>
              <a:ext cx="1035050" cy="904875"/>
              <a:chOff x="-44" y="1473"/>
              <a:chExt cx="981" cy="1105"/>
            </a:xfrm>
          </p:grpSpPr>
          <p:pic>
            <p:nvPicPr>
              <p:cNvPr id="19460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8" name="Freeform 98"/>
              <p:cNvSpPr>
                <a:spLocks/>
              </p:cNvSpPr>
              <p:nvPr/>
            </p:nvSpPr>
            <p:spPr bwMode="auto">
              <a:xfrm flipH="1">
                <a:off x="374" y="1579"/>
                <a:ext cx="477" cy="506"/>
              </a:xfrm>
              <a:custGeom>
                <a:avLst/>
                <a:gdLst>
                  <a:gd name="T0" fmla="*/ 0 w 356"/>
                  <a:gd name="T1" fmla="*/ 0 h 368"/>
                  <a:gd name="T2" fmla="*/ 48635416 w 356"/>
                  <a:gd name="T3" fmla="*/ 6614732 h 368"/>
                  <a:gd name="T4" fmla="*/ 57695677 w 356"/>
                  <a:gd name="T5" fmla="*/ 137858167 h 368"/>
                  <a:gd name="T6" fmla="*/ 12715255 w 356"/>
                  <a:gd name="T7" fmla="*/ 172406724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9456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ACEB2EC2-F30A-42A2-88F3-4A31F1079D4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8012918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177645" y="620688"/>
            <a:ext cx="4895850" cy="738188"/>
          </a:xfrm>
        </p:spPr>
        <p:txBody>
          <a:bodyPr/>
          <a:lstStyle/>
          <a:p>
            <a:r>
              <a:rPr lang="zh-CN" altLang="en-US" sz="4000" dirty="0">
                <a:ea typeface="宋体" panose="02010600030101010101" pitchFamily="2" charset="-122"/>
              </a:rPr>
              <a:t>套接字编程</a:t>
            </a:r>
            <a:endParaRPr lang="en-US" altLang="zh-CN" dirty="0"/>
          </a:p>
        </p:txBody>
      </p:sp>
      <p:sp>
        <p:nvSpPr>
          <p:cNvPr id="144389" name="Rectangle 3"/>
          <p:cNvSpPr>
            <a:spLocks noGrp="1" noChangeArrowheads="1"/>
          </p:cNvSpPr>
          <p:nvPr>
            <p:ph type="body" idx="1"/>
          </p:nvPr>
        </p:nvSpPr>
        <p:spPr>
          <a:xfrm>
            <a:off x="1991544" y="1699915"/>
            <a:ext cx="8021638" cy="2754312"/>
          </a:xfrm>
        </p:spPr>
        <p:txBody>
          <a:bodyPr>
            <a:normAutofit fontScale="77500" lnSpcReduction="20000"/>
          </a:bodyPr>
          <a:lstStyle/>
          <a:p>
            <a:pPr marL="342900" lvl="1" indent="-342900">
              <a:buSzPct val="65000"/>
              <a:buNone/>
              <a:defRPr/>
            </a:pPr>
            <a:r>
              <a:rPr lang="en-US" altLang="zh-CN" i="1" dirty="0">
                <a:solidFill>
                  <a:srgbClr val="22228B"/>
                </a:solidFill>
              </a:rPr>
              <a:t>Socket API</a:t>
            </a:r>
            <a:r>
              <a:rPr lang="zh-CN" altLang="en-US" i="1" dirty="0">
                <a:solidFill>
                  <a:srgbClr val="22228B"/>
                </a:solidFill>
              </a:rPr>
              <a:t>类别</a:t>
            </a:r>
            <a:endParaRPr lang="en-US" altLang="zh-CN" i="1" dirty="0">
              <a:solidFill>
                <a:srgbClr val="22228B"/>
              </a:solidFill>
            </a:endParaRPr>
          </a:p>
          <a:p>
            <a:pPr marL="342900" lvl="1" indent="-342900">
              <a:buSzPct val="65000"/>
              <a:defRPr/>
            </a:pPr>
            <a:r>
              <a:rPr lang="en-US" altLang="zh-CN" i="1" dirty="0">
                <a:solidFill>
                  <a:srgbClr val="CC0000"/>
                </a:solidFill>
              </a:rPr>
              <a:t>PF_INET : </a:t>
            </a:r>
            <a:r>
              <a:rPr lang="zh-CN" altLang="en-US" dirty="0"/>
              <a:t>用于互联网编程</a:t>
            </a:r>
            <a:endParaRPr lang="en-US" altLang="zh-CN" dirty="0"/>
          </a:p>
          <a:p>
            <a:pPr marL="342900" lvl="1" indent="-342900">
              <a:buSzPct val="65000"/>
              <a:defRPr/>
            </a:pPr>
            <a:r>
              <a:rPr lang="en-US" altLang="zh-CN" i="1" dirty="0">
                <a:solidFill>
                  <a:srgbClr val="CC0000"/>
                </a:solidFill>
              </a:rPr>
              <a:t>PF_UNIX: </a:t>
            </a:r>
            <a:r>
              <a:rPr lang="zh-CN" altLang="en-US" dirty="0"/>
              <a:t>用于</a:t>
            </a:r>
            <a:r>
              <a:rPr lang="en-US" altLang="zh-CN" dirty="0"/>
              <a:t>Unix </a:t>
            </a:r>
            <a:r>
              <a:rPr lang="zh-CN" altLang="en-US" dirty="0"/>
              <a:t>管道编程</a:t>
            </a:r>
            <a:endParaRPr lang="en-US" altLang="zh-CN" dirty="0"/>
          </a:p>
          <a:p>
            <a:pPr marL="342900" lvl="1" indent="-342900">
              <a:buSzPct val="65000"/>
              <a:defRPr/>
            </a:pPr>
            <a:r>
              <a:rPr lang="en-US" altLang="zh-CN" i="1" dirty="0">
                <a:solidFill>
                  <a:srgbClr val="CC0000"/>
                </a:solidFill>
              </a:rPr>
              <a:t>PF_PACKET:</a:t>
            </a:r>
            <a:r>
              <a:rPr lang="zh-CN" altLang="en-US" dirty="0"/>
              <a:t>直接访问网络接口</a:t>
            </a:r>
            <a:r>
              <a:rPr lang="en-US" altLang="zh-CN" i="1" dirty="0"/>
              <a:t> (</a:t>
            </a:r>
            <a:r>
              <a:rPr lang="en-US" altLang="zh-CN" i="1" dirty="0" err="1"/>
              <a:t>i.e</a:t>
            </a:r>
            <a:r>
              <a:rPr lang="en-US" altLang="zh-CN" i="1" dirty="0"/>
              <a:t>, </a:t>
            </a:r>
            <a:r>
              <a:rPr lang="zh-CN" altLang="en-US" i="1" dirty="0"/>
              <a:t>绕过</a:t>
            </a:r>
            <a:r>
              <a:rPr lang="en-US" altLang="zh-CN" i="1" dirty="0"/>
              <a:t>TCP / IP</a:t>
            </a:r>
            <a:r>
              <a:rPr lang="zh-CN" altLang="en-US" i="1" dirty="0"/>
              <a:t>协议栈</a:t>
            </a:r>
            <a:r>
              <a:rPr lang="en-US" altLang="zh-CN" i="1" dirty="0"/>
              <a:t>)</a:t>
            </a:r>
          </a:p>
          <a:p>
            <a:pPr marL="342900" lvl="1" indent="-342900">
              <a:buSzPct val="65000"/>
              <a:buNone/>
              <a:defRPr/>
            </a:pPr>
            <a:endParaRPr lang="en-US" altLang="zh-CN" i="1" dirty="0">
              <a:solidFill>
                <a:srgbClr val="CC0000"/>
              </a:solidFill>
            </a:endParaRPr>
          </a:p>
          <a:p>
            <a:pPr marL="342900" lvl="1" indent="-342900">
              <a:buSzPct val="65000"/>
              <a:buNone/>
              <a:defRPr/>
            </a:pPr>
            <a:r>
              <a:rPr lang="zh-CN" altLang="en-US" i="1" dirty="0">
                <a:solidFill>
                  <a:srgbClr val="22228B"/>
                </a:solidFill>
              </a:rPr>
              <a:t>两种基本</a:t>
            </a:r>
            <a:r>
              <a:rPr lang="en-US" altLang="zh-CN" i="1" dirty="0">
                <a:solidFill>
                  <a:srgbClr val="22228B"/>
                </a:solidFill>
              </a:rPr>
              <a:t>socket</a:t>
            </a:r>
            <a:r>
              <a:rPr lang="zh-CN" altLang="en-US" i="1" dirty="0">
                <a:solidFill>
                  <a:srgbClr val="22228B"/>
                </a:solidFill>
              </a:rPr>
              <a:t> </a:t>
            </a:r>
            <a:r>
              <a:rPr lang="en-US" altLang="zh-CN" i="1" dirty="0">
                <a:solidFill>
                  <a:srgbClr val="22228B"/>
                </a:solidFill>
              </a:rPr>
              <a:t>API</a:t>
            </a:r>
            <a:r>
              <a:rPr lang="zh-CN" altLang="en-US" i="1" dirty="0">
                <a:solidFill>
                  <a:srgbClr val="22228B"/>
                </a:solidFill>
              </a:rPr>
              <a:t>分别支持两种传输服务</a:t>
            </a:r>
            <a:r>
              <a:rPr lang="en-US" altLang="zh-CN" i="1" dirty="0">
                <a:solidFill>
                  <a:srgbClr val="22228B"/>
                </a:solidFill>
              </a:rPr>
              <a:t>:</a:t>
            </a:r>
          </a:p>
          <a:p>
            <a:pPr marL="342900" lvl="1" indent="-342900">
              <a:buSzPct val="65000"/>
              <a:defRPr/>
            </a:pPr>
            <a:r>
              <a:rPr lang="en-US" altLang="zh-CN" i="1" dirty="0">
                <a:solidFill>
                  <a:srgbClr val="CC0000"/>
                </a:solidFill>
              </a:rPr>
              <a:t>SOCK_STREAM:</a:t>
            </a:r>
            <a:r>
              <a:rPr lang="en-US" altLang="zh-CN" dirty="0"/>
              <a:t> </a:t>
            </a:r>
            <a:r>
              <a:rPr lang="zh-CN" altLang="en-US" dirty="0"/>
              <a:t>可靠的，字节流服务 </a:t>
            </a:r>
            <a:r>
              <a:rPr lang="en-US" altLang="zh-CN" dirty="0"/>
              <a:t>(</a:t>
            </a:r>
            <a:r>
              <a:rPr lang="en-US" altLang="zh-CN" i="1" dirty="0">
                <a:solidFill>
                  <a:srgbClr val="CC0000"/>
                </a:solidFill>
              </a:rPr>
              <a:t>TCP</a:t>
            </a:r>
            <a:r>
              <a:rPr lang="en-US" altLang="zh-CN" dirty="0"/>
              <a:t>)</a:t>
            </a:r>
          </a:p>
          <a:p>
            <a:pPr marL="342900" lvl="1" indent="-342900">
              <a:buSzPct val="65000"/>
              <a:defRPr/>
            </a:pPr>
            <a:r>
              <a:rPr lang="en-US" altLang="zh-CN" i="1" dirty="0">
                <a:solidFill>
                  <a:srgbClr val="CC0000"/>
                </a:solidFill>
              </a:rPr>
              <a:t>SOCK_DGRAM:</a:t>
            </a:r>
            <a:r>
              <a:rPr lang="en-US" altLang="zh-CN" dirty="0">
                <a:solidFill>
                  <a:srgbClr val="000000"/>
                </a:solidFill>
              </a:rPr>
              <a:t> </a:t>
            </a:r>
            <a:r>
              <a:rPr lang="zh-CN" altLang="en-US" dirty="0">
                <a:solidFill>
                  <a:srgbClr val="000000"/>
                </a:solidFill>
              </a:rPr>
              <a:t>非可靠的数据报服务 </a:t>
            </a:r>
            <a:r>
              <a:rPr lang="en-US" altLang="zh-CN" dirty="0">
                <a:solidFill>
                  <a:srgbClr val="000000"/>
                </a:solidFill>
              </a:rPr>
              <a:t>(</a:t>
            </a:r>
            <a:r>
              <a:rPr lang="en-US" altLang="zh-CN" i="1" dirty="0">
                <a:solidFill>
                  <a:srgbClr val="CC0000"/>
                </a:solidFill>
              </a:rPr>
              <a:t>UDP</a:t>
            </a:r>
            <a:r>
              <a:rPr lang="en-US" altLang="zh-CN" dirty="0">
                <a:solidFill>
                  <a:srgbClr val="000000"/>
                </a:solidFill>
              </a:rPr>
              <a:t>)</a:t>
            </a:r>
            <a:endParaRPr lang="en-US" altLang="zh-CN" i="1" dirty="0">
              <a:solidFill>
                <a:srgbClr val="CC0000"/>
              </a:solidFill>
            </a:endParaRPr>
          </a:p>
          <a:p>
            <a:pPr>
              <a:buFont typeface="Wingdings" panose="05000000000000000000" pitchFamily="2" charset="2"/>
              <a:buNone/>
              <a:defRPr/>
            </a:pPr>
            <a:endParaRPr lang="zh-CN" altLang="en-US" dirty="0"/>
          </a:p>
        </p:txBody>
      </p:sp>
      <p:sp>
        <p:nvSpPr>
          <p:cNvPr id="195588" name="Rectangle 3"/>
          <p:cNvSpPr txBox="1">
            <a:spLocks noChangeArrowheads="1"/>
          </p:cNvSpPr>
          <p:nvPr/>
        </p:nvSpPr>
        <p:spPr bwMode="auto">
          <a:xfrm>
            <a:off x="2082033" y="4565352"/>
            <a:ext cx="802163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342900" indent="-3429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lnSpc>
                <a:spcPct val="85000"/>
              </a:lnSpc>
              <a:spcBef>
                <a:spcPct val="0"/>
              </a:spcBef>
              <a:buClr>
                <a:srgbClr val="000099"/>
              </a:buClr>
              <a:buSzPct val="65000"/>
              <a:buFont typeface="Wingdings" panose="05000000000000000000" pitchFamily="2" charset="2"/>
              <a:buNone/>
            </a:pPr>
            <a:r>
              <a:rPr kumimoji="0" lang="zh-CN" altLang="en-US" sz="2800" i="1" dirty="0">
                <a:solidFill>
                  <a:srgbClr val="8F8F00"/>
                </a:solidFill>
                <a:latin typeface="宋体" panose="02010600030101010101" pitchFamily="2" charset="-122"/>
                <a:ea typeface="宋体" panose="02010600030101010101" pitchFamily="2" charset="-122"/>
              </a:rPr>
              <a:t>应用案例</a:t>
            </a:r>
            <a:r>
              <a:rPr kumimoji="0" lang="en-US" altLang="zh-CN" sz="2800" i="1" dirty="0">
                <a:solidFill>
                  <a:srgbClr val="8F8F00"/>
                </a:solidFill>
                <a:latin typeface="宋体" panose="02010600030101010101" pitchFamily="2" charset="-122"/>
                <a:ea typeface="宋体" panose="02010600030101010101" pitchFamily="2" charset="-122"/>
              </a:rPr>
              <a:t>:</a:t>
            </a:r>
          </a:p>
          <a:p>
            <a:pPr lvl="1" eaLnBrk="1" hangingPunct="1">
              <a:lnSpc>
                <a:spcPct val="85000"/>
              </a:lnSpc>
              <a:spcBef>
                <a:spcPct val="0"/>
              </a:spcBef>
              <a:buClr>
                <a:srgbClr val="000099"/>
              </a:buClr>
              <a:buSzPct val="65000"/>
              <a:buFont typeface="Wingdings" panose="05000000000000000000" pitchFamily="2" charset="2"/>
              <a:buNone/>
            </a:pPr>
            <a:endParaRPr kumimoji="0" lang="en-US" altLang="zh-CN" sz="2800" i="1" dirty="0">
              <a:solidFill>
                <a:srgbClr val="8F8F00"/>
              </a:solidFill>
              <a:latin typeface="宋体" panose="02010600030101010101" pitchFamily="2" charset="-122"/>
              <a:ea typeface="宋体" panose="02010600030101010101" pitchFamily="2" charset="-122"/>
            </a:endParaRPr>
          </a:p>
          <a:p>
            <a:pPr eaLnBrk="1" hangingPunct="1">
              <a:lnSpc>
                <a:spcPct val="85000"/>
              </a:lnSpc>
              <a:spcBef>
                <a:spcPct val="0"/>
              </a:spcBef>
              <a:buClr>
                <a:srgbClr val="000099"/>
              </a:buClr>
              <a:buSzPct val="65000"/>
              <a:buFont typeface="Calibri" panose="020F0502020204030204" pitchFamily="34" charset="0"/>
              <a:buAutoNum type="arabicPeriod"/>
            </a:pPr>
            <a:r>
              <a:rPr kumimoji="0" lang="zh-CN" altLang="en-US" sz="2800" dirty="0">
                <a:latin typeface="宋体" panose="02010600030101010101" pitchFamily="2" charset="-122"/>
                <a:ea typeface="宋体" panose="02010600030101010101" pitchFamily="2" charset="-122"/>
              </a:rPr>
              <a:t>客户端从键盘读取一行字符（数据）并将该数据发送到服务器；</a:t>
            </a:r>
          </a:p>
          <a:p>
            <a:pPr eaLnBrk="1" hangingPunct="1">
              <a:lnSpc>
                <a:spcPct val="85000"/>
              </a:lnSpc>
              <a:spcBef>
                <a:spcPct val="0"/>
              </a:spcBef>
              <a:buClr>
                <a:srgbClr val="000099"/>
              </a:buClr>
              <a:buSzPct val="65000"/>
              <a:buFont typeface="Calibri" panose="020F0502020204030204" pitchFamily="34" charset="0"/>
              <a:buAutoNum type="arabicPeriod"/>
            </a:pPr>
            <a:r>
              <a:rPr kumimoji="0" lang="zh-CN" altLang="en-US" sz="2800" dirty="0">
                <a:latin typeface="宋体" panose="02010600030101010101" pitchFamily="2" charset="-122"/>
                <a:ea typeface="宋体" panose="02010600030101010101" pitchFamily="2" charset="-122"/>
              </a:rPr>
              <a:t>服务器接收数据后并显示在屏幕上</a:t>
            </a:r>
            <a:r>
              <a:rPr kumimoji="0" lang="zh-CN" altLang="en-US" sz="2800" dirty="0">
                <a:latin typeface="宋体" panose="02010600030101010101" pitchFamily="2" charset="-122"/>
                <a:ea typeface="MS PGothic" panose="020B0600070205080204" pitchFamily="34" charset="-128"/>
              </a:rPr>
              <a:t>。</a:t>
            </a:r>
            <a:endParaRPr kumimoji="0" lang="en-US" altLang="zh-CN" sz="2800" dirty="0">
              <a:latin typeface="宋体" panose="02010600030101010101" pitchFamily="2" charset="-122"/>
              <a:ea typeface="MS PGothic" panose="020B0600070205080204" pitchFamily="34" charset="-128"/>
            </a:endParaRPr>
          </a:p>
        </p:txBody>
      </p:sp>
      <p:sp>
        <p:nvSpPr>
          <p:cNvPr id="19558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5790F3D-EC6D-4955-871E-709736A9C01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35749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95500" y="3214688"/>
            <a:ext cx="7715250" cy="135731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459" name="TextBox 6"/>
          <p:cNvSpPr txBox="1">
            <a:spLocks noChangeArrowheads="1"/>
          </p:cNvSpPr>
          <p:nvPr/>
        </p:nvSpPr>
        <p:spPr bwMode="auto">
          <a:xfrm>
            <a:off x="2108201" y="1928814"/>
            <a:ext cx="7572375" cy="2554287"/>
          </a:xfrm>
          <a:prstGeom prst="rect">
            <a:avLst/>
          </a:prstGeom>
          <a:noFill/>
          <a:ln w="9525">
            <a:noFill/>
            <a:miter lim="800000"/>
            <a:headEnd/>
            <a:tailEnd/>
          </a:ln>
        </p:spPr>
        <p:txBody>
          <a:bodyPr wrap="none">
            <a:spAutoFit/>
          </a:bodyPr>
          <a:lstStyle/>
          <a:p>
            <a:pPr algn="ctr" eaLnBrk="1" hangingPunct="1">
              <a:defRPr/>
            </a:pPr>
            <a:r>
              <a:rPr lang="zh-CN" altLang="en-US" sz="4400" b="1" dirty="0">
                <a:latin typeface="Calibri" pitchFamily="34" charset="0"/>
                <a:ea typeface="华文中宋" pitchFamily="2" charset="-122"/>
              </a:rPr>
              <a:t>核心问题</a:t>
            </a:r>
          </a:p>
          <a:p>
            <a:pPr algn="ctr" eaLnBrk="1" hangingPunct="1">
              <a:defRPr/>
            </a:pPr>
            <a:endParaRPr lang="en-US" altLang="zh-CN" sz="4400" dirty="0">
              <a:latin typeface="Calibri" pitchFamily="34" charset="0"/>
            </a:endParaRPr>
          </a:p>
          <a:p>
            <a:pPr algn="ctr" eaLnBrk="1" hangingPunct="1">
              <a:defRPr/>
            </a:pPr>
            <a:r>
              <a:rPr lang="zh-CN" altLang="en-US" sz="7200" dirty="0">
                <a:solidFill>
                  <a:schemeClr val="bg1"/>
                </a:solidFill>
                <a:effectLst>
                  <a:outerShdw blurRad="38100" dist="38100" dir="2700000" algn="tl">
                    <a:srgbClr val="C0C0C0"/>
                  </a:outerShdw>
                </a:effectLst>
                <a:latin typeface="Calibri" pitchFamily="34" charset="0"/>
              </a:rPr>
              <a:t>如何构建一个网络</a:t>
            </a:r>
          </a:p>
        </p:txBody>
      </p:sp>
      <p:sp>
        <p:nvSpPr>
          <p:cNvPr id="3174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1EA802A1-B34B-44B4-ACD4-460C0A3BF1B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15</a:t>
            </a:fld>
            <a:r>
              <a:rPr kumimoji="0" lang="en-US" altLang="zh-CN" sz="1000">
                <a:latin typeface="Arial" panose="020B0604020202020204" pitchFamily="34" charset="0"/>
                <a:ea typeface="宋体" panose="02010600030101010101" pitchFamily="2" charset="-122"/>
              </a:rPr>
              <a:t>-</a:t>
            </a:r>
          </a:p>
        </p:txBody>
      </p:sp>
      <p:sp>
        <p:nvSpPr>
          <p:cNvPr id="31749" name="文本框 1"/>
          <p:cNvSpPr txBox="1">
            <a:spLocks noChangeArrowheads="1"/>
          </p:cNvSpPr>
          <p:nvPr/>
        </p:nvSpPr>
        <p:spPr bwMode="auto">
          <a:xfrm>
            <a:off x="9229725" y="6216650"/>
            <a:ext cx="901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hlinkClick r:id="rId2"/>
              </a:rPr>
              <a:t>讨论</a:t>
            </a:r>
            <a:endParaRPr lang="zh-CN" altLang="en-US" sz="2800" dirty="0"/>
          </a:p>
        </p:txBody>
      </p:sp>
    </p:spTree>
    <p:extLst>
      <p:ext uri="{BB962C8B-B14F-4D97-AF65-F5344CB8AC3E}">
        <p14:creationId xmlns:p14="http://schemas.microsoft.com/office/powerpoint/2010/main" val="41419410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6"/>
          <p:cNvSpPr>
            <a:spLocks noGrp="1"/>
          </p:cNvSpPr>
          <p:nvPr>
            <p:ph type="sldNum" sz="quarter" idx="11"/>
          </p:nvPr>
        </p:nvSpPr>
        <p:spPr>
          <a:xfrm>
            <a:off x="1524000" y="6543676"/>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BB1E7D53-774F-4276-900B-F75296BCD16A}" type="slidenum">
              <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150</a:t>
            </a:fld>
            <a:endPar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96611" name="Rectangle 2"/>
          <p:cNvSpPr>
            <a:spLocks noGrp="1" noChangeArrowheads="1"/>
          </p:cNvSpPr>
          <p:nvPr>
            <p:ph type="title"/>
          </p:nvPr>
        </p:nvSpPr>
        <p:spPr/>
        <p:txBody>
          <a:bodyPr/>
          <a:lstStyle/>
          <a:p>
            <a:r>
              <a:rPr lang="en-US" altLang="zh-CN" dirty="0">
                <a:ea typeface="宋体" panose="02010600030101010101" pitchFamily="2" charset="-122"/>
              </a:rPr>
              <a:t>TCP</a:t>
            </a:r>
            <a:r>
              <a:rPr lang="zh-CN" altLang="en-US" dirty="0">
                <a:ea typeface="宋体" panose="02010600030101010101" pitchFamily="2" charset="-122"/>
              </a:rPr>
              <a:t>套接字编程</a:t>
            </a:r>
            <a:endParaRPr lang="en-US" altLang="zh-CN" dirty="0">
              <a:ea typeface="宋体" panose="02010600030101010101" pitchFamily="2" charset="-122"/>
            </a:endParaRPr>
          </a:p>
        </p:txBody>
      </p:sp>
      <p:sp>
        <p:nvSpPr>
          <p:cNvPr id="196612" name="Rectangle 3"/>
          <p:cNvSpPr>
            <a:spLocks noGrp="1" noChangeArrowheads="1"/>
          </p:cNvSpPr>
          <p:nvPr>
            <p:ph type="body" sz="half" idx="1"/>
          </p:nvPr>
        </p:nvSpPr>
        <p:spPr>
          <a:xfrm>
            <a:off x="983432" y="1484784"/>
            <a:ext cx="4536504" cy="4648200"/>
          </a:xfrm>
        </p:spPr>
        <p:txBody>
          <a:bodyPr/>
          <a:lstStyle/>
          <a:p>
            <a:pPr>
              <a:buFont typeface="ZapfDingbats" pitchFamily="82" charset="2"/>
              <a:buNone/>
            </a:pPr>
            <a:r>
              <a:rPr lang="zh-CN" altLang="en-US" sz="2400" dirty="0">
                <a:solidFill>
                  <a:srgbClr val="FF0000"/>
                </a:solidFill>
                <a:ea typeface="宋体" panose="02010600030101010101" pitchFamily="2" charset="-122"/>
              </a:rPr>
              <a:t>服务器做好准备</a:t>
            </a:r>
            <a:endParaRPr lang="en-US" altLang="zh-CN" dirty="0">
              <a:ea typeface="宋体" panose="02010600030101010101" pitchFamily="2" charset="-122"/>
            </a:endParaRPr>
          </a:p>
          <a:p>
            <a:r>
              <a:rPr lang="zh-CN" altLang="en-US" sz="2400" dirty="0">
                <a:ea typeface="宋体" panose="02010600030101010101" pitchFamily="2" charset="-122"/>
              </a:rPr>
              <a:t>服务器进程必须首先运行</a:t>
            </a:r>
            <a:endParaRPr lang="en-US" altLang="zh-CN" sz="2400" dirty="0">
              <a:ea typeface="宋体" panose="02010600030101010101" pitchFamily="2" charset="-122"/>
            </a:endParaRPr>
          </a:p>
          <a:p>
            <a:r>
              <a:rPr lang="zh-CN" altLang="en-US" sz="2400" dirty="0">
                <a:ea typeface="宋体" panose="02010600030101010101" pitchFamily="2" charset="-122"/>
              </a:rPr>
              <a:t>服务器必须先创建</a:t>
            </a:r>
            <a:r>
              <a:rPr lang="en-US" altLang="zh-CN" sz="2400" dirty="0">
                <a:ea typeface="宋体" panose="02010600030101010101" pitchFamily="2" charset="-122"/>
              </a:rPr>
              <a:t>socket</a:t>
            </a:r>
            <a:r>
              <a:rPr lang="zh-CN" altLang="en-US" sz="2400" dirty="0">
                <a:ea typeface="宋体" panose="02010600030101010101" pitchFamily="2" charset="-122"/>
              </a:rPr>
              <a:t>等待处理客户端的连接请求</a:t>
            </a:r>
            <a:endParaRPr lang="en-US" altLang="zh-CN" dirty="0">
              <a:ea typeface="宋体" panose="02010600030101010101" pitchFamily="2" charset="-122"/>
            </a:endParaRPr>
          </a:p>
          <a:p>
            <a:pPr>
              <a:spcBef>
                <a:spcPct val="50000"/>
              </a:spcBef>
              <a:buFont typeface="ZapfDingbats" pitchFamily="82" charset="2"/>
              <a:buNone/>
            </a:pPr>
            <a:r>
              <a:rPr lang="zh-CN" altLang="en-US" sz="2400" dirty="0">
                <a:solidFill>
                  <a:srgbClr val="FF0000"/>
                </a:solidFill>
                <a:ea typeface="宋体" panose="02010600030101010101" pitchFamily="2" charset="-122"/>
              </a:rPr>
              <a:t>客户机与服务器的联系</a:t>
            </a:r>
            <a:endParaRPr lang="en-US" altLang="zh-CN" dirty="0">
              <a:ea typeface="宋体" panose="02010600030101010101" pitchFamily="2" charset="-122"/>
            </a:endParaRPr>
          </a:p>
          <a:p>
            <a:r>
              <a:rPr lang="zh-CN" altLang="en-US" sz="2400" dirty="0">
                <a:ea typeface="宋体" panose="02010600030101010101" pitchFamily="2" charset="-122"/>
              </a:rPr>
              <a:t>创建客户端本地的</a:t>
            </a:r>
            <a:r>
              <a:rPr lang="en-US" altLang="zh-CN" sz="2400" dirty="0">
                <a:ea typeface="宋体" panose="02010600030101010101" pitchFamily="2" charset="-122"/>
              </a:rPr>
              <a:t>TCP socket</a:t>
            </a:r>
          </a:p>
          <a:p>
            <a:r>
              <a:rPr lang="zh-CN" altLang="en-US" sz="2400" dirty="0">
                <a:ea typeface="宋体" panose="02010600030101010101" pitchFamily="2" charset="-122"/>
              </a:rPr>
              <a:t>指明服务器进程的</a:t>
            </a:r>
            <a:r>
              <a:rPr lang="en-US" altLang="zh-CN" sz="2400" dirty="0">
                <a:ea typeface="宋体" panose="02010600030101010101" pitchFamily="2" charset="-122"/>
              </a:rPr>
              <a:t>IP</a:t>
            </a:r>
            <a:r>
              <a:rPr lang="zh-CN" altLang="en-US" sz="2400" dirty="0">
                <a:ea typeface="宋体" panose="02010600030101010101" pitchFamily="2" charset="-122"/>
              </a:rPr>
              <a:t>地址和端口号</a:t>
            </a:r>
            <a:endParaRPr lang="en-US" altLang="zh-CN" sz="2400" dirty="0">
              <a:ea typeface="宋体" panose="02010600030101010101" pitchFamily="2" charset="-122"/>
            </a:endParaRPr>
          </a:p>
          <a:p>
            <a:r>
              <a:rPr lang="zh-CN" altLang="en-US" sz="2400" dirty="0">
                <a:ea typeface="宋体" panose="02010600030101010101" pitchFamily="2" charset="-122"/>
              </a:rPr>
              <a:t>当客户端创建</a:t>
            </a:r>
            <a:r>
              <a:rPr lang="en-US" altLang="zh-CN" sz="2400" dirty="0">
                <a:ea typeface="宋体" panose="02010600030101010101" pitchFamily="2" charset="-122"/>
              </a:rPr>
              <a:t>socket</a:t>
            </a:r>
            <a:r>
              <a:rPr lang="zh-CN" altLang="en-US" sz="2400" dirty="0">
                <a:ea typeface="宋体" panose="02010600030101010101" pitchFamily="2" charset="-122"/>
              </a:rPr>
              <a:t>后：客户端的</a:t>
            </a:r>
            <a:r>
              <a:rPr lang="en-US" altLang="zh-CN" sz="2400" dirty="0">
                <a:ea typeface="宋体" panose="02010600030101010101" pitchFamily="2" charset="-122"/>
              </a:rPr>
              <a:t>TCP socket</a:t>
            </a:r>
            <a:r>
              <a:rPr lang="zh-CN" altLang="en-US" sz="2400" dirty="0">
                <a:ea typeface="宋体" panose="02010600030101010101" pitchFamily="2" charset="-122"/>
              </a:rPr>
              <a:t>与服务器</a:t>
            </a:r>
            <a:r>
              <a:rPr lang="en-US" altLang="zh-CN" sz="2400" dirty="0">
                <a:ea typeface="宋体" panose="02010600030101010101" pitchFamily="2" charset="-122"/>
              </a:rPr>
              <a:t>TCP socket</a:t>
            </a:r>
            <a:r>
              <a:rPr lang="zh-CN" altLang="en-US" sz="2400" dirty="0">
                <a:ea typeface="宋体" panose="02010600030101010101" pitchFamily="2" charset="-122"/>
              </a:rPr>
              <a:t>建立连接</a:t>
            </a:r>
            <a:endParaRPr lang="en-US" altLang="zh-CN" sz="2400" dirty="0">
              <a:ea typeface="宋体" panose="02010600030101010101" pitchFamily="2" charset="-122"/>
            </a:endParaRPr>
          </a:p>
        </p:txBody>
      </p:sp>
      <p:sp>
        <p:nvSpPr>
          <p:cNvPr id="196613" name="Rectangle 4"/>
          <p:cNvSpPr>
            <a:spLocks noGrp="1" noChangeArrowheads="1"/>
          </p:cNvSpPr>
          <p:nvPr>
            <p:ph type="body" sz="half" idx="2"/>
          </p:nvPr>
        </p:nvSpPr>
        <p:spPr>
          <a:xfrm>
            <a:off x="6019800" y="1390651"/>
            <a:ext cx="5044752" cy="3000375"/>
          </a:xfrm>
        </p:spPr>
        <p:txBody>
          <a:bodyPr/>
          <a:lstStyle/>
          <a:p>
            <a:r>
              <a:rPr lang="zh-CN" altLang="en-US" sz="2400" dirty="0">
                <a:ea typeface="宋体" panose="02010600030101010101" pitchFamily="2" charset="-122"/>
              </a:rPr>
              <a:t>服务器收到客户端连接请求后，</a:t>
            </a:r>
            <a:r>
              <a:rPr lang="zh-CN" altLang="en-US" sz="2400" dirty="0">
                <a:solidFill>
                  <a:srgbClr val="FF0000"/>
                </a:solidFill>
                <a:ea typeface="宋体" panose="02010600030101010101" pitchFamily="2" charset="-122"/>
              </a:rPr>
              <a:t>创建新的</a:t>
            </a:r>
            <a:r>
              <a:rPr lang="en-US" altLang="zh-CN" sz="2400" dirty="0">
                <a:solidFill>
                  <a:srgbClr val="FF0000"/>
                </a:solidFill>
                <a:ea typeface="宋体" panose="02010600030101010101" pitchFamily="2" charset="-122"/>
              </a:rPr>
              <a:t>socket</a:t>
            </a:r>
            <a:r>
              <a:rPr lang="zh-CN" altLang="en-US" sz="2400" dirty="0">
                <a:ea typeface="宋体" panose="02010600030101010101" pitchFamily="2" charset="-122"/>
              </a:rPr>
              <a:t>用来与客户端通信</a:t>
            </a:r>
            <a:endParaRPr lang="en-US" altLang="zh-CN" sz="2400" dirty="0">
              <a:ea typeface="宋体" panose="02010600030101010101" pitchFamily="2" charset="-122"/>
            </a:endParaRPr>
          </a:p>
          <a:p>
            <a:pPr lvl="1"/>
            <a:r>
              <a:rPr lang="zh-CN" altLang="en-US" dirty="0">
                <a:ea typeface="宋体" panose="02010600030101010101" pitchFamily="2" charset="-122"/>
              </a:rPr>
              <a:t>允许服务器同时与多个客户端通信</a:t>
            </a:r>
            <a:endParaRPr lang="en-US" altLang="zh-CN" dirty="0">
              <a:ea typeface="宋体" panose="02010600030101010101" pitchFamily="2" charset="-122"/>
            </a:endParaRPr>
          </a:p>
          <a:p>
            <a:pPr lvl="1"/>
            <a:r>
              <a:rPr lang="zh-CN" altLang="en-US" dirty="0">
                <a:ea typeface="宋体" panose="02010600030101010101" pitchFamily="2" charset="-122"/>
              </a:rPr>
              <a:t>源端口号用来识别客户端</a:t>
            </a:r>
            <a:endParaRPr lang="en-US" altLang="zh-CN" sz="2000" i="1" dirty="0">
              <a:solidFill>
                <a:schemeClr val="accent2"/>
              </a:solidFill>
              <a:ea typeface="宋体" panose="02010600030101010101" pitchFamily="2" charset="-122"/>
            </a:endParaRPr>
          </a:p>
        </p:txBody>
      </p:sp>
      <p:grpSp>
        <p:nvGrpSpPr>
          <p:cNvPr id="196614" name="Group 5"/>
          <p:cNvGrpSpPr>
            <a:grpSpLocks/>
          </p:cNvGrpSpPr>
          <p:nvPr/>
        </p:nvGrpSpPr>
        <p:grpSpPr bwMode="auto">
          <a:xfrm>
            <a:off x="6151564" y="4584700"/>
            <a:ext cx="4102100" cy="1257300"/>
            <a:chOff x="2915" y="2888"/>
            <a:chExt cx="2584" cy="792"/>
          </a:xfrm>
        </p:grpSpPr>
        <p:sp>
          <p:nvSpPr>
            <p:cNvPr id="196616" name="Text Box 6"/>
            <p:cNvSpPr txBox="1">
              <a:spLocks noChangeArrowheads="1"/>
            </p:cNvSpPr>
            <p:nvPr/>
          </p:nvSpPr>
          <p:spPr bwMode="auto">
            <a:xfrm>
              <a:off x="2915" y="3234"/>
              <a:ext cx="258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i="1" dirty="0">
                  <a:solidFill>
                    <a:schemeClr val="accent2"/>
                  </a:solidFill>
                  <a:latin typeface="Arial" panose="020B0604020202020204" pitchFamily="34" charset="0"/>
                  <a:ea typeface="宋体" panose="02010600030101010101" pitchFamily="2" charset="-122"/>
                </a:rPr>
                <a:t>TCP</a:t>
              </a:r>
              <a:r>
                <a:rPr kumimoji="0" lang="zh-CN" altLang="en-US" sz="2000" i="1" dirty="0">
                  <a:solidFill>
                    <a:schemeClr val="accent2"/>
                  </a:solidFill>
                  <a:latin typeface="Arial" panose="020B0604020202020204" pitchFamily="34" charset="0"/>
                  <a:ea typeface="宋体" panose="02010600030101010101" pitchFamily="2" charset="-122"/>
                </a:rPr>
                <a:t>协议提供了客户端和服务器</a:t>
              </a:r>
            </a:p>
            <a:p>
              <a:pPr algn="ctr" eaLnBrk="1" hangingPunct="1">
                <a:spcBef>
                  <a:spcPct val="0"/>
                </a:spcBef>
                <a:buClrTx/>
                <a:buSzTx/>
                <a:buFontTx/>
                <a:buNone/>
              </a:pPr>
              <a:r>
                <a:rPr kumimoji="0" lang="zh-CN" altLang="en-US" sz="2000" i="1" dirty="0">
                  <a:solidFill>
                    <a:schemeClr val="accent2"/>
                  </a:solidFill>
                  <a:latin typeface="Arial" panose="020B0604020202020204" pitchFamily="34" charset="0"/>
                  <a:ea typeface="宋体" panose="02010600030101010101" pitchFamily="2" charset="-122"/>
                </a:rPr>
                <a:t>之间可靠的，按次序的字节流传输 </a:t>
              </a:r>
              <a:endParaRPr kumimoji="0" lang="en-US" altLang="zh-CN" sz="2000" i="1" dirty="0">
                <a:solidFill>
                  <a:schemeClr val="accent2"/>
                </a:solidFill>
                <a:latin typeface="Arial" panose="020B0604020202020204" pitchFamily="34" charset="0"/>
                <a:ea typeface="宋体" panose="02010600030101010101" pitchFamily="2" charset="-122"/>
              </a:endParaRPr>
            </a:p>
          </p:txBody>
        </p:sp>
        <p:sp>
          <p:nvSpPr>
            <p:cNvPr id="196617" name="Rectangle 7"/>
            <p:cNvSpPr>
              <a:spLocks noChangeArrowheads="1"/>
            </p:cNvSpPr>
            <p:nvPr/>
          </p:nvSpPr>
          <p:spPr bwMode="auto">
            <a:xfrm>
              <a:off x="2940" y="3355"/>
              <a:ext cx="116" cy="233"/>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96618" name="Group 8"/>
            <p:cNvGrpSpPr>
              <a:grpSpLocks/>
            </p:cNvGrpSpPr>
            <p:nvPr/>
          </p:nvGrpSpPr>
          <p:grpSpPr bwMode="auto">
            <a:xfrm>
              <a:off x="3006" y="2888"/>
              <a:ext cx="1411" cy="250"/>
              <a:chOff x="96" y="3842"/>
              <a:chExt cx="1411" cy="250"/>
            </a:xfrm>
          </p:grpSpPr>
          <p:sp>
            <p:nvSpPr>
              <p:cNvPr id="196619" name="Rectangle 9"/>
              <p:cNvSpPr>
                <a:spLocks noChangeArrowheads="1"/>
              </p:cNvSpPr>
              <p:nvPr/>
            </p:nvSpPr>
            <p:spPr bwMode="auto">
              <a:xfrm>
                <a:off x="96" y="3853"/>
                <a:ext cx="116"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96620" name="Text Box 10"/>
              <p:cNvSpPr txBox="1">
                <a:spLocks noChangeArrowheads="1"/>
              </p:cNvSpPr>
              <p:nvPr/>
            </p:nvSpPr>
            <p:spPr bwMode="auto">
              <a:xfrm>
                <a:off x="271" y="3842"/>
                <a:ext cx="1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FF0000"/>
                    </a:solidFill>
                    <a:latin typeface="Arial" panose="020B0604020202020204" pitchFamily="34" charset="0"/>
                    <a:ea typeface="宋体" panose="02010600030101010101" pitchFamily="2" charset="-122"/>
                  </a:rPr>
                  <a:t>应用程序的观点</a:t>
                </a:r>
                <a:endParaRPr kumimoji="0" lang="en-US" altLang="zh-CN" sz="1800">
                  <a:latin typeface="Arial" panose="020B0604020202020204" pitchFamily="34" charset="0"/>
                  <a:ea typeface="宋体" panose="02010600030101010101" pitchFamily="2" charset="-122"/>
                </a:endParaRPr>
              </a:p>
            </p:txBody>
          </p:sp>
        </p:grpSp>
      </p:grpSp>
      <p:sp>
        <p:nvSpPr>
          <p:cNvPr id="196615"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886C169F-1EA5-4B0A-B84B-E266734D4A2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150</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4596052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6"/>
          <p:cNvSpPr>
            <a:spLocks noGrp="1"/>
          </p:cNvSpPr>
          <p:nvPr>
            <p:ph type="sldNum" sz="quarter" idx="11"/>
          </p:nvPr>
        </p:nvSpPr>
        <p:spPr>
          <a:xfrm>
            <a:off x="1524000" y="6543676"/>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94410F85-1EF5-4D07-A8F1-52C80CAE8625}" type="slidenum">
              <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151</a:t>
            </a:fld>
            <a:endPar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97635" name="Rectangle 2"/>
          <p:cNvSpPr>
            <a:spLocks noGrp="1" noChangeArrowheads="1"/>
          </p:cNvSpPr>
          <p:nvPr>
            <p:ph type="title"/>
          </p:nvPr>
        </p:nvSpPr>
        <p:spPr/>
        <p:txBody>
          <a:bodyPr/>
          <a:lstStyle/>
          <a:p>
            <a:r>
              <a:rPr lang="en-US" altLang="zh-CN">
                <a:ea typeface="宋体" panose="02010600030101010101" pitchFamily="2" charset="-122"/>
              </a:rPr>
              <a:t>TCP</a:t>
            </a:r>
            <a:r>
              <a:rPr lang="zh-CN" altLang="en-US">
                <a:ea typeface="宋体" panose="02010600030101010101" pitchFamily="2" charset="-122"/>
              </a:rPr>
              <a:t>套接字编程</a:t>
            </a:r>
            <a:endParaRPr lang="en-US" altLang="zh-CN">
              <a:ea typeface="宋体" panose="02010600030101010101" pitchFamily="2" charset="-122"/>
            </a:endParaRPr>
          </a:p>
        </p:txBody>
      </p:sp>
      <p:sp>
        <p:nvSpPr>
          <p:cNvPr id="197636" name="Rectangle 3"/>
          <p:cNvSpPr>
            <a:spLocks noGrp="1" noChangeArrowheads="1"/>
          </p:cNvSpPr>
          <p:nvPr>
            <p:ph type="body" sz="half" idx="1"/>
          </p:nvPr>
        </p:nvSpPr>
        <p:spPr>
          <a:xfrm>
            <a:off x="886015" y="1397761"/>
            <a:ext cx="4513009" cy="4648200"/>
          </a:xfrm>
        </p:spPr>
        <p:txBody>
          <a:bodyPr/>
          <a:lstStyle/>
          <a:p>
            <a:pPr>
              <a:buFont typeface="ZapfDingbats" pitchFamily="82" charset="2"/>
              <a:buNone/>
            </a:pPr>
            <a:r>
              <a:rPr lang="zh-CN" altLang="en-US" dirty="0">
                <a:solidFill>
                  <a:srgbClr val="FF0000"/>
                </a:solidFill>
                <a:ea typeface="宋体" panose="02010600030101010101" pitchFamily="2" charset="-122"/>
              </a:rPr>
              <a:t>客户机</a:t>
            </a:r>
            <a:r>
              <a:rPr lang="en-US" altLang="zh-CN" dirty="0">
                <a:solidFill>
                  <a:srgbClr val="FF0000"/>
                </a:solidFill>
                <a:ea typeface="宋体" panose="02010600030101010101" pitchFamily="2" charset="-122"/>
              </a:rPr>
              <a:t>-</a:t>
            </a:r>
            <a:r>
              <a:rPr lang="zh-CN" altLang="en-US" dirty="0">
                <a:solidFill>
                  <a:srgbClr val="FF0000"/>
                </a:solidFill>
                <a:ea typeface="宋体" panose="02010600030101010101" pitchFamily="2" charset="-122"/>
              </a:rPr>
              <a:t>服务器程序示例</a:t>
            </a:r>
            <a:r>
              <a:rPr lang="en-US" altLang="zh-CN" dirty="0">
                <a:solidFill>
                  <a:srgbClr val="FF0000"/>
                </a:solidFill>
                <a:ea typeface="宋体" panose="02010600030101010101" pitchFamily="2" charset="-122"/>
              </a:rPr>
              <a:t>:</a:t>
            </a:r>
            <a:endParaRPr lang="en-US" altLang="zh-CN" dirty="0">
              <a:ea typeface="宋体" panose="02010600030101010101" pitchFamily="2" charset="-122"/>
            </a:endParaRPr>
          </a:p>
          <a:p>
            <a:pPr>
              <a:buFont typeface="ZapfDingbats" pitchFamily="82" charset="2"/>
              <a:buNone/>
            </a:pPr>
            <a:r>
              <a:rPr lang="en-US" altLang="zh-CN" sz="2400" dirty="0">
                <a:ea typeface="宋体" panose="02010600030101010101" pitchFamily="2" charset="-122"/>
              </a:rPr>
              <a:t>1) </a:t>
            </a:r>
            <a:r>
              <a:rPr lang="zh-CN" altLang="en-US" sz="2400" dirty="0">
                <a:ea typeface="宋体" panose="02010600030101010101" pitchFamily="2" charset="-122"/>
              </a:rPr>
              <a:t>客户机从标准输入中读取信息</a:t>
            </a:r>
            <a:r>
              <a:rPr lang="en-US" altLang="zh-CN" sz="2400" dirty="0">
                <a:ea typeface="宋体" panose="02010600030101010101" pitchFamily="2" charset="-122"/>
              </a:rPr>
              <a:t>, </a:t>
            </a:r>
            <a:r>
              <a:rPr lang="zh-CN" altLang="en-US" sz="2400" dirty="0">
                <a:ea typeface="宋体" panose="02010600030101010101" pitchFamily="2" charset="-122"/>
              </a:rPr>
              <a:t>通过</a:t>
            </a:r>
            <a:r>
              <a:rPr lang="en-US" altLang="zh-CN" sz="2400" dirty="0">
                <a:ea typeface="宋体" panose="02010600030101010101" pitchFamily="2" charset="-122"/>
              </a:rPr>
              <a:t>socket</a:t>
            </a:r>
            <a:r>
              <a:rPr lang="zh-CN" altLang="en-US" sz="2400" dirty="0">
                <a:ea typeface="宋体" panose="02010600030101010101" pitchFamily="2" charset="-122"/>
              </a:rPr>
              <a:t>向服务器发送</a:t>
            </a:r>
            <a:r>
              <a:rPr lang="en-US" altLang="zh-CN" sz="2400" dirty="0">
                <a:ea typeface="宋体" panose="02010600030101010101" pitchFamily="2" charset="-122"/>
              </a:rPr>
              <a:t>;</a:t>
            </a:r>
          </a:p>
          <a:p>
            <a:pPr>
              <a:buFont typeface="ZapfDingbats" pitchFamily="82" charset="2"/>
              <a:buNone/>
            </a:pPr>
            <a:r>
              <a:rPr lang="en-US" altLang="zh-CN" sz="2400" dirty="0">
                <a:ea typeface="宋体" panose="02010600030101010101" pitchFamily="2" charset="-122"/>
              </a:rPr>
              <a:t>2) </a:t>
            </a:r>
            <a:r>
              <a:rPr lang="zh-CN" altLang="en-US" sz="2400" dirty="0">
                <a:ea typeface="宋体" panose="02010600030101010101" pitchFamily="2" charset="-122"/>
              </a:rPr>
              <a:t>服务器从</a:t>
            </a:r>
            <a:r>
              <a:rPr lang="en-US" altLang="zh-CN" sz="2400" dirty="0">
                <a:ea typeface="宋体" panose="02010600030101010101" pitchFamily="2" charset="-122"/>
              </a:rPr>
              <a:t>socket</a:t>
            </a:r>
            <a:r>
              <a:rPr lang="zh-CN" altLang="en-US" sz="2400" dirty="0">
                <a:ea typeface="宋体" panose="02010600030101010101" pitchFamily="2" charset="-122"/>
              </a:rPr>
              <a:t>中读取消息</a:t>
            </a:r>
            <a:r>
              <a:rPr lang="en-US" altLang="zh-CN" sz="2400" dirty="0">
                <a:ea typeface="宋体" panose="02010600030101010101" pitchFamily="2" charset="-122"/>
              </a:rPr>
              <a:t>;</a:t>
            </a:r>
          </a:p>
          <a:p>
            <a:pPr>
              <a:buFont typeface="Wingdings" panose="05000000000000000000" pitchFamily="2" charset="2"/>
              <a:buNone/>
            </a:pPr>
            <a:r>
              <a:rPr lang="en-US" altLang="zh-CN" sz="2400" dirty="0">
                <a:ea typeface="宋体" panose="02010600030101010101" pitchFamily="2" charset="-122"/>
              </a:rPr>
              <a:t>3) </a:t>
            </a:r>
            <a:r>
              <a:rPr lang="zh-CN" altLang="en-US" sz="2400" dirty="0">
                <a:ea typeface="宋体" panose="02010600030101010101" pitchFamily="2" charset="-122"/>
              </a:rPr>
              <a:t>服务器将消息显示在屏幕上。</a:t>
            </a:r>
            <a:endParaRPr lang="en-US" altLang="zh-CN" sz="2400" dirty="0">
              <a:ea typeface="宋体" panose="02010600030101010101" pitchFamily="2" charset="-122"/>
            </a:endParaRPr>
          </a:p>
          <a:p>
            <a:pPr>
              <a:buFont typeface="ZapfDingbats" pitchFamily="82" charset="2"/>
              <a:buNone/>
            </a:pPr>
            <a:endParaRPr lang="en-US" altLang="zh-CN" sz="2400" dirty="0">
              <a:ea typeface="宋体" panose="02010600030101010101" pitchFamily="2" charset="-122"/>
            </a:endParaRPr>
          </a:p>
        </p:txBody>
      </p:sp>
      <p:sp>
        <p:nvSpPr>
          <p:cNvPr id="197637" name="Rectangle 4"/>
          <p:cNvSpPr>
            <a:spLocks noChangeArrowheads="1"/>
          </p:cNvSpPr>
          <p:nvPr/>
        </p:nvSpPr>
        <p:spPr bwMode="auto">
          <a:xfrm>
            <a:off x="1524001" y="12107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9763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9AB547AF-9667-4E55-BB7D-70CC21FF4F0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151</a:t>
            </a:fld>
            <a:r>
              <a:rPr kumimoji="0" lang="en-US" altLang="zh-CN" sz="1000">
                <a:latin typeface="Arial" panose="020B0604020202020204" pitchFamily="34" charset="0"/>
                <a:ea typeface="宋体" panose="02010600030101010101" pitchFamily="2" charset="-122"/>
              </a:rPr>
              <a:t>-</a:t>
            </a:r>
          </a:p>
        </p:txBody>
      </p:sp>
      <p:pic>
        <p:nvPicPr>
          <p:cNvPr id="1976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530" y="1009650"/>
            <a:ext cx="4823965" cy="564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7233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127448" y="641893"/>
            <a:ext cx="4537075" cy="584200"/>
          </a:xfrm>
        </p:spPr>
        <p:txBody>
          <a:bodyPr/>
          <a:lstStyle/>
          <a:p>
            <a:pPr eaLnBrk="1" hangingPunct="1"/>
            <a:r>
              <a:rPr lang="zh-CN" altLang="en-US" sz="3200" dirty="0">
                <a:ea typeface="宋体" panose="02010600030101010101" pitchFamily="2" charset="-122"/>
              </a:rPr>
              <a:t>示例</a:t>
            </a:r>
            <a:r>
              <a:rPr lang="en-US" altLang="zh-CN" sz="3200" dirty="0">
                <a:ea typeface="宋体" panose="02010600030101010101" pitchFamily="2" charset="-122"/>
              </a:rPr>
              <a:t>: C</a:t>
            </a:r>
            <a:r>
              <a:rPr lang="zh-CN" altLang="en-US" sz="3200" dirty="0">
                <a:ea typeface="宋体" panose="02010600030101010101" pitchFamily="2" charset="-122"/>
              </a:rPr>
              <a:t>客户端</a:t>
            </a:r>
            <a:r>
              <a:rPr lang="en-US" altLang="zh-CN" sz="3200" dirty="0">
                <a:ea typeface="宋体" panose="02010600030101010101" pitchFamily="2" charset="-122"/>
              </a:rPr>
              <a:t> (TCP)</a:t>
            </a:r>
            <a:endParaRPr lang="en-AU" altLang="zh-CN" sz="3200" dirty="0"/>
          </a:p>
        </p:txBody>
      </p:sp>
      <p:sp>
        <p:nvSpPr>
          <p:cNvPr id="198659" name="Rectangle 3"/>
          <p:cNvSpPr>
            <a:spLocks noGrp="1" noChangeArrowheads="1"/>
          </p:cNvSpPr>
          <p:nvPr>
            <p:ph type="body" idx="1"/>
          </p:nvPr>
        </p:nvSpPr>
        <p:spPr>
          <a:xfrm>
            <a:off x="4656138" y="1629618"/>
            <a:ext cx="4248150" cy="5111750"/>
          </a:xfrm>
        </p:spPr>
        <p:txBody>
          <a:bodyPr/>
          <a:lstStyle/>
          <a:p>
            <a:pPr>
              <a:buFont typeface="Wingdings" panose="05000000000000000000" pitchFamily="2" charset="2"/>
              <a:buNone/>
            </a:pPr>
            <a:r>
              <a:rPr lang="en-US" altLang="zh-CN" sz="1100" dirty="0">
                <a:ea typeface="宋体" panose="02010600030101010101" pitchFamily="2" charset="-122"/>
              </a:rPr>
              <a:t>#include &lt;</a:t>
            </a:r>
            <a:r>
              <a:rPr lang="en-US" altLang="zh-CN" sz="1100" dirty="0" err="1">
                <a:ea typeface="宋体" panose="02010600030101010101" pitchFamily="2" charset="-122"/>
              </a:rPr>
              <a:t>stdio.h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&lt;sys/</a:t>
            </a:r>
            <a:r>
              <a:rPr lang="en-US" altLang="zh-CN" sz="1100" dirty="0" err="1">
                <a:ea typeface="宋体" panose="02010600030101010101" pitchFamily="2" charset="-122"/>
              </a:rPr>
              <a:t>types.h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&lt;sys/</a:t>
            </a:r>
            <a:r>
              <a:rPr lang="en-US" altLang="zh-CN" sz="1100" dirty="0" err="1">
                <a:ea typeface="宋体" panose="02010600030101010101" pitchFamily="2" charset="-122"/>
              </a:rPr>
              <a:t>socket.h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a:t>
            </a:r>
            <a:r>
              <a:rPr lang="en-US" altLang="zh-CN" sz="1100" dirty="0" err="1">
                <a:ea typeface="宋体" panose="02010600030101010101" pitchFamily="2" charset="-122"/>
              </a:rPr>
              <a:t>netinet</a:t>
            </a:r>
            <a:r>
              <a:rPr lang="en-US" altLang="zh-CN" sz="1100" dirty="0">
                <a:ea typeface="宋体" panose="02010600030101010101" pitchFamily="2" charset="-122"/>
              </a:rPr>
              <a:t>/</a:t>
            </a:r>
            <a:r>
              <a:rPr lang="en-US" altLang="zh-CN" sz="1100" dirty="0" err="1">
                <a:ea typeface="宋体" panose="02010600030101010101" pitchFamily="2" charset="-122"/>
              </a:rPr>
              <a:t>in.h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a:t>
            </a:r>
            <a:r>
              <a:rPr lang="en-US" altLang="zh-CN" sz="1100" dirty="0" err="1">
                <a:ea typeface="宋体" panose="02010600030101010101" pitchFamily="2" charset="-122"/>
              </a:rPr>
              <a:t>netdb.h</a:t>
            </a:r>
            <a:r>
              <a:rPr lang="en-US" altLang="zh-CN" sz="1100" dirty="0">
                <a:ea typeface="宋体" panose="02010600030101010101" pitchFamily="2" charset="-122"/>
              </a:rPr>
              <a:t>&gt;</a:t>
            </a:r>
          </a:p>
          <a:p>
            <a:pPr>
              <a:buFont typeface="Wingdings" panose="05000000000000000000" pitchFamily="2" charset="2"/>
              <a:buNone/>
            </a:pPr>
            <a:endParaRPr lang="en-US" altLang="zh-CN" sz="1100" dirty="0">
              <a:ea typeface="宋体" panose="02010600030101010101" pitchFamily="2" charset="-122"/>
            </a:endParaRPr>
          </a:p>
          <a:p>
            <a:pPr>
              <a:buFont typeface="Wingdings" panose="05000000000000000000" pitchFamily="2" charset="2"/>
              <a:buNone/>
            </a:pPr>
            <a:r>
              <a:rPr lang="en-US" altLang="zh-CN" sz="1100" dirty="0">
                <a:ea typeface="宋体" panose="02010600030101010101" pitchFamily="2" charset="-122"/>
              </a:rPr>
              <a:t>#define SERVER_PORT 5432</a:t>
            </a:r>
          </a:p>
          <a:p>
            <a:pPr>
              <a:buFont typeface="Wingdings" panose="05000000000000000000" pitchFamily="2" charset="2"/>
              <a:buNone/>
            </a:pPr>
            <a:r>
              <a:rPr lang="en-US" altLang="zh-CN" sz="1100" dirty="0">
                <a:ea typeface="宋体" panose="02010600030101010101" pitchFamily="2" charset="-122"/>
              </a:rPr>
              <a:t>#define MAX_LINE 256</a:t>
            </a:r>
          </a:p>
          <a:p>
            <a:pPr>
              <a:buFont typeface="Wingdings" panose="05000000000000000000" pitchFamily="2" charset="2"/>
              <a:buNone/>
            </a:pPr>
            <a:endParaRPr lang="en-US" altLang="zh-CN" sz="1100" dirty="0">
              <a:ea typeface="宋体" panose="02010600030101010101" pitchFamily="2" charset="-122"/>
            </a:endParaRPr>
          </a:p>
          <a:p>
            <a:pPr>
              <a:buFont typeface="Wingdings" panose="05000000000000000000" pitchFamily="2" charset="2"/>
              <a:buNone/>
            </a:pPr>
            <a:r>
              <a:rPr lang="en-US" altLang="zh-CN" sz="1100" dirty="0" err="1">
                <a:ea typeface="宋体" panose="02010600030101010101" pitchFamily="2" charset="-122"/>
              </a:rPr>
              <a:t>int</a:t>
            </a:r>
            <a:r>
              <a:rPr lang="en-US" altLang="zh-CN" sz="1100" dirty="0">
                <a:ea typeface="宋体" panose="02010600030101010101" pitchFamily="2" charset="-122"/>
              </a:rPr>
              <a:t> main(</a:t>
            </a:r>
            <a:r>
              <a:rPr lang="en-US" altLang="zh-CN" sz="1100" dirty="0" err="1">
                <a:ea typeface="宋体" panose="02010600030101010101" pitchFamily="2" charset="-122"/>
              </a:rPr>
              <a:t>int</a:t>
            </a:r>
            <a:r>
              <a:rPr lang="en-US" altLang="zh-CN" sz="1100" dirty="0">
                <a:ea typeface="宋体" panose="02010600030101010101" pitchFamily="2" charset="-122"/>
              </a:rPr>
              <a:t> </a:t>
            </a:r>
            <a:r>
              <a:rPr lang="en-US" altLang="zh-CN" sz="1100" dirty="0" err="1">
                <a:ea typeface="宋体" panose="02010600030101010101" pitchFamily="2" charset="-122"/>
              </a:rPr>
              <a:t>argc</a:t>
            </a:r>
            <a:r>
              <a:rPr lang="en-US" altLang="zh-CN" sz="1100" dirty="0">
                <a:ea typeface="宋体" panose="02010600030101010101" pitchFamily="2" charset="-122"/>
              </a:rPr>
              <a:t>, char * </a:t>
            </a:r>
            <a:r>
              <a:rPr lang="en-US" altLang="zh-CN" sz="1100" dirty="0" err="1">
                <a:ea typeface="宋体" panose="02010600030101010101" pitchFamily="2" charset="-122"/>
              </a:rPr>
              <a:t>argv</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FILE *</a:t>
            </a:r>
            <a:r>
              <a:rPr lang="en-US" altLang="zh-CN" sz="1100" dirty="0" err="1">
                <a:ea typeface="宋体" panose="02010600030101010101" pitchFamily="2" charset="-122"/>
              </a:rPr>
              <a:t>fp</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struct</a:t>
            </a:r>
            <a:r>
              <a:rPr lang="en-US" altLang="zh-CN" sz="1100" dirty="0">
                <a:ea typeface="宋体" panose="02010600030101010101" pitchFamily="2" charset="-122"/>
              </a:rPr>
              <a:t> </a:t>
            </a:r>
            <a:r>
              <a:rPr lang="en-US" altLang="zh-CN" sz="1100" dirty="0" err="1">
                <a:ea typeface="宋体" panose="02010600030101010101" pitchFamily="2" charset="-122"/>
              </a:rPr>
              <a:t>hostent</a:t>
            </a:r>
            <a:r>
              <a:rPr lang="en-US" altLang="zh-CN" sz="1100" dirty="0">
                <a:ea typeface="宋体" panose="02010600030101010101" pitchFamily="2" charset="-122"/>
              </a:rPr>
              <a:t> *</a:t>
            </a:r>
            <a:r>
              <a:rPr lang="en-US" altLang="zh-CN" sz="1100" dirty="0" err="1">
                <a:ea typeface="宋体" panose="02010600030101010101" pitchFamily="2" charset="-122"/>
              </a:rPr>
              <a:t>hp</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struct</a:t>
            </a:r>
            <a:r>
              <a:rPr lang="en-US" altLang="zh-CN" sz="1100" dirty="0">
                <a:ea typeface="宋体" panose="02010600030101010101" pitchFamily="2" charset="-122"/>
              </a:rPr>
              <a:t> </a:t>
            </a:r>
            <a:r>
              <a:rPr lang="en-US" altLang="zh-CN" sz="1100" dirty="0" err="1">
                <a:ea typeface="宋体" panose="02010600030101010101" pitchFamily="2" charset="-122"/>
              </a:rPr>
              <a:t>sockaddr_in</a:t>
            </a:r>
            <a:r>
              <a:rPr lang="en-US" altLang="zh-CN" sz="1100" dirty="0">
                <a:ea typeface="宋体" panose="02010600030101010101" pitchFamily="2" charset="-122"/>
              </a:rPr>
              <a:t> sin;</a:t>
            </a:r>
          </a:p>
          <a:p>
            <a:pPr>
              <a:buFont typeface="Wingdings" panose="05000000000000000000" pitchFamily="2" charset="2"/>
              <a:buNone/>
            </a:pPr>
            <a:r>
              <a:rPr lang="en-US" altLang="zh-CN" sz="1100" dirty="0">
                <a:ea typeface="宋体" panose="02010600030101010101" pitchFamily="2" charset="-122"/>
              </a:rPr>
              <a:t>	char *host;</a:t>
            </a:r>
          </a:p>
          <a:p>
            <a:pPr>
              <a:buFont typeface="Wingdings" panose="05000000000000000000" pitchFamily="2" charset="2"/>
              <a:buNone/>
            </a:pPr>
            <a:r>
              <a:rPr lang="en-US" altLang="zh-CN" sz="1100" dirty="0">
                <a:ea typeface="宋体" panose="02010600030101010101" pitchFamily="2" charset="-122"/>
              </a:rPr>
              <a:t>	char </a:t>
            </a:r>
            <a:r>
              <a:rPr lang="en-US" altLang="zh-CN" sz="1100" dirty="0" err="1">
                <a:ea typeface="宋体" panose="02010600030101010101" pitchFamily="2" charset="-122"/>
              </a:rPr>
              <a:t>buf</a:t>
            </a:r>
            <a:r>
              <a:rPr lang="en-US" altLang="zh-CN" sz="1100" dirty="0">
                <a:ea typeface="宋体" panose="02010600030101010101" pitchFamily="2" charset="-122"/>
              </a:rPr>
              <a:t>[MAX_LINE];</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int</a:t>
            </a:r>
            <a:r>
              <a:rPr lang="en-US" altLang="zh-CN" sz="1100" dirty="0">
                <a:ea typeface="宋体" panose="02010600030101010101" pitchFamily="2" charset="-122"/>
              </a:rPr>
              <a:t> s;</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int</a:t>
            </a:r>
            <a:r>
              <a:rPr lang="en-US" altLang="zh-CN" sz="1100" dirty="0">
                <a:ea typeface="宋体" panose="02010600030101010101" pitchFamily="2" charset="-122"/>
              </a:rPr>
              <a:t> </a:t>
            </a:r>
            <a:r>
              <a:rPr lang="en-US" altLang="zh-CN" sz="1100" dirty="0" err="1">
                <a:ea typeface="宋体" panose="02010600030101010101" pitchFamily="2" charset="-122"/>
              </a:rPr>
              <a:t>len</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if (</a:t>
            </a:r>
            <a:r>
              <a:rPr lang="en-US" altLang="zh-CN" sz="1100" dirty="0" err="1">
                <a:ea typeface="宋体" panose="02010600030101010101" pitchFamily="2" charset="-122"/>
              </a:rPr>
              <a:t>argc</a:t>
            </a:r>
            <a:r>
              <a:rPr lang="en-US" altLang="zh-CN" sz="1100" dirty="0">
                <a:ea typeface="宋体" panose="02010600030101010101" pitchFamily="2" charset="-122"/>
              </a:rPr>
              <a:t>==2) {</a:t>
            </a:r>
          </a:p>
          <a:p>
            <a:pPr>
              <a:buFont typeface="Wingdings" panose="05000000000000000000" pitchFamily="2" charset="2"/>
              <a:buNone/>
            </a:pPr>
            <a:r>
              <a:rPr lang="en-US" altLang="zh-CN" sz="1100" dirty="0">
                <a:ea typeface="宋体" panose="02010600030101010101" pitchFamily="2" charset="-122"/>
              </a:rPr>
              <a:t>		host = </a:t>
            </a:r>
            <a:r>
              <a:rPr lang="en-US" altLang="zh-CN" sz="1100" dirty="0" err="1">
                <a:ea typeface="宋体" panose="02010600030101010101" pitchFamily="2" charset="-122"/>
              </a:rPr>
              <a:t>argv</a:t>
            </a:r>
            <a:r>
              <a:rPr lang="en-US" altLang="zh-CN" sz="1100" dirty="0">
                <a:ea typeface="宋体" panose="02010600030101010101" pitchFamily="2" charset="-122"/>
              </a:rPr>
              <a: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else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fprintf</a:t>
            </a:r>
            <a:r>
              <a:rPr lang="en-US" altLang="zh-CN" sz="1100" dirty="0">
                <a:ea typeface="宋体" panose="02010600030101010101" pitchFamily="2" charset="-122"/>
              </a:rPr>
              <a:t>(</a:t>
            </a:r>
            <a:r>
              <a:rPr lang="en-US" altLang="zh-CN" sz="1100" dirty="0" err="1">
                <a:ea typeface="宋体" panose="02010600030101010101" pitchFamily="2" charset="-122"/>
              </a:rPr>
              <a:t>stderr</a:t>
            </a:r>
            <a:r>
              <a:rPr lang="en-US" altLang="zh-CN" sz="1100" dirty="0">
                <a:ea typeface="宋体" panose="02010600030101010101" pitchFamily="2" charset="-122"/>
              </a:rPr>
              <a:t>, "usage: simplex-talk host\n");</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p:txBody>
      </p:sp>
      <p:sp>
        <p:nvSpPr>
          <p:cNvPr id="198660" name="Text Box 4"/>
          <p:cNvSpPr txBox="1">
            <a:spLocks noChangeArrowheads="1"/>
          </p:cNvSpPr>
          <p:nvPr/>
        </p:nvSpPr>
        <p:spPr bwMode="auto">
          <a:xfrm>
            <a:off x="3000375" y="1845518"/>
            <a:ext cx="1150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编程库文件</a:t>
            </a:r>
            <a:endParaRPr kumimoji="0" lang="en-US" altLang="zh-CN" sz="1800">
              <a:latin typeface="Arial" panose="020B0604020202020204" pitchFamily="34" charset="0"/>
              <a:ea typeface="宋体" panose="02010600030101010101" pitchFamily="2" charset="-122"/>
            </a:endParaRPr>
          </a:p>
        </p:txBody>
      </p:sp>
      <p:sp>
        <p:nvSpPr>
          <p:cNvPr id="198661" name="Freeform 7"/>
          <p:cNvSpPr>
            <a:spLocks/>
          </p:cNvSpPr>
          <p:nvPr/>
        </p:nvSpPr>
        <p:spPr bwMode="auto">
          <a:xfrm>
            <a:off x="4151314" y="1774508"/>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8662" name="Line 8"/>
          <p:cNvSpPr>
            <a:spLocks noChangeShapeType="1"/>
          </p:cNvSpPr>
          <p:nvPr/>
        </p:nvSpPr>
        <p:spPr bwMode="auto">
          <a:xfrm flipV="1">
            <a:off x="4284663" y="2180481"/>
            <a:ext cx="361950" cy="47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8663" name="Text Box 4"/>
          <p:cNvSpPr txBox="1">
            <a:spLocks noChangeArrowheads="1"/>
          </p:cNvSpPr>
          <p:nvPr/>
        </p:nvSpPr>
        <p:spPr bwMode="auto">
          <a:xfrm>
            <a:off x="3000375" y="5085605"/>
            <a:ext cx="1150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程序参数处理</a:t>
            </a:r>
            <a:endParaRPr kumimoji="0" lang="en-US" altLang="zh-CN" sz="1800">
              <a:latin typeface="Arial" panose="020B0604020202020204" pitchFamily="34" charset="0"/>
              <a:ea typeface="宋体" panose="02010600030101010101" pitchFamily="2" charset="-122"/>
            </a:endParaRPr>
          </a:p>
        </p:txBody>
      </p:sp>
      <p:sp>
        <p:nvSpPr>
          <p:cNvPr id="198664" name="Freeform 7"/>
          <p:cNvSpPr>
            <a:spLocks/>
          </p:cNvSpPr>
          <p:nvPr/>
        </p:nvSpPr>
        <p:spPr bwMode="auto">
          <a:xfrm>
            <a:off x="4151314" y="5014595"/>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8665" name="Line 8"/>
          <p:cNvSpPr>
            <a:spLocks noChangeShapeType="1"/>
          </p:cNvSpPr>
          <p:nvPr/>
        </p:nvSpPr>
        <p:spPr bwMode="auto">
          <a:xfrm flipV="1">
            <a:off x="4284663" y="5420568"/>
            <a:ext cx="361950" cy="47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15340381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343472" y="556186"/>
            <a:ext cx="8281987" cy="584200"/>
          </a:xfrm>
        </p:spPr>
        <p:txBody>
          <a:bodyPr/>
          <a:lstStyle/>
          <a:p>
            <a:pPr eaLnBrk="1" hangingPunct="1"/>
            <a:r>
              <a:rPr lang="zh-CN" altLang="en-US" sz="3200">
                <a:ea typeface="宋体" panose="02010600030101010101" pitchFamily="2" charset="-122"/>
              </a:rPr>
              <a:t>示例</a:t>
            </a:r>
            <a:r>
              <a:rPr lang="en-US" altLang="zh-CN" sz="3200">
                <a:ea typeface="宋体" panose="02010600030101010101" pitchFamily="2" charset="-122"/>
              </a:rPr>
              <a:t>: C</a:t>
            </a:r>
            <a:r>
              <a:rPr lang="zh-CN" altLang="en-US" sz="3200">
                <a:ea typeface="宋体" panose="02010600030101010101" pitchFamily="2" charset="-122"/>
              </a:rPr>
              <a:t>客户端</a:t>
            </a:r>
            <a:r>
              <a:rPr lang="en-US" altLang="zh-CN" sz="3200">
                <a:ea typeface="宋体" panose="02010600030101010101" pitchFamily="2" charset="-122"/>
              </a:rPr>
              <a:t> (TCP)</a:t>
            </a:r>
            <a:endParaRPr lang="en-AU" altLang="zh-CN" sz="3200"/>
          </a:p>
        </p:txBody>
      </p:sp>
      <p:sp>
        <p:nvSpPr>
          <p:cNvPr id="200707" name="Rectangle 3"/>
          <p:cNvSpPr>
            <a:spLocks noGrp="1" noChangeArrowheads="1"/>
          </p:cNvSpPr>
          <p:nvPr>
            <p:ph type="body" idx="1"/>
          </p:nvPr>
        </p:nvSpPr>
        <p:spPr>
          <a:xfrm>
            <a:off x="4224338" y="1196925"/>
            <a:ext cx="4464050" cy="5832475"/>
          </a:xfrm>
        </p:spPr>
        <p:txBody>
          <a:bodyPr/>
          <a:lstStyle/>
          <a:p>
            <a:pPr>
              <a:buFont typeface="Wingdings" panose="05000000000000000000" pitchFamily="2" charset="2"/>
              <a:buNone/>
            </a:pPr>
            <a:r>
              <a:rPr lang="en-US" altLang="zh-CN" sz="1100" dirty="0">
                <a:ea typeface="宋体" panose="02010600030101010101" pitchFamily="2" charset="-122"/>
              </a:rPr>
              <a:t>	/* translate host name into peer’s IP address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hp</a:t>
            </a:r>
            <a:r>
              <a:rPr lang="en-US" altLang="zh-CN" sz="1100" dirty="0">
                <a:ea typeface="宋体" panose="02010600030101010101" pitchFamily="2" charset="-122"/>
              </a:rPr>
              <a:t> = </a:t>
            </a:r>
            <a:r>
              <a:rPr lang="en-US" altLang="zh-CN" sz="1100" dirty="0" err="1">
                <a:ea typeface="宋体" panose="02010600030101010101" pitchFamily="2" charset="-122"/>
              </a:rPr>
              <a:t>gethostbyname</a:t>
            </a:r>
            <a:r>
              <a:rPr lang="en-US" altLang="zh-CN" sz="1100" dirty="0">
                <a:ea typeface="宋体" panose="02010600030101010101" pitchFamily="2" charset="-122"/>
              </a:rPr>
              <a:t>(host);</a:t>
            </a:r>
          </a:p>
          <a:p>
            <a:pPr>
              <a:buFont typeface="Wingdings" panose="05000000000000000000" pitchFamily="2" charset="2"/>
              <a:buNone/>
            </a:pPr>
            <a:r>
              <a:rPr lang="en-US" altLang="zh-CN" sz="1100" dirty="0">
                <a:ea typeface="宋体" panose="02010600030101010101" pitchFamily="2" charset="-122"/>
              </a:rPr>
              <a:t>	if (!</a:t>
            </a:r>
            <a:r>
              <a:rPr lang="en-US" altLang="zh-CN" sz="1100" dirty="0" err="1">
                <a:ea typeface="宋体" panose="02010600030101010101" pitchFamily="2" charset="-122"/>
              </a:rPr>
              <a:t>hp</a:t>
            </a: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fprintf</a:t>
            </a:r>
            <a:r>
              <a:rPr lang="en-US" altLang="zh-CN" sz="1100" dirty="0">
                <a:ea typeface="宋体" panose="02010600030101010101" pitchFamily="2" charset="-122"/>
              </a:rPr>
              <a:t>(</a:t>
            </a:r>
            <a:r>
              <a:rPr lang="en-US" altLang="zh-CN" sz="1100" dirty="0" err="1">
                <a:ea typeface="宋体" panose="02010600030101010101" pitchFamily="2" charset="-122"/>
              </a:rPr>
              <a:t>stderr</a:t>
            </a:r>
            <a:r>
              <a:rPr lang="en-US" altLang="zh-CN" sz="1100" dirty="0">
                <a:ea typeface="宋体" panose="02010600030101010101" pitchFamily="2" charset="-122"/>
              </a:rPr>
              <a:t>, "simplex-talk: unknown host: %s\n", host);</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 build address data structure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bzero</a:t>
            </a:r>
            <a:r>
              <a:rPr lang="en-US" altLang="zh-CN" sz="1100" dirty="0">
                <a:ea typeface="宋体" panose="02010600030101010101" pitchFamily="2" charset="-122"/>
              </a:rPr>
              <a:t>((char *)&amp;sin, </a:t>
            </a:r>
            <a:r>
              <a:rPr lang="en-US" altLang="zh-CN" sz="1100" dirty="0" err="1">
                <a:ea typeface="宋体" panose="02010600030101010101" pitchFamily="2" charset="-122"/>
              </a:rPr>
              <a:t>sizeof</a:t>
            </a:r>
            <a:r>
              <a:rPr lang="en-US" altLang="zh-CN" sz="1100" dirty="0">
                <a:ea typeface="宋体" panose="02010600030101010101" pitchFamily="2" charset="-122"/>
              </a:rPr>
              <a:t>(sin));</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sin.sin_family</a:t>
            </a:r>
            <a:r>
              <a:rPr lang="en-US" altLang="zh-CN" sz="1100" dirty="0">
                <a:ea typeface="宋体" panose="02010600030101010101" pitchFamily="2" charset="-122"/>
              </a:rPr>
              <a:t> = AF_INET;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bcopy</a:t>
            </a:r>
            <a:r>
              <a:rPr lang="en-US" altLang="zh-CN" sz="1100" dirty="0">
                <a:ea typeface="宋体" panose="02010600030101010101" pitchFamily="2" charset="-122"/>
              </a:rPr>
              <a:t>(</a:t>
            </a:r>
            <a:r>
              <a:rPr lang="en-US" altLang="zh-CN" sz="1100" dirty="0" err="1">
                <a:ea typeface="宋体" panose="02010600030101010101" pitchFamily="2" charset="-122"/>
              </a:rPr>
              <a:t>hp</a:t>
            </a:r>
            <a:r>
              <a:rPr lang="en-US" altLang="zh-CN" sz="1100" dirty="0">
                <a:ea typeface="宋体" panose="02010600030101010101" pitchFamily="2" charset="-122"/>
              </a:rPr>
              <a:t>-&gt;</a:t>
            </a:r>
            <a:r>
              <a:rPr lang="en-US" altLang="zh-CN" sz="1100" dirty="0" err="1">
                <a:ea typeface="宋体" panose="02010600030101010101" pitchFamily="2" charset="-122"/>
              </a:rPr>
              <a:t>h_addr</a:t>
            </a:r>
            <a:r>
              <a:rPr lang="en-US" altLang="zh-CN" sz="1100" dirty="0">
                <a:ea typeface="宋体" panose="02010600030101010101" pitchFamily="2" charset="-122"/>
              </a:rPr>
              <a:t>, (char *)&amp;</a:t>
            </a:r>
            <a:r>
              <a:rPr lang="en-US" altLang="zh-CN" sz="1100" dirty="0" err="1">
                <a:ea typeface="宋体" panose="02010600030101010101" pitchFamily="2" charset="-122"/>
              </a:rPr>
              <a:t>sin.sin_addr</a:t>
            </a:r>
            <a:r>
              <a:rPr lang="en-US" altLang="zh-CN" sz="1100" dirty="0">
                <a:ea typeface="宋体" panose="02010600030101010101" pitchFamily="2" charset="-122"/>
              </a:rPr>
              <a:t>, </a:t>
            </a:r>
            <a:r>
              <a:rPr lang="en-US" altLang="zh-CN" sz="1100" dirty="0" err="1">
                <a:ea typeface="宋体" panose="02010600030101010101" pitchFamily="2" charset="-122"/>
              </a:rPr>
              <a:t>hp</a:t>
            </a:r>
            <a:r>
              <a:rPr lang="en-US" altLang="zh-CN" sz="1100" dirty="0">
                <a:ea typeface="宋体" panose="02010600030101010101" pitchFamily="2" charset="-122"/>
              </a:rPr>
              <a:t>-&gt;</a:t>
            </a:r>
            <a:r>
              <a:rPr lang="en-US" altLang="zh-CN" sz="1100" dirty="0" err="1">
                <a:ea typeface="宋体" panose="02010600030101010101" pitchFamily="2" charset="-122"/>
              </a:rPr>
              <a:t>h_length</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sin.sin_port</a:t>
            </a:r>
            <a:r>
              <a:rPr lang="en-US" altLang="zh-CN" sz="1100" dirty="0">
                <a:ea typeface="宋体" panose="02010600030101010101" pitchFamily="2" charset="-122"/>
              </a:rPr>
              <a:t> = </a:t>
            </a:r>
            <a:r>
              <a:rPr lang="en-US" altLang="zh-CN" sz="1100" dirty="0" err="1">
                <a:ea typeface="宋体" panose="02010600030101010101" pitchFamily="2" charset="-122"/>
              </a:rPr>
              <a:t>htons</a:t>
            </a:r>
            <a:r>
              <a:rPr lang="en-US" altLang="zh-CN" sz="1100" dirty="0">
                <a:ea typeface="宋体" panose="02010600030101010101" pitchFamily="2" charset="-122"/>
              </a:rPr>
              <a:t>(SERVER_PORT);</a:t>
            </a:r>
          </a:p>
          <a:p>
            <a:pPr>
              <a:buFont typeface="Wingdings" panose="05000000000000000000" pitchFamily="2" charset="2"/>
              <a:buNone/>
            </a:pPr>
            <a:r>
              <a:rPr lang="en-US" altLang="zh-CN" sz="1100" dirty="0">
                <a:ea typeface="宋体" panose="02010600030101010101" pitchFamily="2" charset="-122"/>
              </a:rPr>
              <a:t>	/* active open */</a:t>
            </a:r>
          </a:p>
          <a:p>
            <a:pPr>
              <a:buFont typeface="Wingdings" panose="05000000000000000000" pitchFamily="2" charset="2"/>
              <a:buNone/>
            </a:pPr>
            <a:r>
              <a:rPr lang="en-US" altLang="zh-CN" sz="1100" dirty="0">
                <a:ea typeface="宋体" panose="02010600030101010101" pitchFamily="2" charset="-122"/>
              </a:rPr>
              <a:t>	if ((s = socket(PF_INET, SOCK_STREAM, 0)) &lt; 0)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perror</a:t>
            </a:r>
            <a:r>
              <a:rPr lang="en-US" altLang="zh-CN" sz="1100" dirty="0">
                <a:ea typeface="宋体" panose="02010600030101010101" pitchFamily="2" charset="-122"/>
              </a:rPr>
              <a:t>("simplex-talk: socket");</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if (connect(s, (</a:t>
            </a:r>
            <a:r>
              <a:rPr lang="en-US" altLang="zh-CN" sz="1100" dirty="0" err="1">
                <a:ea typeface="宋体" panose="02010600030101010101" pitchFamily="2" charset="-122"/>
              </a:rPr>
              <a:t>struct</a:t>
            </a:r>
            <a:r>
              <a:rPr lang="en-US" altLang="zh-CN" sz="1100" dirty="0">
                <a:ea typeface="宋体" panose="02010600030101010101" pitchFamily="2" charset="-122"/>
              </a:rPr>
              <a:t> </a:t>
            </a:r>
            <a:r>
              <a:rPr lang="en-US" altLang="zh-CN" sz="1100" dirty="0" err="1">
                <a:ea typeface="宋体" panose="02010600030101010101" pitchFamily="2" charset="-122"/>
              </a:rPr>
              <a:t>sockaddr</a:t>
            </a:r>
            <a:r>
              <a:rPr lang="en-US" altLang="zh-CN" sz="1100" dirty="0">
                <a:ea typeface="宋体" panose="02010600030101010101" pitchFamily="2" charset="-122"/>
              </a:rPr>
              <a:t> *)&amp;sin, </a:t>
            </a:r>
            <a:r>
              <a:rPr lang="en-US" altLang="zh-CN" sz="1100" dirty="0" err="1">
                <a:ea typeface="宋体" panose="02010600030101010101" pitchFamily="2" charset="-122"/>
              </a:rPr>
              <a:t>sizeof</a:t>
            </a:r>
            <a:r>
              <a:rPr lang="en-US" altLang="zh-CN" sz="1100" dirty="0">
                <a:ea typeface="宋体" panose="02010600030101010101" pitchFamily="2" charset="-122"/>
              </a:rPr>
              <a:t>(sin)) &lt; 0)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perror</a:t>
            </a:r>
            <a:r>
              <a:rPr lang="en-US" altLang="zh-CN" sz="1100" dirty="0">
                <a:ea typeface="宋体" panose="02010600030101010101" pitchFamily="2" charset="-122"/>
              </a:rPr>
              <a:t>("simplex-talk: connect");</a:t>
            </a:r>
          </a:p>
          <a:p>
            <a:pPr>
              <a:buFont typeface="Wingdings" panose="05000000000000000000" pitchFamily="2" charset="2"/>
              <a:buNone/>
            </a:pPr>
            <a:r>
              <a:rPr lang="en-US" altLang="zh-CN" sz="1100" dirty="0">
                <a:ea typeface="宋体" panose="02010600030101010101" pitchFamily="2" charset="-122"/>
              </a:rPr>
              <a:t>		close(s);</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 main loop: get and send lines of text */</a:t>
            </a:r>
          </a:p>
          <a:p>
            <a:pPr>
              <a:buFont typeface="Wingdings" panose="05000000000000000000" pitchFamily="2" charset="2"/>
              <a:buNone/>
            </a:pPr>
            <a:r>
              <a:rPr lang="en-US" altLang="zh-CN" sz="1100" dirty="0">
                <a:ea typeface="宋体" panose="02010600030101010101" pitchFamily="2" charset="-122"/>
              </a:rPr>
              <a:t>	while (</a:t>
            </a:r>
            <a:r>
              <a:rPr lang="en-US" altLang="zh-CN" sz="1100" dirty="0" err="1">
                <a:ea typeface="宋体" panose="02010600030101010101" pitchFamily="2" charset="-122"/>
              </a:rPr>
              <a:t>fgets</a:t>
            </a:r>
            <a:r>
              <a:rPr lang="en-US" altLang="zh-CN" sz="1100" dirty="0">
                <a:ea typeface="宋体" panose="02010600030101010101" pitchFamily="2" charset="-122"/>
              </a:rPr>
              <a:t>(</a:t>
            </a:r>
            <a:r>
              <a:rPr lang="en-US" altLang="zh-CN" sz="1100" dirty="0" err="1">
                <a:ea typeface="宋体" panose="02010600030101010101" pitchFamily="2" charset="-122"/>
              </a:rPr>
              <a:t>buf</a:t>
            </a:r>
            <a:r>
              <a:rPr lang="en-US" altLang="zh-CN" sz="1100" dirty="0">
                <a:ea typeface="宋体" panose="02010600030101010101" pitchFamily="2" charset="-122"/>
              </a:rPr>
              <a:t>, </a:t>
            </a:r>
            <a:r>
              <a:rPr lang="en-US" altLang="zh-CN" sz="1100" dirty="0" err="1">
                <a:ea typeface="宋体" panose="02010600030101010101" pitchFamily="2" charset="-122"/>
              </a:rPr>
              <a:t>sizeof</a:t>
            </a:r>
            <a:r>
              <a:rPr lang="en-US" altLang="zh-CN" sz="1100" dirty="0">
                <a:ea typeface="宋体" panose="02010600030101010101" pitchFamily="2" charset="-122"/>
              </a:rPr>
              <a:t>(</a:t>
            </a:r>
            <a:r>
              <a:rPr lang="en-US" altLang="zh-CN" sz="1100" dirty="0" err="1">
                <a:ea typeface="宋体" panose="02010600030101010101" pitchFamily="2" charset="-122"/>
              </a:rPr>
              <a:t>buf</a:t>
            </a:r>
            <a:r>
              <a:rPr lang="en-US" altLang="zh-CN" sz="1100" dirty="0">
                <a:ea typeface="宋体" panose="02010600030101010101" pitchFamily="2" charset="-122"/>
              </a:rPr>
              <a:t>), </a:t>
            </a:r>
            <a:r>
              <a:rPr lang="en-US" altLang="zh-CN" sz="1100" dirty="0" err="1">
                <a:ea typeface="宋体" panose="02010600030101010101" pitchFamily="2" charset="-122"/>
              </a:rPr>
              <a:t>stdin</a:t>
            </a: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buf</a:t>
            </a:r>
            <a:r>
              <a:rPr lang="en-US" altLang="zh-CN" sz="1100" dirty="0">
                <a:ea typeface="宋体" panose="02010600030101010101" pitchFamily="2" charset="-122"/>
              </a:rPr>
              <a:t>[MAX_LINE-1] = ’\0’;</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len</a:t>
            </a:r>
            <a:r>
              <a:rPr lang="en-US" altLang="zh-CN" sz="1100" dirty="0">
                <a:ea typeface="宋体" panose="02010600030101010101" pitchFamily="2" charset="-122"/>
              </a:rPr>
              <a:t> = </a:t>
            </a:r>
            <a:r>
              <a:rPr lang="en-US" altLang="zh-CN" sz="1100" dirty="0" err="1">
                <a:ea typeface="宋体" panose="02010600030101010101" pitchFamily="2" charset="-122"/>
              </a:rPr>
              <a:t>strlen</a:t>
            </a:r>
            <a:r>
              <a:rPr lang="en-US" altLang="zh-CN" sz="1100" dirty="0">
                <a:ea typeface="宋体" panose="02010600030101010101" pitchFamily="2" charset="-122"/>
              </a:rPr>
              <a:t>(</a:t>
            </a:r>
            <a:r>
              <a:rPr lang="en-US" altLang="zh-CN" sz="1100" dirty="0" err="1">
                <a:ea typeface="宋体" panose="02010600030101010101" pitchFamily="2" charset="-122"/>
              </a:rPr>
              <a:t>buf</a:t>
            </a:r>
            <a:r>
              <a:rPr lang="en-US" altLang="zh-CN" sz="1100" dirty="0">
                <a:ea typeface="宋体" panose="02010600030101010101" pitchFamily="2" charset="-122"/>
              </a:rPr>
              <a:t>) + 1;</a:t>
            </a:r>
          </a:p>
          <a:p>
            <a:pPr>
              <a:buFont typeface="Wingdings" panose="05000000000000000000" pitchFamily="2" charset="2"/>
              <a:buNone/>
            </a:pPr>
            <a:r>
              <a:rPr lang="en-US" altLang="zh-CN" sz="1100" dirty="0">
                <a:ea typeface="宋体" panose="02010600030101010101" pitchFamily="2" charset="-122"/>
              </a:rPr>
              <a:t>		send(s, </a:t>
            </a:r>
            <a:r>
              <a:rPr lang="en-US" altLang="zh-CN" sz="1100" dirty="0" err="1">
                <a:ea typeface="宋体" panose="02010600030101010101" pitchFamily="2" charset="-122"/>
              </a:rPr>
              <a:t>buf</a:t>
            </a:r>
            <a:r>
              <a:rPr lang="en-US" altLang="zh-CN" sz="1100" dirty="0">
                <a:ea typeface="宋体" panose="02010600030101010101" pitchFamily="2" charset="-122"/>
              </a:rPr>
              <a:t>, </a:t>
            </a:r>
            <a:r>
              <a:rPr lang="en-US" altLang="zh-CN" sz="1100" dirty="0" err="1">
                <a:ea typeface="宋体" panose="02010600030101010101" pitchFamily="2" charset="-122"/>
              </a:rPr>
              <a:t>len</a:t>
            </a:r>
            <a:r>
              <a:rPr lang="en-US" altLang="zh-CN" sz="1100" dirty="0">
                <a:ea typeface="宋体" panose="02010600030101010101" pitchFamily="2" charset="-122"/>
              </a:rPr>
              <a:t>, 0);</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a:t>
            </a:r>
          </a:p>
        </p:txBody>
      </p:sp>
      <p:sp>
        <p:nvSpPr>
          <p:cNvPr id="200708" name="Text Box 4"/>
          <p:cNvSpPr txBox="1">
            <a:spLocks noChangeArrowheads="1"/>
          </p:cNvSpPr>
          <p:nvPr/>
        </p:nvSpPr>
        <p:spPr bwMode="auto">
          <a:xfrm>
            <a:off x="2624138" y="1511249"/>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域名</a:t>
            </a:r>
            <a:r>
              <a:rPr kumimoji="0" lang="en-US" altLang="zh-CN" sz="1800">
                <a:solidFill>
                  <a:schemeClr val="accent2"/>
                </a:solidFill>
                <a:latin typeface="Arial" panose="020B0604020202020204" pitchFamily="34" charset="0"/>
                <a:ea typeface="宋体" panose="02010600030101010101" pitchFamily="2" charset="-122"/>
              </a:rPr>
              <a:t>/IP</a:t>
            </a:r>
            <a:r>
              <a:rPr kumimoji="0" lang="zh-CN" altLang="en-US" sz="1800">
                <a:solidFill>
                  <a:schemeClr val="accent2"/>
                </a:solidFill>
                <a:latin typeface="Arial" panose="020B0604020202020204" pitchFamily="34" charset="0"/>
                <a:ea typeface="宋体" panose="02010600030101010101" pitchFamily="2" charset="-122"/>
              </a:rPr>
              <a:t>转换</a:t>
            </a:r>
            <a:endParaRPr kumimoji="0" lang="en-US" altLang="zh-CN" sz="1800">
              <a:latin typeface="Arial" panose="020B0604020202020204" pitchFamily="34" charset="0"/>
              <a:ea typeface="宋体" panose="02010600030101010101" pitchFamily="2" charset="-122"/>
            </a:endParaRPr>
          </a:p>
        </p:txBody>
      </p:sp>
      <p:sp>
        <p:nvSpPr>
          <p:cNvPr id="200709" name="Text Box 5"/>
          <p:cNvSpPr txBox="1">
            <a:spLocks noChangeArrowheads="1"/>
          </p:cNvSpPr>
          <p:nvPr/>
        </p:nvSpPr>
        <p:spPr bwMode="auto">
          <a:xfrm>
            <a:off x="2297114" y="3735337"/>
            <a:ext cx="1671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创建 </a:t>
            </a: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客户端</a:t>
            </a:r>
            <a:r>
              <a:rPr kumimoji="0" lang="en-US" altLang="zh-CN" sz="1800">
                <a:solidFill>
                  <a:schemeClr val="accent2"/>
                </a:solidFill>
                <a:latin typeface="Arial" panose="020B0604020202020204" pitchFamily="34" charset="0"/>
                <a:ea typeface="宋体" panose="02010600030101010101" pitchFamily="2" charset="-122"/>
              </a:rPr>
              <a:t>socket, </a:t>
            </a:r>
          </a:p>
        </p:txBody>
      </p:sp>
      <p:sp>
        <p:nvSpPr>
          <p:cNvPr id="200710" name="Text Box 6"/>
          <p:cNvSpPr txBox="1">
            <a:spLocks noChangeArrowheads="1"/>
          </p:cNvSpPr>
          <p:nvPr/>
        </p:nvSpPr>
        <p:spPr bwMode="auto">
          <a:xfrm>
            <a:off x="2589213" y="5699075"/>
            <a:ext cx="1338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从屏幕读取</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字符串</a:t>
            </a:r>
            <a:endParaRPr kumimoji="0" lang="en-US" altLang="zh-CN" sz="1800">
              <a:latin typeface="Arial" panose="020B0604020202020204" pitchFamily="34" charset="0"/>
              <a:ea typeface="宋体" panose="02010600030101010101" pitchFamily="2" charset="-122"/>
            </a:endParaRPr>
          </a:p>
        </p:txBody>
      </p:sp>
      <p:sp>
        <p:nvSpPr>
          <p:cNvPr id="200711" name="Freeform 7"/>
          <p:cNvSpPr>
            <a:spLocks/>
          </p:cNvSpPr>
          <p:nvPr/>
        </p:nvSpPr>
        <p:spPr bwMode="auto">
          <a:xfrm>
            <a:off x="3860801" y="1311652"/>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00712" name="Line 8"/>
          <p:cNvSpPr>
            <a:spLocks noChangeShapeType="1"/>
          </p:cNvSpPr>
          <p:nvPr/>
        </p:nvSpPr>
        <p:spPr bwMode="auto">
          <a:xfrm flipV="1">
            <a:off x="3994150" y="1717625"/>
            <a:ext cx="361950" cy="47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13" name="Freeform 9"/>
          <p:cNvSpPr>
            <a:spLocks/>
          </p:cNvSpPr>
          <p:nvPr/>
        </p:nvSpPr>
        <p:spPr bwMode="auto">
          <a:xfrm>
            <a:off x="3814764" y="3668296"/>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0714" name="Line 10"/>
          <p:cNvSpPr>
            <a:spLocks noChangeShapeType="1"/>
          </p:cNvSpPr>
          <p:nvPr/>
        </p:nvSpPr>
        <p:spPr bwMode="auto">
          <a:xfrm>
            <a:off x="3943351" y="4083000"/>
            <a:ext cx="423863" cy="31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15" name="Freeform 11"/>
          <p:cNvSpPr>
            <a:spLocks/>
          </p:cNvSpPr>
          <p:nvPr/>
        </p:nvSpPr>
        <p:spPr bwMode="auto">
          <a:xfrm>
            <a:off x="3821114" y="5649496"/>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0716" name="Line 12"/>
          <p:cNvSpPr>
            <a:spLocks noChangeShapeType="1"/>
          </p:cNvSpPr>
          <p:nvPr/>
        </p:nvSpPr>
        <p:spPr bwMode="auto">
          <a:xfrm flipV="1">
            <a:off x="3949700" y="5762574"/>
            <a:ext cx="361950" cy="1428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17" name="Text Box 4"/>
          <p:cNvSpPr txBox="1">
            <a:spLocks noChangeArrowheads="1"/>
          </p:cNvSpPr>
          <p:nvPr/>
        </p:nvSpPr>
        <p:spPr bwMode="auto">
          <a:xfrm>
            <a:off x="2619376" y="2681237"/>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参数初始化</a:t>
            </a:r>
            <a:endParaRPr kumimoji="0" lang="en-US" altLang="zh-CN" sz="1800">
              <a:latin typeface="Arial" panose="020B0604020202020204" pitchFamily="34" charset="0"/>
              <a:ea typeface="宋体" panose="02010600030101010101" pitchFamily="2" charset="-122"/>
            </a:endParaRPr>
          </a:p>
        </p:txBody>
      </p:sp>
      <p:sp>
        <p:nvSpPr>
          <p:cNvPr id="200718" name="Freeform 7"/>
          <p:cNvSpPr>
            <a:spLocks/>
          </p:cNvSpPr>
          <p:nvPr/>
        </p:nvSpPr>
        <p:spPr bwMode="auto">
          <a:xfrm>
            <a:off x="3805239" y="2481639"/>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00719" name="Line 8"/>
          <p:cNvSpPr>
            <a:spLocks noChangeShapeType="1"/>
          </p:cNvSpPr>
          <p:nvPr/>
        </p:nvSpPr>
        <p:spPr bwMode="auto">
          <a:xfrm flipV="1">
            <a:off x="3938588" y="2887612"/>
            <a:ext cx="361950" cy="47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20" name="Text Box 5"/>
          <p:cNvSpPr txBox="1">
            <a:spLocks noChangeArrowheads="1"/>
          </p:cNvSpPr>
          <p:nvPr/>
        </p:nvSpPr>
        <p:spPr bwMode="auto">
          <a:xfrm>
            <a:off x="2630488" y="4735462"/>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连接服务器</a:t>
            </a:r>
            <a:endParaRPr kumimoji="0" lang="en-US" altLang="zh-CN" sz="1800">
              <a:latin typeface="Arial" panose="020B0604020202020204" pitchFamily="34" charset="0"/>
              <a:ea typeface="宋体" panose="02010600030101010101" pitchFamily="2" charset="-122"/>
            </a:endParaRPr>
          </a:p>
        </p:txBody>
      </p:sp>
      <p:sp>
        <p:nvSpPr>
          <p:cNvPr id="200721" name="Freeform 9"/>
          <p:cNvSpPr>
            <a:spLocks/>
          </p:cNvSpPr>
          <p:nvPr/>
        </p:nvSpPr>
        <p:spPr bwMode="auto">
          <a:xfrm>
            <a:off x="3814764" y="4530308"/>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0722" name="Line 10"/>
          <p:cNvSpPr>
            <a:spLocks noChangeShapeType="1"/>
          </p:cNvSpPr>
          <p:nvPr/>
        </p:nvSpPr>
        <p:spPr bwMode="auto">
          <a:xfrm>
            <a:off x="3943351" y="4945013"/>
            <a:ext cx="423863" cy="31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3207851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1271464" y="635933"/>
            <a:ext cx="4321175" cy="584200"/>
          </a:xfrm>
        </p:spPr>
        <p:txBody>
          <a:bodyPr/>
          <a:lstStyle/>
          <a:p>
            <a:pPr eaLnBrk="1" hangingPunct="1"/>
            <a:r>
              <a:rPr lang="zh-CN" altLang="en-US" sz="3200" dirty="0">
                <a:ea typeface="宋体" panose="02010600030101010101" pitchFamily="2" charset="-122"/>
              </a:rPr>
              <a:t>示例</a:t>
            </a:r>
            <a:r>
              <a:rPr lang="en-US" altLang="zh-CN" sz="3200" dirty="0">
                <a:ea typeface="宋体" panose="02010600030101010101" pitchFamily="2" charset="-122"/>
              </a:rPr>
              <a:t>: C</a:t>
            </a:r>
            <a:r>
              <a:rPr lang="zh-CN" altLang="en-US" sz="3200" dirty="0">
                <a:ea typeface="宋体" panose="02010600030101010101" pitchFamily="2" charset="-122"/>
              </a:rPr>
              <a:t>服务器</a:t>
            </a:r>
            <a:r>
              <a:rPr lang="en-US" altLang="zh-CN" sz="3200" dirty="0">
                <a:ea typeface="宋体" panose="02010600030101010101" pitchFamily="2" charset="-122"/>
              </a:rPr>
              <a:t>(TCP)</a:t>
            </a:r>
            <a:endParaRPr lang="en-AU" altLang="zh-CN" sz="3200" dirty="0"/>
          </a:p>
        </p:txBody>
      </p:sp>
      <p:sp>
        <p:nvSpPr>
          <p:cNvPr id="202755" name="Rectangle 3"/>
          <p:cNvSpPr>
            <a:spLocks noGrp="1" noChangeArrowheads="1"/>
          </p:cNvSpPr>
          <p:nvPr>
            <p:ph type="body" idx="1"/>
          </p:nvPr>
        </p:nvSpPr>
        <p:spPr>
          <a:xfrm>
            <a:off x="4584701" y="1413594"/>
            <a:ext cx="3743325" cy="5111750"/>
          </a:xfrm>
        </p:spPr>
        <p:txBody>
          <a:bodyPr/>
          <a:lstStyle/>
          <a:p>
            <a:pPr>
              <a:buFont typeface="Wingdings" panose="05000000000000000000" pitchFamily="2" charset="2"/>
              <a:buNone/>
            </a:pPr>
            <a:r>
              <a:rPr lang="en-US" altLang="zh-CN" sz="1100">
                <a:ea typeface="宋体" panose="02010600030101010101" pitchFamily="2" charset="-122"/>
              </a:rPr>
              <a:t>#include &lt;stdio.h&gt;</a:t>
            </a:r>
          </a:p>
          <a:p>
            <a:pPr>
              <a:buFont typeface="Wingdings" panose="05000000000000000000" pitchFamily="2" charset="2"/>
              <a:buNone/>
            </a:pPr>
            <a:r>
              <a:rPr lang="en-US" altLang="zh-CN" sz="1100">
                <a:ea typeface="宋体" panose="02010600030101010101" pitchFamily="2" charset="-122"/>
              </a:rPr>
              <a:t>#include &lt;sys/types.h&gt;</a:t>
            </a:r>
          </a:p>
          <a:p>
            <a:pPr>
              <a:buFont typeface="Wingdings" panose="05000000000000000000" pitchFamily="2" charset="2"/>
              <a:buNone/>
            </a:pPr>
            <a:r>
              <a:rPr lang="en-US" altLang="zh-CN" sz="1100">
                <a:ea typeface="宋体" panose="02010600030101010101" pitchFamily="2" charset="-122"/>
              </a:rPr>
              <a:t>#include &lt;sys/socket.h&gt;</a:t>
            </a:r>
          </a:p>
          <a:p>
            <a:pPr>
              <a:buFont typeface="Wingdings" panose="05000000000000000000" pitchFamily="2" charset="2"/>
              <a:buNone/>
            </a:pPr>
            <a:r>
              <a:rPr lang="en-US" altLang="zh-CN" sz="1100">
                <a:ea typeface="宋体" panose="02010600030101010101" pitchFamily="2" charset="-122"/>
              </a:rPr>
              <a:t>#include &lt;netinet/in.h&gt;</a:t>
            </a:r>
          </a:p>
          <a:p>
            <a:pPr>
              <a:buFont typeface="Wingdings" panose="05000000000000000000" pitchFamily="2" charset="2"/>
              <a:buNone/>
            </a:pPr>
            <a:r>
              <a:rPr lang="en-US" altLang="zh-CN" sz="1100">
                <a:ea typeface="宋体" panose="02010600030101010101" pitchFamily="2" charset="-122"/>
              </a:rPr>
              <a:t>#include &lt;netdb.h&gt;</a:t>
            </a:r>
          </a:p>
          <a:p>
            <a:pPr>
              <a:buFont typeface="Wingdings" panose="05000000000000000000" pitchFamily="2" charset="2"/>
              <a:buNone/>
            </a:pPr>
            <a:r>
              <a:rPr lang="en-US" altLang="zh-CN" sz="1100">
                <a:ea typeface="宋体" panose="02010600030101010101" pitchFamily="2" charset="-122"/>
              </a:rPr>
              <a:t>#define SERVER_PORT 5432</a:t>
            </a:r>
          </a:p>
          <a:p>
            <a:pPr>
              <a:buFont typeface="Wingdings" panose="05000000000000000000" pitchFamily="2" charset="2"/>
              <a:buNone/>
            </a:pPr>
            <a:r>
              <a:rPr lang="en-US" altLang="zh-CN" sz="1100">
                <a:ea typeface="宋体" panose="02010600030101010101" pitchFamily="2" charset="-122"/>
              </a:rPr>
              <a:t>#define MAX_PENDING 5</a:t>
            </a:r>
          </a:p>
          <a:p>
            <a:pPr>
              <a:buFont typeface="Wingdings" panose="05000000000000000000" pitchFamily="2" charset="2"/>
              <a:buNone/>
            </a:pPr>
            <a:r>
              <a:rPr lang="en-US" altLang="zh-CN" sz="1100">
                <a:ea typeface="宋体" panose="02010600030101010101" pitchFamily="2" charset="-122"/>
              </a:rPr>
              <a:t>#define MAX_LINE 256</a:t>
            </a:r>
          </a:p>
          <a:p>
            <a:pPr>
              <a:buFont typeface="Wingdings" panose="05000000000000000000" pitchFamily="2" charset="2"/>
              <a:buNone/>
            </a:pPr>
            <a:endParaRPr lang="en-US" altLang="zh-CN" sz="1100">
              <a:ea typeface="宋体" panose="02010600030101010101" pitchFamily="2" charset="-122"/>
            </a:endParaRPr>
          </a:p>
          <a:p>
            <a:pPr>
              <a:buFont typeface="Wingdings" panose="05000000000000000000" pitchFamily="2" charset="2"/>
              <a:buNone/>
            </a:pPr>
            <a:r>
              <a:rPr lang="en-US" altLang="zh-CN" sz="1100">
                <a:ea typeface="宋体" panose="02010600030101010101" pitchFamily="2" charset="-122"/>
              </a:rPr>
              <a:t>int main()</a:t>
            </a:r>
          </a:p>
          <a:p>
            <a:pPr>
              <a:buFont typeface="Wingdings" panose="05000000000000000000" pitchFamily="2" charset="2"/>
              <a:buNone/>
            </a:pPr>
            <a:r>
              <a:rPr lang="en-US" altLang="zh-CN" sz="1100">
                <a:ea typeface="宋体" panose="02010600030101010101" pitchFamily="2" charset="-122"/>
              </a:rPr>
              <a:t>{</a:t>
            </a:r>
          </a:p>
          <a:p>
            <a:pPr>
              <a:buFont typeface="Wingdings" panose="05000000000000000000" pitchFamily="2" charset="2"/>
              <a:buNone/>
            </a:pPr>
            <a:r>
              <a:rPr lang="en-US" altLang="zh-CN" sz="1100">
                <a:ea typeface="宋体" panose="02010600030101010101" pitchFamily="2" charset="-122"/>
              </a:rPr>
              <a:t>	struct sockaddr_in sin;</a:t>
            </a:r>
          </a:p>
          <a:p>
            <a:pPr>
              <a:buFont typeface="Wingdings" panose="05000000000000000000" pitchFamily="2" charset="2"/>
              <a:buNone/>
            </a:pPr>
            <a:r>
              <a:rPr lang="en-US" altLang="zh-CN" sz="1100">
                <a:ea typeface="宋体" panose="02010600030101010101" pitchFamily="2" charset="-122"/>
              </a:rPr>
              <a:t>	char buf[MAX_LINE];</a:t>
            </a:r>
          </a:p>
          <a:p>
            <a:pPr>
              <a:buFont typeface="Wingdings" panose="05000000000000000000" pitchFamily="2" charset="2"/>
              <a:buNone/>
            </a:pPr>
            <a:r>
              <a:rPr lang="en-US" altLang="zh-CN" sz="1100">
                <a:ea typeface="宋体" panose="02010600030101010101" pitchFamily="2" charset="-122"/>
              </a:rPr>
              <a:t>	int len;</a:t>
            </a:r>
          </a:p>
          <a:p>
            <a:pPr>
              <a:buFont typeface="Wingdings" panose="05000000000000000000" pitchFamily="2" charset="2"/>
              <a:buNone/>
            </a:pPr>
            <a:r>
              <a:rPr lang="en-US" altLang="zh-CN" sz="1100">
                <a:ea typeface="宋体" panose="02010600030101010101" pitchFamily="2" charset="-122"/>
              </a:rPr>
              <a:t>	int s, new_s;</a:t>
            </a:r>
          </a:p>
          <a:p>
            <a:pPr>
              <a:buFont typeface="Wingdings" panose="05000000000000000000" pitchFamily="2" charset="2"/>
              <a:buNone/>
            </a:pPr>
            <a:r>
              <a:rPr lang="en-US" altLang="zh-CN" sz="1100">
                <a:ea typeface="宋体" panose="02010600030101010101" pitchFamily="2" charset="-122"/>
              </a:rPr>
              <a:t>	/* build address data structure */</a:t>
            </a:r>
          </a:p>
          <a:p>
            <a:pPr>
              <a:buFont typeface="Wingdings" panose="05000000000000000000" pitchFamily="2" charset="2"/>
              <a:buNone/>
            </a:pPr>
            <a:r>
              <a:rPr lang="en-US" altLang="zh-CN" sz="1100">
                <a:ea typeface="宋体" panose="02010600030101010101" pitchFamily="2" charset="-122"/>
              </a:rPr>
              <a:t>	bzero((char *)&amp;sin, sizeof(sin));</a:t>
            </a:r>
          </a:p>
          <a:p>
            <a:pPr>
              <a:buFont typeface="Wingdings" panose="05000000000000000000" pitchFamily="2" charset="2"/>
              <a:buNone/>
            </a:pPr>
            <a:r>
              <a:rPr lang="en-US" altLang="zh-CN" sz="1100">
                <a:ea typeface="宋体" panose="02010600030101010101" pitchFamily="2" charset="-122"/>
              </a:rPr>
              <a:t>	sin.sin_family = AF_INET;</a:t>
            </a:r>
          </a:p>
          <a:p>
            <a:pPr>
              <a:buFont typeface="Wingdings" panose="05000000000000000000" pitchFamily="2" charset="2"/>
              <a:buNone/>
            </a:pPr>
            <a:r>
              <a:rPr lang="en-US" altLang="zh-CN" sz="1100">
                <a:ea typeface="宋体" panose="02010600030101010101" pitchFamily="2" charset="-122"/>
              </a:rPr>
              <a:t>	sin.sin_addr.s_addr = INADDR_ANY;</a:t>
            </a:r>
          </a:p>
          <a:p>
            <a:pPr>
              <a:buFont typeface="Wingdings" panose="05000000000000000000" pitchFamily="2" charset="2"/>
              <a:buNone/>
            </a:pPr>
            <a:r>
              <a:rPr lang="en-US" altLang="zh-CN" sz="1100">
                <a:ea typeface="宋体" panose="02010600030101010101" pitchFamily="2" charset="-122"/>
              </a:rPr>
              <a:t>	sin.sin_port = htons(SERVER_PORT);</a:t>
            </a:r>
          </a:p>
          <a:p>
            <a:pPr>
              <a:buFont typeface="Wingdings" panose="05000000000000000000" pitchFamily="2" charset="2"/>
              <a:buNone/>
            </a:pPr>
            <a:endParaRPr lang="en-US" altLang="zh-CN" sz="1100">
              <a:ea typeface="宋体" panose="02010600030101010101" pitchFamily="2" charset="-122"/>
            </a:endParaRPr>
          </a:p>
          <a:p>
            <a:pPr>
              <a:buFont typeface="Wingdings" panose="05000000000000000000" pitchFamily="2" charset="2"/>
              <a:buNone/>
            </a:pPr>
            <a:r>
              <a:rPr lang="en-US" altLang="zh-CN" sz="1100">
                <a:ea typeface="宋体" panose="02010600030101010101" pitchFamily="2" charset="-122"/>
              </a:rPr>
              <a:t>	/* setup passive open */</a:t>
            </a:r>
          </a:p>
          <a:p>
            <a:pPr>
              <a:buFont typeface="Wingdings" panose="05000000000000000000" pitchFamily="2" charset="2"/>
              <a:buNone/>
            </a:pPr>
            <a:r>
              <a:rPr lang="en-US" altLang="zh-CN" sz="1100">
                <a:ea typeface="宋体" panose="02010600030101010101" pitchFamily="2" charset="-122"/>
              </a:rPr>
              <a:t>	if ((s = socket(PF_INET, SOCK_STREAM, 0)) &lt; 0) {</a:t>
            </a:r>
          </a:p>
          <a:p>
            <a:pPr>
              <a:buFont typeface="Wingdings" panose="05000000000000000000" pitchFamily="2" charset="2"/>
              <a:buNone/>
            </a:pPr>
            <a:r>
              <a:rPr lang="en-US" altLang="zh-CN" sz="1100">
                <a:ea typeface="宋体" panose="02010600030101010101" pitchFamily="2" charset="-122"/>
              </a:rPr>
              <a:t>		perror("simplex-talk: socket");</a:t>
            </a:r>
          </a:p>
          <a:p>
            <a:pPr>
              <a:buFont typeface="Wingdings" panose="05000000000000000000" pitchFamily="2" charset="2"/>
              <a:buNone/>
            </a:pPr>
            <a:r>
              <a:rPr lang="en-US" altLang="zh-CN" sz="1100">
                <a:ea typeface="宋体" panose="02010600030101010101" pitchFamily="2" charset="-122"/>
              </a:rPr>
              <a:t>		exit(1);</a:t>
            </a:r>
          </a:p>
          <a:p>
            <a:pPr>
              <a:buFont typeface="Wingdings" panose="05000000000000000000" pitchFamily="2" charset="2"/>
              <a:buNone/>
            </a:pPr>
            <a:r>
              <a:rPr lang="en-US" altLang="zh-CN" sz="1100">
                <a:ea typeface="宋体" panose="02010600030101010101" pitchFamily="2" charset="-122"/>
              </a:rPr>
              <a:t>	}</a:t>
            </a:r>
          </a:p>
        </p:txBody>
      </p:sp>
      <p:sp>
        <p:nvSpPr>
          <p:cNvPr id="202756" name="Text Box 4"/>
          <p:cNvSpPr txBox="1">
            <a:spLocks noChangeArrowheads="1"/>
          </p:cNvSpPr>
          <p:nvPr/>
        </p:nvSpPr>
        <p:spPr bwMode="auto">
          <a:xfrm>
            <a:off x="2411414" y="5518869"/>
            <a:ext cx="1851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在端口</a:t>
            </a:r>
            <a:r>
              <a:rPr kumimoji="0" lang="en-US" altLang="zh-CN" sz="1800">
                <a:solidFill>
                  <a:schemeClr val="accent2"/>
                </a:solidFill>
                <a:latin typeface="Arial" panose="020B0604020202020204" pitchFamily="34" charset="0"/>
                <a:ea typeface="宋体" panose="02010600030101010101" pitchFamily="2" charset="-122"/>
              </a:rPr>
              <a:t>5432</a:t>
            </a:r>
            <a:r>
              <a:rPr kumimoji="0" lang="zh-CN" altLang="en-US" sz="1800">
                <a:solidFill>
                  <a:schemeClr val="accent2"/>
                </a:solidFill>
                <a:latin typeface="Arial" panose="020B0604020202020204" pitchFamily="34" charset="0"/>
                <a:ea typeface="宋体" panose="02010600030101010101" pitchFamily="2" charset="-122"/>
              </a:rPr>
              <a:t>创建</a:t>
            </a: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欢迎</a:t>
            </a:r>
            <a:r>
              <a:rPr kumimoji="0" lang="en-US" altLang="zh-CN" sz="1800">
                <a:solidFill>
                  <a:schemeClr val="accent2"/>
                </a:solidFill>
                <a:latin typeface="Arial" panose="020B0604020202020204" pitchFamily="34" charset="0"/>
                <a:ea typeface="宋体" panose="02010600030101010101" pitchFamily="2" charset="-122"/>
              </a:rPr>
              <a:t> socket</a:t>
            </a:r>
            <a:endParaRPr kumimoji="0" lang="en-US" altLang="zh-CN" sz="1800">
              <a:latin typeface="Arial" panose="020B0604020202020204" pitchFamily="34" charset="0"/>
              <a:ea typeface="宋体" panose="02010600030101010101" pitchFamily="2" charset="-122"/>
            </a:endParaRPr>
          </a:p>
        </p:txBody>
      </p:sp>
      <p:sp>
        <p:nvSpPr>
          <p:cNvPr id="202757" name="Freeform 7"/>
          <p:cNvSpPr>
            <a:spLocks/>
          </p:cNvSpPr>
          <p:nvPr/>
        </p:nvSpPr>
        <p:spPr bwMode="auto">
          <a:xfrm>
            <a:off x="4137025" y="5430397"/>
            <a:ext cx="152400"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2758" name="Line 8"/>
          <p:cNvSpPr>
            <a:spLocks noChangeShapeType="1"/>
          </p:cNvSpPr>
          <p:nvPr/>
        </p:nvSpPr>
        <p:spPr bwMode="auto">
          <a:xfrm>
            <a:off x="4308475" y="5979244"/>
            <a:ext cx="419100" cy="47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2759" name="Text Box 4"/>
          <p:cNvSpPr txBox="1">
            <a:spLocks noChangeArrowheads="1"/>
          </p:cNvSpPr>
          <p:nvPr/>
        </p:nvSpPr>
        <p:spPr bwMode="auto">
          <a:xfrm>
            <a:off x="3000375" y="1556469"/>
            <a:ext cx="1150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编程库文件</a:t>
            </a:r>
            <a:endParaRPr kumimoji="0" lang="en-US" altLang="zh-CN" sz="1800">
              <a:latin typeface="Arial" panose="020B0604020202020204" pitchFamily="34" charset="0"/>
              <a:ea typeface="宋体" panose="02010600030101010101" pitchFamily="2" charset="-122"/>
            </a:endParaRPr>
          </a:p>
        </p:txBody>
      </p:sp>
      <p:sp>
        <p:nvSpPr>
          <p:cNvPr id="202760" name="Freeform 7"/>
          <p:cNvSpPr>
            <a:spLocks/>
          </p:cNvSpPr>
          <p:nvPr/>
        </p:nvSpPr>
        <p:spPr bwMode="auto">
          <a:xfrm>
            <a:off x="4151314" y="1485459"/>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02761" name="Line 8"/>
          <p:cNvSpPr>
            <a:spLocks noChangeShapeType="1"/>
          </p:cNvSpPr>
          <p:nvPr/>
        </p:nvSpPr>
        <p:spPr bwMode="auto">
          <a:xfrm flipV="1">
            <a:off x="4284663" y="1891432"/>
            <a:ext cx="361950" cy="47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727304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1594644" y="599950"/>
            <a:ext cx="8281987" cy="584200"/>
          </a:xfrm>
        </p:spPr>
        <p:txBody>
          <a:bodyPr/>
          <a:lstStyle/>
          <a:p>
            <a:pPr eaLnBrk="1" hangingPunct="1"/>
            <a:r>
              <a:rPr lang="zh-CN" altLang="en-US" sz="3200" dirty="0">
                <a:ea typeface="宋体" panose="02010600030101010101" pitchFamily="2" charset="-122"/>
              </a:rPr>
              <a:t>示例</a:t>
            </a:r>
            <a:r>
              <a:rPr lang="en-US" altLang="zh-CN" sz="3200" dirty="0">
                <a:ea typeface="宋体" panose="02010600030101010101" pitchFamily="2" charset="-122"/>
              </a:rPr>
              <a:t>: C</a:t>
            </a:r>
            <a:r>
              <a:rPr lang="zh-CN" altLang="en-US" sz="3200" dirty="0">
                <a:ea typeface="宋体" panose="02010600030101010101" pitchFamily="2" charset="-122"/>
              </a:rPr>
              <a:t>服务器</a:t>
            </a:r>
            <a:r>
              <a:rPr lang="en-US" altLang="zh-CN" sz="3200" dirty="0">
                <a:ea typeface="宋体" panose="02010600030101010101" pitchFamily="2" charset="-122"/>
              </a:rPr>
              <a:t>(TCP)</a:t>
            </a:r>
            <a:endParaRPr lang="en-AU" altLang="zh-CN" sz="3200" dirty="0"/>
          </a:p>
        </p:txBody>
      </p:sp>
      <p:sp>
        <p:nvSpPr>
          <p:cNvPr id="204803" name="Rectangle 3"/>
          <p:cNvSpPr>
            <a:spLocks noGrp="1" noChangeArrowheads="1"/>
          </p:cNvSpPr>
          <p:nvPr>
            <p:ph type="body" idx="1"/>
          </p:nvPr>
        </p:nvSpPr>
        <p:spPr>
          <a:xfrm>
            <a:off x="4584700" y="1557610"/>
            <a:ext cx="4464050" cy="5111750"/>
          </a:xfrm>
        </p:spPr>
        <p:txBody>
          <a:bodyPr/>
          <a:lstStyle/>
          <a:p>
            <a:pPr>
              <a:buFont typeface="Wingdings" panose="05000000000000000000" pitchFamily="2" charset="2"/>
              <a:buNone/>
            </a:pPr>
            <a:r>
              <a:rPr lang="en-US" altLang="zh-CN" sz="1100">
                <a:ea typeface="宋体" panose="02010600030101010101" pitchFamily="2" charset="-122"/>
              </a:rPr>
              <a:t>	if ((bind(s, (struct sockaddr *)&amp;sin, sizeof(sin))) &lt; 0) {</a:t>
            </a:r>
          </a:p>
          <a:p>
            <a:pPr>
              <a:buFont typeface="Wingdings" panose="05000000000000000000" pitchFamily="2" charset="2"/>
              <a:buNone/>
            </a:pPr>
            <a:r>
              <a:rPr lang="en-US" altLang="zh-CN" sz="1100">
                <a:ea typeface="宋体" panose="02010600030101010101" pitchFamily="2" charset="-122"/>
              </a:rPr>
              <a:t>		perror("simplex-talk: bind");</a:t>
            </a:r>
          </a:p>
          <a:p>
            <a:pPr>
              <a:buFont typeface="Wingdings" panose="05000000000000000000" pitchFamily="2" charset="2"/>
              <a:buNone/>
            </a:pPr>
            <a:r>
              <a:rPr lang="en-US" altLang="zh-CN" sz="1100">
                <a:ea typeface="宋体" panose="02010600030101010101" pitchFamily="2" charset="-122"/>
              </a:rPr>
              <a:t>		exit(1);</a:t>
            </a:r>
          </a:p>
          <a:p>
            <a:pPr>
              <a:buFont typeface="Wingdings" panose="05000000000000000000" pitchFamily="2" charset="2"/>
              <a:buNone/>
            </a:pPr>
            <a:r>
              <a:rPr lang="en-US" altLang="zh-CN" sz="1100">
                <a:ea typeface="宋体" panose="02010600030101010101" pitchFamily="2" charset="-122"/>
              </a:rPr>
              <a:t>	}</a:t>
            </a:r>
          </a:p>
          <a:p>
            <a:pPr>
              <a:buFont typeface="Wingdings" panose="05000000000000000000" pitchFamily="2" charset="2"/>
              <a:buNone/>
            </a:pPr>
            <a:r>
              <a:rPr lang="en-US" altLang="zh-CN" sz="1100">
                <a:ea typeface="宋体" panose="02010600030101010101" pitchFamily="2" charset="-122"/>
              </a:rPr>
              <a:t>	listen(s, MAX_PENDING);</a:t>
            </a:r>
          </a:p>
          <a:p>
            <a:pPr>
              <a:buFont typeface="Wingdings" panose="05000000000000000000" pitchFamily="2" charset="2"/>
              <a:buNone/>
            </a:pPr>
            <a:r>
              <a:rPr lang="en-US" altLang="zh-CN" sz="1100">
                <a:ea typeface="宋体" panose="02010600030101010101" pitchFamily="2" charset="-122"/>
              </a:rPr>
              <a:t>	/* wait for connection, then receive and print text */</a:t>
            </a:r>
          </a:p>
          <a:p>
            <a:pPr>
              <a:buFont typeface="Wingdings" panose="05000000000000000000" pitchFamily="2" charset="2"/>
              <a:buNone/>
            </a:pPr>
            <a:r>
              <a:rPr lang="en-US" altLang="zh-CN" sz="1100">
                <a:ea typeface="宋体" panose="02010600030101010101" pitchFamily="2" charset="-122"/>
              </a:rPr>
              <a:t>	while(1) {</a:t>
            </a:r>
          </a:p>
          <a:p>
            <a:pPr>
              <a:buFont typeface="Wingdings" panose="05000000000000000000" pitchFamily="2" charset="2"/>
              <a:buNone/>
            </a:pPr>
            <a:r>
              <a:rPr lang="en-US" altLang="zh-CN" sz="1100">
                <a:ea typeface="宋体" panose="02010600030101010101" pitchFamily="2" charset="-122"/>
              </a:rPr>
              <a:t>		if ((new_s = accept(s, (struct sockaddr *)&amp;sin, &amp;len)) &lt; 0) {</a:t>
            </a:r>
          </a:p>
          <a:p>
            <a:pPr>
              <a:buFont typeface="Wingdings" panose="05000000000000000000" pitchFamily="2" charset="2"/>
              <a:buNone/>
            </a:pPr>
            <a:r>
              <a:rPr lang="en-US" altLang="zh-CN" sz="1100">
                <a:ea typeface="宋体" panose="02010600030101010101" pitchFamily="2" charset="-122"/>
              </a:rPr>
              <a:t>		perror("simplex-talk: accept");</a:t>
            </a:r>
          </a:p>
          <a:p>
            <a:pPr>
              <a:buFont typeface="Wingdings" panose="05000000000000000000" pitchFamily="2" charset="2"/>
              <a:buNone/>
            </a:pPr>
            <a:r>
              <a:rPr lang="en-US" altLang="zh-CN" sz="1100">
                <a:ea typeface="宋体" panose="02010600030101010101" pitchFamily="2" charset="-122"/>
              </a:rPr>
              <a:t>		exit(1);</a:t>
            </a:r>
          </a:p>
          <a:p>
            <a:pPr>
              <a:buFont typeface="Wingdings" panose="05000000000000000000" pitchFamily="2" charset="2"/>
              <a:buNone/>
            </a:pPr>
            <a:r>
              <a:rPr lang="en-US" altLang="zh-CN" sz="1100">
                <a:ea typeface="宋体" panose="02010600030101010101" pitchFamily="2" charset="-122"/>
              </a:rPr>
              <a:t>	}</a:t>
            </a:r>
          </a:p>
          <a:p>
            <a:pPr>
              <a:buFont typeface="Wingdings" panose="05000000000000000000" pitchFamily="2" charset="2"/>
              <a:buNone/>
            </a:pPr>
            <a:r>
              <a:rPr lang="en-US" altLang="zh-CN" sz="1100">
                <a:ea typeface="宋体" panose="02010600030101010101" pitchFamily="2" charset="-122"/>
              </a:rPr>
              <a:t>	while (len = recv(new_s, buf, sizeof(buf), 0))</a:t>
            </a:r>
          </a:p>
          <a:p>
            <a:pPr>
              <a:buFont typeface="Wingdings" panose="05000000000000000000" pitchFamily="2" charset="2"/>
              <a:buNone/>
            </a:pPr>
            <a:r>
              <a:rPr lang="en-US" altLang="zh-CN" sz="1100">
                <a:ea typeface="宋体" panose="02010600030101010101" pitchFamily="2" charset="-122"/>
              </a:rPr>
              <a:t>		fputs(buf, stdout);</a:t>
            </a:r>
          </a:p>
          <a:p>
            <a:pPr>
              <a:buFont typeface="Wingdings" panose="05000000000000000000" pitchFamily="2" charset="2"/>
              <a:buNone/>
            </a:pPr>
            <a:r>
              <a:rPr lang="en-US" altLang="zh-CN" sz="1100">
                <a:ea typeface="宋体" panose="02010600030101010101" pitchFamily="2" charset="-122"/>
              </a:rPr>
              <a:t>		close(new_s);</a:t>
            </a:r>
          </a:p>
          <a:p>
            <a:pPr>
              <a:buFont typeface="Wingdings" panose="05000000000000000000" pitchFamily="2" charset="2"/>
              <a:buNone/>
            </a:pPr>
            <a:r>
              <a:rPr lang="en-US" altLang="zh-CN" sz="1100">
                <a:ea typeface="宋体" panose="02010600030101010101" pitchFamily="2" charset="-122"/>
              </a:rPr>
              <a:t>	}</a:t>
            </a:r>
          </a:p>
          <a:p>
            <a:pPr>
              <a:buFont typeface="Wingdings" panose="05000000000000000000" pitchFamily="2" charset="2"/>
              <a:buNone/>
            </a:pPr>
            <a:r>
              <a:rPr lang="en-US" altLang="zh-CN" sz="1100">
                <a:ea typeface="宋体" panose="02010600030101010101" pitchFamily="2" charset="-122"/>
              </a:rPr>
              <a:t>}</a:t>
            </a:r>
          </a:p>
        </p:txBody>
      </p:sp>
      <p:sp>
        <p:nvSpPr>
          <p:cNvPr id="204804" name="Text Box 5"/>
          <p:cNvSpPr txBox="1">
            <a:spLocks noChangeArrowheads="1"/>
          </p:cNvSpPr>
          <p:nvPr/>
        </p:nvSpPr>
        <p:spPr bwMode="auto">
          <a:xfrm>
            <a:off x="2484439" y="2060848"/>
            <a:ext cx="1774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服务</a:t>
            </a: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等待</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客户端连接</a:t>
            </a:r>
            <a:endParaRPr kumimoji="0" lang="en-US" altLang="zh-CN" sz="1800">
              <a:latin typeface="Arial" panose="020B0604020202020204" pitchFamily="34" charset="0"/>
              <a:ea typeface="宋体" panose="02010600030101010101" pitchFamily="2" charset="-122"/>
            </a:endParaRPr>
          </a:p>
        </p:txBody>
      </p:sp>
      <p:sp>
        <p:nvSpPr>
          <p:cNvPr id="204805" name="Text Box 6"/>
          <p:cNvSpPr txBox="1">
            <a:spLocks noChangeArrowheads="1"/>
          </p:cNvSpPr>
          <p:nvPr/>
        </p:nvSpPr>
        <p:spPr bwMode="auto">
          <a:xfrm>
            <a:off x="1992314" y="3286398"/>
            <a:ext cx="2274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创建服务客户端的</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，并读取信息</a:t>
            </a:r>
            <a:endParaRPr kumimoji="0" lang="en-US" altLang="zh-CN" sz="1800">
              <a:latin typeface="Arial" panose="020B0604020202020204" pitchFamily="34" charset="0"/>
              <a:ea typeface="宋体" panose="02010600030101010101" pitchFamily="2" charset="-122"/>
            </a:endParaRPr>
          </a:p>
        </p:txBody>
      </p:sp>
      <p:sp>
        <p:nvSpPr>
          <p:cNvPr id="204806" name="Freeform 9"/>
          <p:cNvSpPr>
            <a:spLocks/>
          </p:cNvSpPr>
          <p:nvPr/>
        </p:nvSpPr>
        <p:spPr bwMode="auto">
          <a:xfrm>
            <a:off x="4151314" y="2028731"/>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4807" name="Line 10"/>
          <p:cNvSpPr>
            <a:spLocks noChangeShapeType="1"/>
          </p:cNvSpPr>
          <p:nvPr/>
        </p:nvSpPr>
        <p:spPr bwMode="auto">
          <a:xfrm flipV="1">
            <a:off x="4289426" y="2492647"/>
            <a:ext cx="582613" cy="793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4808" name="Freeform 11"/>
          <p:cNvSpPr>
            <a:spLocks/>
          </p:cNvSpPr>
          <p:nvPr/>
        </p:nvSpPr>
        <p:spPr bwMode="auto">
          <a:xfrm>
            <a:off x="4151313" y="3166969"/>
            <a:ext cx="152400"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4809" name="Line 12"/>
          <p:cNvSpPr>
            <a:spLocks noChangeShapeType="1"/>
          </p:cNvSpPr>
          <p:nvPr/>
        </p:nvSpPr>
        <p:spPr bwMode="auto">
          <a:xfrm flipV="1">
            <a:off x="4295775" y="3861073"/>
            <a:ext cx="592138" cy="2381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4810" name="Text Box 6"/>
          <p:cNvSpPr txBox="1">
            <a:spLocks noChangeArrowheads="1"/>
          </p:cNvSpPr>
          <p:nvPr/>
        </p:nvSpPr>
        <p:spPr bwMode="auto">
          <a:xfrm>
            <a:off x="2697164" y="4130948"/>
            <a:ext cx="1570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服务器将信息</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显示在屏幕上</a:t>
            </a:r>
            <a:endParaRPr kumimoji="0" lang="en-US" altLang="zh-CN" sz="1800">
              <a:latin typeface="Arial" panose="020B0604020202020204" pitchFamily="34" charset="0"/>
              <a:ea typeface="宋体" panose="02010600030101010101" pitchFamily="2" charset="-122"/>
            </a:endParaRPr>
          </a:p>
        </p:txBody>
      </p:sp>
      <p:sp>
        <p:nvSpPr>
          <p:cNvPr id="204811" name="Freeform 11"/>
          <p:cNvSpPr>
            <a:spLocks/>
          </p:cNvSpPr>
          <p:nvPr/>
        </p:nvSpPr>
        <p:spPr bwMode="auto">
          <a:xfrm>
            <a:off x="4151313" y="4013106"/>
            <a:ext cx="152400"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4812" name="Line 12"/>
          <p:cNvSpPr>
            <a:spLocks noChangeShapeType="1"/>
          </p:cNvSpPr>
          <p:nvPr/>
        </p:nvSpPr>
        <p:spPr bwMode="auto">
          <a:xfrm flipV="1">
            <a:off x="4295775" y="4148410"/>
            <a:ext cx="592138" cy="2381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4813" name="Text Box 13"/>
          <p:cNvSpPr txBox="1">
            <a:spLocks noChangeArrowheads="1"/>
          </p:cNvSpPr>
          <p:nvPr/>
        </p:nvSpPr>
        <p:spPr bwMode="auto">
          <a:xfrm>
            <a:off x="5735638" y="4869136"/>
            <a:ext cx="18669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while</a:t>
            </a:r>
            <a:r>
              <a:rPr kumimoji="0" lang="zh-CN" altLang="en-US" sz="1800">
                <a:solidFill>
                  <a:schemeClr val="accent2"/>
                </a:solidFill>
                <a:latin typeface="Arial" panose="020B0604020202020204" pitchFamily="34" charset="0"/>
                <a:ea typeface="宋体" panose="02010600030101010101" pitchFamily="2" charset="-122"/>
              </a:rPr>
              <a:t>循环结束，</a:t>
            </a:r>
          </a:p>
          <a:p>
            <a:pP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等待另外的客户</a:t>
            </a:r>
          </a:p>
          <a:p>
            <a:pP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端连接</a:t>
            </a:r>
            <a:endParaRPr kumimoji="0" lang="en-US" altLang="zh-CN" sz="1800">
              <a:latin typeface="Arial" panose="020B0604020202020204" pitchFamily="34" charset="0"/>
              <a:ea typeface="宋体" panose="02010600030101010101" pitchFamily="2" charset="-122"/>
            </a:endParaRPr>
          </a:p>
        </p:txBody>
      </p:sp>
      <p:sp>
        <p:nvSpPr>
          <p:cNvPr id="204814" name="Line 15"/>
          <p:cNvSpPr>
            <a:spLocks noChangeShapeType="1"/>
          </p:cNvSpPr>
          <p:nvPr/>
        </p:nvSpPr>
        <p:spPr bwMode="auto">
          <a:xfrm flipH="1" flipV="1">
            <a:off x="5068888" y="4532586"/>
            <a:ext cx="647700" cy="6048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19619299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灯片编号占位符 4"/>
          <p:cNvSpPr>
            <a:spLocks noGrp="1"/>
          </p:cNvSpPr>
          <p:nvPr>
            <p:ph type="sldNum" sz="quarter" idx="11"/>
          </p:nvPr>
        </p:nvSpPr>
        <p:spPr>
          <a:xfrm>
            <a:off x="9264352" y="6323013"/>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C9D9ABC-E68A-4825-9C29-CCD24B42EB99}"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156</a:t>
            </a:fld>
            <a:r>
              <a:rPr kumimoji="0" lang="en-US" altLang="zh-CN" sz="1000" dirty="0">
                <a:latin typeface="Arial" panose="020B0604020202020204" pitchFamily="34" charset="0"/>
                <a:ea typeface="宋体" panose="02010600030101010101" pitchFamily="2" charset="-122"/>
              </a:rPr>
              <a:t>-</a:t>
            </a:r>
          </a:p>
        </p:txBody>
      </p:sp>
      <p:sp>
        <p:nvSpPr>
          <p:cNvPr id="206851" name="Rectangle 2"/>
          <p:cNvSpPr>
            <a:spLocks noGrp="1" noChangeArrowheads="1"/>
          </p:cNvSpPr>
          <p:nvPr>
            <p:ph type="title"/>
          </p:nvPr>
        </p:nvSpPr>
        <p:spPr/>
        <p:txBody>
          <a:bodyPr/>
          <a:lstStyle/>
          <a:p>
            <a:pPr eaLnBrk="1" hangingPunct="1"/>
            <a:r>
              <a:rPr lang="zh-CN" altLang="en-US" sz="3200"/>
              <a:t>提纲</a:t>
            </a:r>
          </a:p>
        </p:txBody>
      </p:sp>
      <p:sp>
        <p:nvSpPr>
          <p:cNvPr id="206852" name="Rectangle 3"/>
          <p:cNvSpPr>
            <a:spLocks noGrp="1" noChangeArrowheads="1"/>
          </p:cNvSpPr>
          <p:nvPr>
            <p:ph type="body" idx="1"/>
          </p:nvPr>
        </p:nvSpPr>
        <p:spPr/>
        <p:txBody>
          <a:bodyPr/>
          <a:lstStyle/>
          <a:p>
            <a:pPr eaLnBrk="1" hangingPunct="1"/>
            <a:r>
              <a:rPr lang="zh-CN" altLang="en-US" dirty="0"/>
              <a:t>背景</a:t>
            </a:r>
            <a:endParaRPr lang="en-US" altLang="zh-CN" dirty="0"/>
          </a:p>
          <a:p>
            <a:pPr lvl="1" eaLnBrk="1" hangingPunct="1"/>
            <a:r>
              <a:rPr lang="zh-CN" altLang="en-US" dirty="0"/>
              <a:t>核心问题</a:t>
            </a:r>
            <a:r>
              <a:rPr lang="en-US" altLang="zh-CN" dirty="0"/>
              <a:t>: </a:t>
            </a:r>
            <a:r>
              <a:rPr lang="zh-CN" altLang="en-US" dirty="0"/>
              <a:t>构造一个网络</a:t>
            </a:r>
          </a:p>
          <a:p>
            <a:pPr eaLnBrk="1" hangingPunct="1"/>
            <a:r>
              <a:rPr lang="zh-CN" altLang="en-US" dirty="0"/>
              <a:t>需求分析</a:t>
            </a:r>
            <a:endParaRPr lang="en-US" altLang="zh-CN" dirty="0"/>
          </a:p>
          <a:p>
            <a:pPr eaLnBrk="1" hangingPunct="1"/>
            <a:r>
              <a:rPr lang="zh-CN" altLang="en-US" dirty="0"/>
              <a:t>网络架构</a:t>
            </a:r>
            <a:endParaRPr lang="en-US" altLang="zh-CN" dirty="0"/>
          </a:p>
          <a:p>
            <a:pPr eaLnBrk="1" hangingPunct="1"/>
            <a:r>
              <a:rPr lang="zh-CN" altLang="en-US" dirty="0"/>
              <a:t>网络性能</a:t>
            </a:r>
            <a:endParaRPr lang="en-US" altLang="zh-CN" dirty="0"/>
          </a:p>
          <a:p>
            <a:pPr eaLnBrk="1" hangingPunct="1"/>
            <a:r>
              <a:rPr lang="zh-CN" altLang="en-US" dirty="0"/>
              <a:t>网络编程</a:t>
            </a:r>
            <a:endParaRPr lang="en-US" altLang="zh-CN" dirty="0"/>
          </a:p>
          <a:p>
            <a:pPr lvl="1" eaLnBrk="1" hangingPunct="1"/>
            <a:r>
              <a:rPr lang="zh-CN" altLang="en-US" dirty="0"/>
              <a:t>基于套接字</a:t>
            </a:r>
          </a:p>
          <a:p>
            <a:pPr eaLnBrk="1" hangingPunct="1"/>
            <a:r>
              <a:rPr lang="zh-CN" altLang="en-US" dirty="0"/>
              <a:t>互联网简史</a:t>
            </a:r>
            <a:endParaRPr lang="en-US" altLang="zh-CN" dirty="0"/>
          </a:p>
          <a:p>
            <a:pPr eaLnBrk="1" hangingPunct="1"/>
            <a:r>
              <a:rPr lang="zh-CN" altLang="en-US" dirty="0"/>
              <a:t>总结</a:t>
            </a:r>
            <a:endParaRPr lang="en-US" altLang="zh-CN" dirty="0"/>
          </a:p>
        </p:txBody>
      </p:sp>
    </p:spTree>
    <p:extLst>
      <p:ext uri="{BB962C8B-B14F-4D97-AF65-F5344CB8AC3E}">
        <p14:creationId xmlns:p14="http://schemas.microsoft.com/office/powerpoint/2010/main" val="5566562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4146" name="Picture 2"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191001" y="1951039"/>
            <a:ext cx="3821113"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Picture 3" descr="arpanet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50" y="2011363"/>
            <a:ext cx="423545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8" name="Picture 4" descr="arpanet4"/>
          <p:cNvPicPr>
            <a:picLocks noChangeAspect="1" noChangeArrowheads="1"/>
          </p:cNvPicPr>
          <p:nvPr/>
        </p:nvPicPr>
        <p:blipFill>
          <a:blip r:embed="rId5">
            <a:extLst>
              <a:ext uri="{28A0092B-C50C-407E-A947-70E740481C1C}">
                <a14:useLocalDpi xmlns:a14="http://schemas.microsoft.com/office/drawing/2010/main" val="0"/>
              </a:ext>
            </a:extLst>
          </a:blip>
          <a:srcRect t="5540"/>
          <a:stretch>
            <a:fillRect/>
          </a:stretch>
        </p:blipFill>
        <p:spPr bwMode="auto">
          <a:xfrm>
            <a:off x="3373438" y="1882775"/>
            <a:ext cx="5008562"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9" name="Picture 5" descr="arpanet1987_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5976" y="2116138"/>
            <a:ext cx="5026025"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6" descr="isp-1999"/>
          <p:cNvPicPr>
            <a:picLocks noGrp="1" noChangeAspect="1" noChangeArrowheads="1"/>
          </p:cNvPicPr>
          <p:nvPr>
            <p:ph sz="quarter" idx="3"/>
          </p:nvPr>
        </p:nvPicPr>
        <p:blipFill>
          <a:blip r:embed="rId7" cstate="print">
            <a:extLst>
              <a:ext uri="{28A0092B-C50C-407E-A947-70E740481C1C}">
                <a14:useLocalDpi xmlns:a14="http://schemas.microsoft.com/office/drawing/2010/main" val="0"/>
              </a:ext>
            </a:extLst>
          </a:blip>
          <a:srcRect/>
          <a:stretch>
            <a:fillRect/>
          </a:stretch>
        </p:blipFill>
        <p:spPr>
          <a:xfrm>
            <a:off x="3309939" y="1804987"/>
            <a:ext cx="5522365" cy="4435745"/>
          </a:xfrm>
          <a:noFill/>
        </p:spPr>
      </p:pic>
      <p:sp>
        <p:nvSpPr>
          <p:cNvPr id="207879" name="Rectangle 7"/>
          <p:cNvSpPr>
            <a:spLocks noGrp="1" noChangeArrowheads="1"/>
          </p:cNvSpPr>
          <p:nvPr>
            <p:ph type="title"/>
          </p:nvPr>
        </p:nvSpPr>
        <p:spPr>
          <a:xfrm>
            <a:off x="1127448" y="457249"/>
            <a:ext cx="8229600" cy="1143001"/>
          </a:xfrm>
        </p:spPr>
        <p:txBody>
          <a:bodyPr/>
          <a:lstStyle/>
          <a:p>
            <a:r>
              <a:rPr lang="zh-CN" altLang="en-US" dirty="0">
                <a:latin typeface="+mj-ea"/>
              </a:rPr>
              <a:t>互联网的成长！</a:t>
            </a:r>
            <a:endParaRPr lang="en-US" altLang="zh-CN" dirty="0">
              <a:latin typeface="+mj-ea"/>
            </a:endParaRPr>
          </a:p>
        </p:txBody>
      </p:sp>
      <p:sp>
        <p:nvSpPr>
          <p:cNvPr id="207880" name="TextBox 7"/>
          <p:cNvSpPr txBox="1">
            <a:spLocks noChangeArrowheads="1"/>
          </p:cNvSpPr>
          <p:nvPr/>
        </p:nvSpPr>
        <p:spPr bwMode="auto">
          <a:xfrm>
            <a:off x="1487487" y="6505576"/>
            <a:ext cx="24733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Courtesy to Prof. Jim Kurose</a:t>
            </a:r>
            <a:endParaRPr kumimoji="0" lang="zh-CN" altLang="en-US"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90673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4146"/>
                                        </p:tgtEl>
                                        <p:attrNameLst>
                                          <p:attrName>style.visibility</p:attrName>
                                        </p:attrNameLst>
                                      </p:cBhvr>
                                      <p:to>
                                        <p:strVal val="visible"/>
                                      </p:to>
                                    </p:set>
                                    <p:animEffect transition="in" filter="dissolve">
                                      <p:cBhvr>
                                        <p:cTn id="7" dur="500"/>
                                        <p:tgtEl>
                                          <p:spTgt spid="134146"/>
                                        </p:tgtEl>
                                      </p:cBhvr>
                                    </p:animEffect>
                                  </p:childTnLst>
                                </p:cTn>
                              </p:par>
                            </p:childTnLst>
                          </p:cTn>
                        </p:par>
                        <p:par>
                          <p:cTn id="8" fill="hold" nodeType="afterGroup">
                            <p:stCondLst>
                              <p:cond delay="500"/>
                            </p:stCondLst>
                            <p:childTnLst>
                              <p:par>
                                <p:cTn id="9" presetID="9" presetClass="exit" presetSubtype="0" fill="hold" nodeType="afterEffect">
                                  <p:stCondLst>
                                    <p:cond delay="1000"/>
                                  </p:stCondLst>
                                  <p:childTnLst>
                                    <p:animEffect transition="out" filter="dissolve">
                                      <p:cBhvr>
                                        <p:cTn id="10" dur="500"/>
                                        <p:tgtEl>
                                          <p:spTgt spid="134146"/>
                                        </p:tgtEl>
                                      </p:cBhvr>
                                    </p:animEffect>
                                    <p:set>
                                      <p:cBhvr>
                                        <p:cTn id="11" dur="1" fill="hold">
                                          <p:stCondLst>
                                            <p:cond delay="499"/>
                                          </p:stCondLst>
                                        </p:cTn>
                                        <p:tgtEl>
                                          <p:spTgt spid="134146"/>
                                        </p:tgtEl>
                                        <p:attrNameLst>
                                          <p:attrName>style.visibility</p:attrName>
                                        </p:attrNameLst>
                                      </p:cBhvr>
                                      <p:to>
                                        <p:strVal val="hidden"/>
                                      </p:to>
                                    </p:se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134147"/>
                                        </p:tgtEl>
                                        <p:attrNameLst>
                                          <p:attrName>style.visibility</p:attrName>
                                        </p:attrNameLst>
                                      </p:cBhvr>
                                      <p:to>
                                        <p:strVal val="visible"/>
                                      </p:to>
                                    </p:set>
                                    <p:animEffect transition="in" filter="dissolve">
                                      <p:cBhvr>
                                        <p:cTn id="15" dur="500"/>
                                        <p:tgtEl>
                                          <p:spTgt spid="134147"/>
                                        </p:tgtEl>
                                      </p:cBhvr>
                                    </p:animEffect>
                                  </p:childTnLst>
                                </p:cTn>
                              </p:par>
                            </p:childTnLst>
                          </p:cTn>
                        </p:par>
                        <p:par>
                          <p:cTn id="16" fill="hold" nodeType="afterGroup">
                            <p:stCondLst>
                              <p:cond delay="2500"/>
                            </p:stCondLst>
                            <p:childTnLst>
                              <p:par>
                                <p:cTn id="17" presetID="9" presetClass="exit" presetSubtype="0" fill="hold" nodeType="afterEffect">
                                  <p:stCondLst>
                                    <p:cond delay="1000"/>
                                  </p:stCondLst>
                                  <p:childTnLst>
                                    <p:animEffect transition="out" filter="dissolve">
                                      <p:cBhvr>
                                        <p:cTn id="18" dur="500"/>
                                        <p:tgtEl>
                                          <p:spTgt spid="134147"/>
                                        </p:tgtEl>
                                      </p:cBhvr>
                                    </p:animEffect>
                                    <p:set>
                                      <p:cBhvr>
                                        <p:cTn id="19" dur="1" fill="hold">
                                          <p:stCondLst>
                                            <p:cond delay="499"/>
                                          </p:stCondLst>
                                        </p:cTn>
                                        <p:tgtEl>
                                          <p:spTgt spid="134147"/>
                                        </p:tgtEl>
                                        <p:attrNameLst>
                                          <p:attrName>style.visibility</p:attrName>
                                        </p:attrNameLst>
                                      </p:cBhvr>
                                      <p:to>
                                        <p:strVal val="hidden"/>
                                      </p:to>
                                    </p:set>
                                  </p:childTnLst>
                                </p:cTn>
                              </p:par>
                            </p:childTnLst>
                          </p:cTn>
                        </p:par>
                        <p:par>
                          <p:cTn id="20" fill="hold" nodeType="afterGroup">
                            <p:stCondLst>
                              <p:cond delay="4000"/>
                            </p:stCondLst>
                            <p:childTnLst>
                              <p:par>
                                <p:cTn id="21" presetID="9" presetClass="entr" presetSubtype="0" fill="hold" nodeType="afterEffect">
                                  <p:stCondLst>
                                    <p:cond delay="0"/>
                                  </p:stCondLst>
                                  <p:childTnLst>
                                    <p:set>
                                      <p:cBhvr>
                                        <p:cTn id="22" dur="1" fill="hold">
                                          <p:stCondLst>
                                            <p:cond delay="0"/>
                                          </p:stCondLst>
                                        </p:cTn>
                                        <p:tgtEl>
                                          <p:spTgt spid="134148"/>
                                        </p:tgtEl>
                                        <p:attrNameLst>
                                          <p:attrName>style.visibility</p:attrName>
                                        </p:attrNameLst>
                                      </p:cBhvr>
                                      <p:to>
                                        <p:strVal val="visible"/>
                                      </p:to>
                                    </p:set>
                                    <p:animEffect transition="in" filter="dissolve">
                                      <p:cBhvr>
                                        <p:cTn id="23" dur="500"/>
                                        <p:tgtEl>
                                          <p:spTgt spid="134148"/>
                                        </p:tgtEl>
                                      </p:cBhvr>
                                    </p:animEffect>
                                  </p:childTnLst>
                                </p:cTn>
                              </p:par>
                            </p:childTnLst>
                          </p:cTn>
                        </p:par>
                        <p:par>
                          <p:cTn id="24" fill="hold" nodeType="afterGroup">
                            <p:stCondLst>
                              <p:cond delay="4500"/>
                            </p:stCondLst>
                            <p:childTnLst>
                              <p:par>
                                <p:cTn id="25" presetID="9" presetClass="exit" presetSubtype="0" fill="hold" nodeType="afterEffect">
                                  <p:stCondLst>
                                    <p:cond delay="1000"/>
                                  </p:stCondLst>
                                  <p:childTnLst>
                                    <p:animEffect transition="out" filter="dissolve">
                                      <p:cBhvr>
                                        <p:cTn id="26" dur="500"/>
                                        <p:tgtEl>
                                          <p:spTgt spid="134148"/>
                                        </p:tgtEl>
                                      </p:cBhvr>
                                    </p:animEffect>
                                    <p:set>
                                      <p:cBhvr>
                                        <p:cTn id="27" dur="1" fill="hold">
                                          <p:stCondLst>
                                            <p:cond delay="499"/>
                                          </p:stCondLst>
                                        </p:cTn>
                                        <p:tgtEl>
                                          <p:spTgt spid="134148"/>
                                        </p:tgtEl>
                                        <p:attrNameLst>
                                          <p:attrName>style.visibility</p:attrName>
                                        </p:attrNameLst>
                                      </p:cBhvr>
                                      <p:to>
                                        <p:strVal val="hidden"/>
                                      </p:to>
                                    </p:set>
                                  </p:childTnLst>
                                </p:cTn>
                              </p:par>
                            </p:childTnLst>
                          </p:cTn>
                        </p:par>
                        <p:par>
                          <p:cTn id="28" fill="hold" nodeType="afterGroup">
                            <p:stCondLst>
                              <p:cond delay="6000"/>
                            </p:stCondLst>
                            <p:childTnLst>
                              <p:par>
                                <p:cTn id="29" presetID="9" presetClass="entr" presetSubtype="0" fill="hold" nodeType="afterEffect">
                                  <p:stCondLst>
                                    <p:cond delay="0"/>
                                  </p:stCondLst>
                                  <p:childTnLst>
                                    <p:set>
                                      <p:cBhvr>
                                        <p:cTn id="30" dur="1" fill="hold">
                                          <p:stCondLst>
                                            <p:cond delay="0"/>
                                          </p:stCondLst>
                                        </p:cTn>
                                        <p:tgtEl>
                                          <p:spTgt spid="134149"/>
                                        </p:tgtEl>
                                        <p:attrNameLst>
                                          <p:attrName>style.visibility</p:attrName>
                                        </p:attrNameLst>
                                      </p:cBhvr>
                                      <p:to>
                                        <p:strVal val="visible"/>
                                      </p:to>
                                    </p:set>
                                    <p:animEffect transition="in" filter="dissolve">
                                      <p:cBhvr>
                                        <p:cTn id="31" dur="500"/>
                                        <p:tgtEl>
                                          <p:spTgt spid="134149"/>
                                        </p:tgtEl>
                                      </p:cBhvr>
                                    </p:animEffect>
                                  </p:childTnLst>
                                </p:cTn>
                              </p:par>
                            </p:childTnLst>
                          </p:cTn>
                        </p:par>
                        <p:par>
                          <p:cTn id="32" fill="hold" nodeType="afterGroup">
                            <p:stCondLst>
                              <p:cond delay="6500"/>
                            </p:stCondLst>
                            <p:childTnLst>
                              <p:par>
                                <p:cTn id="33" presetID="9" presetClass="exit" presetSubtype="0" fill="hold" nodeType="afterEffect">
                                  <p:stCondLst>
                                    <p:cond delay="1000"/>
                                  </p:stCondLst>
                                  <p:childTnLst>
                                    <p:animEffect transition="out" filter="dissolve">
                                      <p:cBhvr>
                                        <p:cTn id="34" dur="500"/>
                                        <p:tgtEl>
                                          <p:spTgt spid="134149"/>
                                        </p:tgtEl>
                                      </p:cBhvr>
                                    </p:animEffect>
                                    <p:set>
                                      <p:cBhvr>
                                        <p:cTn id="35" dur="1" fill="hold">
                                          <p:stCondLst>
                                            <p:cond delay="499"/>
                                          </p:stCondLst>
                                        </p:cTn>
                                        <p:tgtEl>
                                          <p:spTgt spid="134149"/>
                                        </p:tgtEl>
                                        <p:attrNameLst>
                                          <p:attrName>style.visibility</p:attrName>
                                        </p:attrNameLst>
                                      </p:cBhvr>
                                      <p:to>
                                        <p:strVal val="hidden"/>
                                      </p:to>
                                    </p:set>
                                  </p:childTnLst>
                                </p:cTn>
                              </p:par>
                            </p:childTnLst>
                          </p:cTn>
                        </p:par>
                        <p:par>
                          <p:cTn id="36" fill="hold" nodeType="afterGroup">
                            <p:stCondLst>
                              <p:cond delay="8000"/>
                            </p:stCondLst>
                            <p:childTnLst>
                              <p:par>
                                <p:cTn id="37" presetID="9" presetClass="entr" presetSubtype="0" fill="hold" nodeType="afterEffect">
                                  <p:stCondLst>
                                    <p:cond delay="0"/>
                                  </p:stCondLst>
                                  <p:childTnLst>
                                    <p:set>
                                      <p:cBhvr>
                                        <p:cTn id="38" dur="1" fill="hold">
                                          <p:stCondLst>
                                            <p:cond delay="0"/>
                                          </p:stCondLst>
                                        </p:cTn>
                                        <p:tgtEl>
                                          <p:spTgt spid="134150"/>
                                        </p:tgtEl>
                                        <p:attrNameLst>
                                          <p:attrName>style.visibility</p:attrName>
                                        </p:attrNameLst>
                                      </p:cBhvr>
                                      <p:to>
                                        <p:strVal val="visible"/>
                                      </p:to>
                                    </p:set>
                                    <p:animEffect transition="in" filter="dissolve">
                                      <p:cBhvr>
                                        <p:cTn id="39" dur="500"/>
                                        <p:tgtEl>
                                          <p:spTgt spid="134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BFB57CC-9363-4B72-84CB-81F60292D3FE}"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158</a:t>
            </a:fld>
            <a:r>
              <a:rPr kumimoji="0" lang="en-US" altLang="zh-CN" sz="1000">
                <a:latin typeface="Arial" panose="020B0604020202020204" pitchFamily="34" charset="0"/>
                <a:ea typeface="宋体" panose="02010600030101010101" pitchFamily="2" charset="-122"/>
              </a:rPr>
              <a:t>-</a:t>
            </a:r>
          </a:p>
        </p:txBody>
      </p:sp>
      <p:sp>
        <p:nvSpPr>
          <p:cNvPr id="209923" name="Rectangle 2"/>
          <p:cNvSpPr>
            <a:spLocks noGrp="1" noChangeArrowheads="1"/>
          </p:cNvSpPr>
          <p:nvPr>
            <p:ph type="title"/>
          </p:nvPr>
        </p:nvSpPr>
        <p:spPr/>
        <p:txBody>
          <a:bodyPr/>
          <a:lstStyle/>
          <a:p>
            <a:pPr eaLnBrk="1" hangingPunct="1"/>
            <a:r>
              <a:rPr lang="zh-CN" altLang="en-US" sz="3500" dirty="0"/>
              <a:t>互联网时间线</a:t>
            </a:r>
          </a:p>
        </p:txBody>
      </p:sp>
      <p:sp>
        <p:nvSpPr>
          <p:cNvPr id="209924" name="Line 3"/>
          <p:cNvSpPr>
            <a:spLocks noChangeShapeType="1"/>
          </p:cNvSpPr>
          <p:nvPr/>
        </p:nvSpPr>
        <p:spPr bwMode="auto">
          <a:xfrm>
            <a:off x="1981200" y="2154238"/>
            <a:ext cx="7772400"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cxnSp>
        <p:nvCxnSpPr>
          <p:cNvPr id="209925" name="AutoShape 4"/>
          <p:cNvCxnSpPr>
            <a:cxnSpLocks noChangeShapeType="1"/>
          </p:cNvCxnSpPr>
          <p:nvPr/>
        </p:nvCxnSpPr>
        <p:spPr bwMode="auto">
          <a:xfrm>
            <a:off x="1981200" y="1925638"/>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6" name="AutoShape 5"/>
          <p:cNvCxnSpPr>
            <a:cxnSpLocks noChangeShapeType="1"/>
          </p:cNvCxnSpPr>
          <p:nvPr/>
        </p:nvCxnSpPr>
        <p:spPr bwMode="auto">
          <a:xfrm>
            <a:off x="9753600" y="18129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7" name="AutoShape 6"/>
          <p:cNvCxnSpPr>
            <a:cxnSpLocks noChangeShapeType="1"/>
          </p:cNvCxnSpPr>
          <p:nvPr/>
        </p:nvCxnSpPr>
        <p:spPr bwMode="auto">
          <a:xfrm>
            <a:off x="79248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8" name="AutoShape 7"/>
          <p:cNvCxnSpPr>
            <a:cxnSpLocks noChangeShapeType="1"/>
          </p:cNvCxnSpPr>
          <p:nvPr/>
        </p:nvCxnSpPr>
        <p:spPr bwMode="auto">
          <a:xfrm>
            <a:off x="42672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9" name="AutoShape 8"/>
          <p:cNvCxnSpPr>
            <a:cxnSpLocks noChangeShapeType="1"/>
          </p:cNvCxnSpPr>
          <p:nvPr/>
        </p:nvCxnSpPr>
        <p:spPr bwMode="auto">
          <a:xfrm>
            <a:off x="60960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30" name="AutoShape 9"/>
          <p:cNvCxnSpPr>
            <a:cxnSpLocks noChangeShapeType="1"/>
          </p:cNvCxnSpPr>
          <p:nvPr/>
        </p:nvCxnSpPr>
        <p:spPr bwMode="auto">
          <a:xfrm>
            <a:off x="30480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209931" name="Text Box 10"/>
          <p:cNvSpPr txBox="1">
            <a:spLocks noChangeArrowheads="1"/>
          </p:cNvSpPr>
          <p:nvPr/>
        </p:nvSpPr>
        <p:spPr bwMode="auto">
          <a:xfrm>
            <a:off x="1600200" y="227647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1960</a:t>
            </a:r>
          </a:p>
        </p:txBody>
      </p:sp>
      <p:sp>
        <p:nvSpPr>
          <p:cNvPr id="209932" name="Text Box 11"/>
          <p:cNvSpPr txBox="1">
            <a:spLocks noChangeArrowheads="1"/>
          </p:cNvSpPr>
          <p:nvPr/>
        </p:nvSpPr>
        <p:spPr bwMode="auto">
          <a:xfrm>
            <a:off x="2667000" y="21986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1970</a:t>
            </a:r>
          </a:p>
        </p:txBody>
      </p:sp>
      <p:sp>
        <p:nvSpPr>
          <p:cNvPr id="209933" name="Text Box 12"/>
          <p:cNvSpPr txBox="1">
            <a:spLocks noChangeArrowheads="1"/>
          </p:cNvSpPr>
          <p:nvPr/>
        </p:nvSpPr>
        <p:spPr bwMode="auto">
          <a:xfrm>
            <a:off x="3919538"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1980</a:t>
            </a:r>
          </a:p>
        </p:txBody>
      </p:sp>
      <p:sp>
        <p:nvSpPr>
          <p:cNvPr id="209934" name="Text Box 13"/>
          <p:cNvSpPr txBox="1">
            <a:spLocks noChangeArrowheads="1"/>
          </p:cNvSpPr>
          <p:nvPr/>
        </p:nvSpPr>
        <p:spPr bwMode="auto">
          <a:xfrm>
            <a:off x="5748338"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1990</a:t>
            </a:r>
          </a:p>
        </p:txBody>
      </p:sp>
      <p:sp>
        <p:nvSpPr>
          <p:cNvPr id="209935" name="Text Box 14"/>
          <p:cNvSpPr txBox="1">
            <a:spLocks noChangeArrowheads="1"/>
          </p:cNvSpPr>
          <p:nvPr/>
        </p:nvSpPr>
        <p:spPr bwMode="auto">
          <a:xfrm>
            <a:off x="7572375"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2000</a:t>
            </a:r>
          </a:p>
        </p:txBody>
      </p:sp>
      <p:sp>
        <p:nvSpPr>
          <p:cNvPr id="209936" name="Text Box 15"/>
          <p:cNvSpPr txBox="1">
            <a:spLocks noChangeArrowheads="1"/>
          </p:cNvSpPr>
          <p:nvPr/>
        </p:nvSpPr>
        <p:spPr bwMode="auto">
          <a:xfrm>
            <a:off x="9415463"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2010</a:t>
            </a:r>
          </a:p>
        </p:txBody>
      </p:sp>
      <p:sp>
        <p:nvSpPr>
          <p:cNvPr id="209937" name="Text Box 16"/>
          <p:cNvSpPr txBox="1">
            <a:spLocks noChangeArrowheads="1"/>
          </p:cNvSpPr>
          <p:nvPr/>
        </p:nvSpPr>
        <p:spPr bwMode="auto">
          <a:xfrm>
            <a:off x="2133600" y="1730375"/>
            <a:ext cx="7572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theory</a:t>
            </a:r>
          </a:p>
        </p:txBody>
      </p:sp>
      <p:sp>
        <p:nvSpPr>
          <p:cNvPr id="209938" name="Text Box 17"/>
          <p:cNvSpPr txBox="1">
            <a:spLocks noChangeArrowheads="1"/>
          </p:cNvSpPr>
          <p:nvPr/>
        </p:nvSpPr>
        <p:spPr bwMode="auto">
          <a:xfrm>
            <a:off x="3063876" y="1268414"/>
            <a:ext cx="11398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university</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prototypes</a:t>
            </a:r>
          </a:p>
        </p:txBody>
      </p:sp>
      <p:sp>
        <p:nvSpPr>
          <p:cNvPr id="209939" name="Text Box 18"/>
          <p:cNvSpPr txBox="1">
            <a:spLocks noChangeArrowheads="1"/>
          </p:cNvSpPr>
          <p:nvPr/>
        </p:nvSpPr>
        <p:spPr bwMode="auto">
          <a:xfrm>
            <a:off x="4502150" y="1279526"/>
            <a:ext cx="15113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production use</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in research</a:t>
            </a:r>
          </a:p>
        </p:txBody>
      </p:sp>
      <p:sp>
        <p:nvSpPr>
          <p:cNvPr id="209940" name="Text Box 19"/>
          <p:cNvSpPr txBox="1">
            <a:spLocks noChangeArrowheads="1"/>
          </p:cNvSpPr>
          <p:nvPr/>
        </p:nvSpPr>
        <p:spPr bwMode="auto">
          <a:xfrm>
            <a:off x="6219825" y="1279526"/>
            <a:ext cx="1595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commercial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early residential</a:t>
            </a:r>
          </a:p>
        </p:txBody>
      </p:sp>
      <p:sp>
        <p:nvSpPr>
          <p:cNvPr id="209941" name="Text Box 20"/>
          <p:cNvSpPr txBox="1">
            <a:spLocks noChangeArrowheads="1"/>
          </p:cNvSpPr>
          <p:nvPr/>
        </p:nvSpPr>
        <p:spPr bwMode="auto">
          <a:xfrm>
            <a:off x="8347075" y="1279526"/>
            <a:ext cx="1144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broadband</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home</a:t>
            </a:r>
          </a:p>
        </p:txBody>
      </p:sp>
      <p:sp>
        <p:nvSpPr>
          <p:cNvPr id="209942" name="AutoShape 21"/>
          <p:cNvSpPr>
            <a:spLocks/>
          </p:cNvSpPr>
          <p:nvPr/>
        </p:nvSpPr>
        <p:spPr bwMode="auto">
          <a:xfrm rot="16200000" flipV="1">
            <a:off x="36576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3" name="AutoShape 22"/>
          <p:cNvSpPr>
            <a:spLocks noChangeArrowheads="1"/>
          </p:cNvSpPr>
          <p:nvPr/>
        </p:nvSpPr>
        <p:spPr bwMode="auto">
          <a:xfrm>
            <a:off x="3124200" y="3108325"/>
            <a:ext cx="1143000" cy="1752600"/>
          </a:xfrm>
          <a:prstGeom prst="flowChartAlternateProcess">
            <a:avLst/>
          </a:prstGeom>
          <a:solidFill>
            <a:srgbClr val="C0C0C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email</a:t>
            </a:r>
          </a:p>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ftp</a:t>
            </a:r>
          </a:p>
        </p:txBody>
      </p:sp>
      <p:sp>
        <p:nvSpPr>
          <p:cNvPr id="209944" name="AutoShape 23"/>
          <p:cNvSpPr>
            <a:spLocks noChangeArrowheads="1"/>
          </p:cNvSpPr>
          <p:nvPr/>
        </p:nvSpPr>
        <p:spPr bwMode="auto">
          <a:xfrm>
            <a:off x="4724400" y="3108325"/>
            <a:ext cx="1143000" cy="1828800"/>
          </a:xfrm>
          <a:prstGeom prst="flowChartAlternateProcess">
            <a:avLst/>
          </a:prstGeom>
          <a:solidFill>
            <a:srgbClr val="CC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DNS</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RIP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UDP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TCP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SMTP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SNMP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finger</a:t>
            </a:r>
          </a:p>
        </p:txBody>
      </p:sp>
      <p:sp>
        <p:nvSpPr>
          <p:cNvPr id="209945" name="AutoShape 24"/>
          <p:cNvSpPr>
            <a:spLocks noChangeArrowheads="1"/>
          </p:cNvSpPr>
          <p:nvPr/>
        </p:nvSpPr>
        <p:spPr bwMode="auto">
          <a:xfrm>
            <a:off x="6400800" y="3108325"/>
            <a:ext cx="1143000" cy="1676400"/>
          </a:xfrm>
          <a:prstGeom prst="flowChartAlternateProcess">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ATM</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BGP, OSPF</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Mbone</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IPsec</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HTTP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HTML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RTP</a:t>
            </a:r>
          </a:p>
        </p:txBody>
      </p:sp>
      <p:sp>
        <p:nvSpPr>
          <p:cNvPr id="209946" name="AutoShape 25"/>
          <p:cNvSpPr>
            <a:spLocks/>
          </p:cNvSpPr>
          <p:nvPr/>
        </p:nvSpPr>
        <p:spPr bwMode="auto">
          <a:xfrm rot="16200000" flipV="1">
            <a:off x="51816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7" name="AutoShape 26"/>
          <p:cNvSpPr>
            <a:spLocks/>
          </p:cNvSpPr>
          <p:nvPr/>
        </p:nvSpPr>
        <p:spPr bwMode="auto">
          <a:xfrm rot="16200000" flipV="1">
            <a:off x="69342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8" name="AutoShape 27"/>
          <p:cNvSpPr>
            <a:spLocks/>
          </p:cNvSpPr>
          <p:nvPr/>
        </p:nvSpPr>
        <p:spPr bwMode="auto">
          <a:xfrm rot="16200000" flipV="1">
            <a:off x="88392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9" name="AutoShape 28"/>
          <p:cNvSpPr>
            <a:spLocks noChangeArrowheads="1"/>
          </p:cNvSpPr>
          <p:nvPr/>
        </p:nvSpPr>
        <p:spPr bwMode="auto">
          <a:xfrm>
            <a:off x="3200400" y="2651125"/>
            <a:ext cx="990600" cy="304800"/>
          </a:xfrm>
          <a:prstGeom prst="flowChartTerminator">
            <a:avLst/>
          </a:prstGeom>
          <a:solidFill>
            <a:srgbClr val="C0C0C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100 kb/s</a:t>
            </a:r>
          </a:p>
        </p:txBody>
      </p:sp>
      <p:sp>
        <p:nvSpPr>
          <p:cNvPr id="209950" name="AutoShape 29"/>
          <p:cNvSpPr>
            <a:spLocks noChangeArrowheads="1"/>
          </p:cNvSpPr>
          <p:nvPr/>
        </p:nvSpPr>
        <p:spPr bwMode="auto">
          <a:xfrm>
            <a:off x="4495800" y="2651125"/>
            <a:ext cx="990600" cy="304800"/>
          </a:xfrm>
          <a:prstGeom prst="flowChartTerminator">
            <a:avLst/>
          </a:prstGeom>
          <a:solidFill>
            <a:srgbClr val="CC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 Mb/s</a:t>
            </a:r>
          </a:p>
        </p:txBody>
      </p:sp>
      <p:sp>
        <p:nvSpPr>
          <p:cNvPr id="209951" name="AutoShape 30"/>
          <p:cNvSpPr>
            <a:spLocks noChangeArrowheads="1"/>
          </p:cNvSpPr>
          <p:nvPr/>
        </p:nvSpPr>
        <p:spPr bwMode="auto">
          <a:xfrm>
            <a:off x="5791200" y="2651125"/>
            <a:ext cx="990600" cy="304800"/>
          </a:xfrm>
          <a:prstGeom prst="flowChartTerminator">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10 Mb/s</a:t>
            </a:r>
          </a:p>
        </p:txBody>
      </p:sp>
      <p:sp>
        <p:nvSpPr>
          <p:cNvPr id="209952" name="AutoShape 31"/>
          <p:cNvSpPr>
            <a:spLocks noChangeArrowheads="1"/>
          </p:cNvSpPr>
          <p:nvPr/>
        </p:nvSpPr>
        <p:spPr bwMode="auto">
          <a:xfrm>
            <a:off x="8229600" y="3108325"/>
            <a:ext cx="1143000" cy="1676400"/>
          </a:xfrm>
          <a:prstGeom prst="flowChartAlternateProcess">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XML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OWL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SIP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Jabber</a:t>
            </a:r>
          </a:p>
        </p:txBody>
      </p:sp>
      <p:sp>
        <p:nvSpPr>
          <p:cNvPr id="209953" name="AutoShape 32"/>
          <p:cNvSpPr>
            <a:spLocks noChangeArrowheads="1"/>
          </p:cNvSpPr>
          <p:nvPr/>
        </p:nvSpPr>
        <p:spPr bwMode="auto">
          <a:xfrm>
            <a:off x="7315200" y="2651125"/>
            <a:ext cx="990600" cy="304800"/>
          </a:xfrm>
          <a:prstGeom prst="flowChartTerminator">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100 Mb/s</a:t>
            </a:r>
          </a:p>
        </p:txBody>
      </p:sp>
      <p:sp>
        <p:nvSpPr>
          <p:cNvPr id="209954" name="AutoShape 33"/>
          <p:cNvSpPr>
            <a:spLocks noChangeArrowheads="1"/>
          </p:cNvSpPr>
          <p:nvPr/>
        </p:nvSpPr>
        <p:spPr bwMode="auto">
          <a:xfrm>
            <a:off x="8915400" y="2651125"/>
            <a:ext cx="990600" cy="304800"/>
          </a:xfrm>
          <a:prstGeom prst="flowChartTerminator">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 Gb/s</a:t>
            </a:r>
          </a:p>
        </p:txBody>
      </p:sp>
      <p:sp>
        <p:nvSpPr>
          <p:cNvPr id="209955" name="Text Box 34"/>
          <p:cNvSpPr txBox="1">
            <a:spLocks noChangeArrowheads="1"/>
          </p:cNvSpPr>
          <p:nvPr/>
        </p:nvSpPr>
        <p:spPr bwMode="auto">
          <a:xfrm>
            <a:off x="1939926" y="2763839"/>
            <a:ext cx="8429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port</a:t>
            </a:r>
          </a:p>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speeds</a:t>
            </a:r>
          </a:p>
        </p:txBody>
      </p:sp>
      <p:sp>
        <p:nvSpPr>
          <p:cNvPr id="209956" name="Text Box 35"/>
          <p:cNvSpPr txBox="1">
            <a:spLocks noChangeArrowheads="1"/>
          </p:cNvSpPr>
          <p:nvPr/>
        </p:nvSpPr>
        <p:spPr bwMode="auto">
          <a:xfrm>
            <a:off x="1981201" y="3706814"/>
            <a:ext cx="1001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Internet</a:t>
            </a:r>
          </a:p>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protocols</a:t>
            </a:r>
          </a:p>
        </p:txBody>
      </p:sp>
      <p:sp>
        <p:nvSpPr>
          <p:cNvPr id="209957" name="AutoShape 36"/>
          <p:cNvSpPr>
            <a:spLocks noChangeArrowheads="1"/>
          </p:cNvSpPr>
          <p:nvPr/>
        </p:nvSpPr>
        <p:spPr bwMode="auto">
          <a:xfrm>
            <a:off x="3124200" y="5278438"/>
            <a:ext cx="1371600" cy="990600"/>
          </a:xfrm>
          <a:prstGeom prst="flowChartMultidocument">
            <a:avLst/>
          </a:prstGeom>
          <a:solidFill>
            <a:srgbClr val="C0C0C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queuing</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architecture</a:t>
            </a:r>
          </a:p>
        </p:txBody>
      </p:sp>
      <p:sp>
        <p:nvSpPr>
          <p:cNvPr id="209958" name="AutoShape 37"/>
          <p:cNvSpPr>
            <a:spLocks noChangeArrowheads="1"/>
          </p:cNvSpPr>
          <p:nvPr/>
        </p:nvSpPr>
        <p:spPr bwMode="auto">
          <a:xfrm>
            <a:off x="4572000" y="5278438"/>
            <a:ext cx="1371600" cy="990600"/>
          </a:xfrm>
          <a:prstGeom prst="flowChartMultidocument">
            <a:avLst/>
          </a:prstGeom>
          <a:solidFill>
            <a:srgbClr val="CC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routing</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cong. control</a:t>
            </a:r>
          </a:p>
        </p:txBody>
      </p:sp>
      <p:sp>
        <p:nvSpPr>
          <p:cNvPr id="209959" name="AutoShape 38"/>
          <p:cNvSpPr>
            <a:spLocks noChangeArrowheads="1"/>
          </p:cNvSpPr>
          <p:nvPr/>
        </p:nvSpPr>
        <p:spPr bwMode="auto">
          <a:xfrm>
            <a:off x="6324600" y="5278438"/>
            <a:ext cx="1371600" cy="990600"/>
          </a:xfrm>
          <a:prstGeom prst="flowChartMultidocument">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DQDB, ATM</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QoS</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VoD</a:t>
            </a:r>
          </a:p>
        </p:txBody>
      </p:sp>
      <p:sp>
        <p:nvSpPr>
          <p:cNvPr id="209960" name="AutoShape 39"/>
          <p:cNvSpPr>
            <a:spLocks noChangeArrowheads="1"/>
          </p:cNvSpPr>
          <p:nvPr/>
        </p:nvSpPr>
        <p:spPr bwMode="auto">
          <a:xfrm>
            <a:off x="8077200" y="5278438"/>
            <a:ext cx="1371600" cy="990600"/>
          </a:xfrm>
          <a:prstGeom prst="flowChartMultidocument">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p2p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ad-hoc</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sensor</a:t>
            </a:r>
          </a:p>
        </p:txBody>
      </p:sp>
    </p:spTree>
    <p:extLst>
      <p:ext uri="{BB962C8B-B14F-4D97-AF65-F5344CB8AC3E}">
        <p14:creationId xmlns:p14="http://schemas.microsoft.com/office/powerpoint/2010/main" val="3902636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idx="4294967295"/>
          </p:nvPr>
        </p:nvSpPr>
        <p:spPr>
          <a:xfrm>
            <a:off x="983432" y="497497"/>
            <a:ext cx="7772400" cy="606425"/>
          </a:xfrm>
        </p:spPr>
        <p:txBody>
          <a:bodyPr/>
          <a:lstStyle/>
          <a:p>
            <a:r>
              <a:rPr lang="zh-CN" altLang="en-US" sz="4000" dirty="0">
                <a:latin typeface="+mj-ea"/>
              </a:rPr>
              <a:t>成熟的网络协议</a:t>
            </a:r>
            <a:endParaRPr lang="en-US" altLang="zh-CN" sz="4000" dirty="0">
              <a:latin typeface="+mj-ea"/>
            </a:endParaRPr>
          </a:p>
        </p:txBody>
      </p:sp>
      <p:sp>
        <p:nvSpPr>
          <p:cNvPr id="211971" name="Line 4"/>
          <p:cNvSpPr>
            <a:spLocks noChangeShapeType="1"/>
          </p:cNvSpPr>
          <p:nvPr/>
        </p:nvSpPr>
        <p:spPr bwMode="auto">
          <a:xfrm>
            <a:off x="1981200" y="1244996"/>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2" name="Line 5"/>
          <p:cNvSpPr>
            <a:spLocks noChangeShapeType="1"/>
          </p:cNvSpPr>
          <p:nvPr/>
        </p:nvSpPr>
        <p:spPr bwMode="auto">
          <a:xfrm>
            <a:off x="1981200" y="2034257"/>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3" name="Line 6"/>
          <p:cNvSpPr>
            <a:spLocks noChangeShapeType="1"/>
          </p:cNvSpPr>
          <p:nvPr/>
        </p:nvSpPr>
        <p:spPr bwMode="auto">
          <a:xfrm>
            <a:off x="1981200" y="2996952"/>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4" name="Line 7"/>
          <p:cNvSpPr>
            <a:spLocks noChangeShapeType="1"/>
          </p:cNvSpPr>
          <p:nvPr/>
        </p:nvSpPr>
        <p:spPr bwMode="auto">
          <a:xfrm>
            <a:off x="1981200" y="4073004"/>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5" name="Text Box 9"/>
          <p:cNvSpPr txBox="1">
            <a:spLocks noChangeArrowheads="1"/>
          </p:cNvSpPr>
          <p:nvPr/>
        </p:nvSpPr>
        <p:spPr bwMode="auto">
          <a:xfrm>
            <a:off x="1752601" y="106719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1970</a:t>
            </a:r>
          </a:p>
        </p:txBody>
      </p:sp>
      <p:sp>
        <p:nvSpPr>
          <p:cNvPr id="211976" name="Text Box 10"/>
          <p:cNvSpPr txBox="1">
            <a:spLocks noChangeArrowheads="1"/>
          </p:cNvSpPr>
          <p:nvPr/>
        </p:nvSpPr>
        <p:spPr bwMode="auto">
          <a:xfrm>
            <a:off x="1714501" y="177281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1980</a:t>
            </a:r>
          </a:p>
        </p:txBody>
      </p:sp>
      <p:sp>
        <p:nvSpPr>
          <p:cNvPr id="211977" name="Text Box 11"/>
          <p:cNvSpPr txBox="1">
            <a:spLocks noChangeArrowheads="1"/>
          </p:cNvSpPr>
          <p:nvPr/>
        </p:nvSpPr>
        <p:spPr bwMode="auto">
          <a:xfrm>
            <a:off x="1714501" y="289666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1990</a:t>
            </a:r>
          </a:p>
        </p:txBody>
      </p:sp>
      <p:sp>
        <p:nvSpPr>
          <p:cNvPr id="211978" name="Text Box 12"/>
          <p:cNvSpPr txBox="1">
            <a:spLocks noChangeArrowheads="1"/>
          </p:cNvSpPr>
          <p:nvPr/>
        </p:nvSpPr>
        <p:spPr bwMode="auto">
          <a:xfrm>
            <a:off x="1773239" y="387297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2000</a:t>
            </a:r>
          </a:p>
        </p:txBody>
      </p:sp>
      <p:sp>
        <p:nvSpPr>
          <p:cNvPr id="211979" name="Line 8"/>
          <p:cNvSpPr>
            <a:spLocks noChangeShapeType="1"/>
          </p:cNvSpPr>
          <p:nvPr/>
        </p:nvSpPr>
        <p:spPr bwMode="auto">
          <a:xfrm>
            <a:off x="5942013" y="964009"/>
            <a:ext cx="0" cy="1547813"/>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80" name="Line 14"/>
          <p:cNvSpPr>
            <a:spLocks noChangeShapeType="1"/>
          </p:cNvSpPr>
          <p:nvPr/>
        </p:nvSpPr>
        <p:spPr bwMode="auto">
          <a:xfrm>
            <a:off x="5727701" y="2413222"/>
            <a:ext cx="430213" cy="0"/>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81" name="Line 15"/>
          <p:cNvSpPr>
            <a:spLocks noChangeShapeType="1"/>
          </p:cNvSpPr>
          <p:nvPr/>
        </p:nvSpPr>
        <p:spPr bwMode="auto">
          <a:xfrm>
            <a:off x="6149975" y="2416396"/>
            <a:ext cx="1585" cy="3343741"/>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2" name="Line 16"/>
          <p:cNvSpPr>
            <a:spLocks noChangeShapeType="1"/>
          </p:cNvSpPr>
          <p:nvPr/>
        </p:nvSpPr>
        <p:spPr bwMode="auto">
          <a:xfrm flipH="1">
            <a:off x="5681662" y="2425923"/>
            <a:ext cx="31751" cy="3319635"/>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3" name="Line 17"/>
          <p:cNvSpPr>
            <a:spLocks noChangeShapeType="1"/>
          </p:cNvSpPr>
          <p:nvPr/>
        </p:nvSpPr>
        <p:spPr bwMode="auto">
          <a:xfrm flipH="1">
            <a:off x="5900738" y="2421160"/>
            <a:ext cx="36511" cy="3338978"/>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4" name="Line 21"/>
          <p:cNvSpPr>
            <a:spLocks noChangeShapeType="1"/>
          </p:cNvSpPr>
          <p:nvPr/>
        </p:nvSpPr>
        <p:spPr bwMode="auto">
          <a:xfrm flipH="1">
            <a:off x="6435725" y="1002108"/>
            <a:ext cx="26988" cy="474345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5" name="Line 23"/>
          <p:cNvSpPr>
            <a:spLocks noChangeShapeType="1"/>
          </p:cNvSpPr>
          <p:nvPr/>
        </p:nvSpPr>
        <p:spPr bwMode="auto">
          <a:xfrm flipH="1">
            <a:off x="6694488" y="2281458"/>
            <a:ext cx="30162" cy="3464099"/>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6" name="Line 25"/>
          <p:cNvSpPr>
            <a:spLocks noChangeShapeType="1"/>
          </p:cNvSpPr>
          <p:nvPr/>
        </p:nvSpPr>
        <p:spPr bwMode="auto">
          <a:xfrm flipH="1">
            <a:off x="4360863" y="3449115"/>
            <a:ext cx="42863" cy="2296443"/>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7" name="Line 27"/>
          <p:cNvSpPr>
            <a:spLocks noChangeShapeType="1"/>
          </p:cNvSpPr>
          <p:nvPr/>
        </p:nvSpPr>
        <p:spPr bwMode="auto">
          <a:xfrm flipH="1">
            <a:off x="4898154" y="3026840"/>
            <a:ext cx="29445" cy="2733298"/>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8" name="Line 29"/>
          <p:cNvSpPr>
            <a:spLocks noChangeShapeType="1"/>
          </p:cNvSpPr>
          <p:nvPr/>
        </p:nvSpPr>
        <p:spPr bwMode="auto">
          <a:xfrm flipH="1">
            <a:off x="6929112" y="2473722"/>
            <a:ext cx="44776" cy="3286416"/>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9" name="Line 31"/>
          <p:cNvSpPr>
            <a:spLocks noChangeShapeType="1"/>
          </p:cNvSpPr>
          <p:nvPr/>
        </p:nvSpPr>
        <p:spPr bwMode="auto">
          <a:xfrm>
            <a:off x="6965950" y="1241821"/>
            <a:ext cx="0" cy="1231900"/>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90" name="Line 32"/>
          <p:cNvSpPr>
            <a:spLocks noChangeShapeType="1"/>
          </p:cNvSpPr>
          <p:nvPr/>
        </p:nvSpPr>
        <p:spPr bwMode="auto">
          <a:xfrm>
            <a:off x="7267575" y="3419748"/>
            <a:ext cx="0" cy="2322512"/>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1" name="Line 33"/>
          <p:cNvSpPr>
            <a:spLocks noChangeShapeType="1"/>
          </p:cNvSpPr>
          <p:nvPr/>
        </p:nvSpPr>
        <p:spPr bwMode="auto">
          <a:xfrm>
            <a:off x="7258050" y="2548160"/>
            <a:ext cx="0" cy="936625"/>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92" name="Line 35"/>
          <p:cNvSpPr>
            <a:spLocks noChangeShapeType="1"/>
          </p:cNvSpPr>
          <p:nvPr/>
        </p:nvSpPr>
        <p:spPr bwMode="auto">
          <a:xfrm>
            <a:off x="7499350" y="2548160"/>
            <a:ext cx="0" cy="936625"/>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93" name="Line 36"/>
          <p:cNvSpPr>
            <a:spLocks noChangeShapeType="1"/>
          </p:cNvSpPr>
          <p:nvPr/>
        </p:nvSpPr>
        <p:spPr bwMode="auto">
          <a:xfrm>
            <a:off x="7489826" y="3276080"/>
            <a:ext cx="25399" cy="2444523"/>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4" name="Line 38"/>
          <p:cNvSpPr>
            <a:spLocks noChangeShapeType="1"/>
          </p:cNvSpPr>
          <p:nvPr/>
        </p:nvSpPr>
        <p:spPr bwMode="auto">
          <a:xfrm flipH="1">
            <a:off x="4629150" y="3055417"/>
            <a:ext cx="53975" cy="2690141"/>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5" name="Line 40"/>
          <p:cNvSpPr>
            <a:spLocks noChangeShapeType="1"/>
          </p:cNvSpPr>
          <p:nvPr/>
        </p:nvSpPr>
        <p:spPr bwMode="auto">
          <a:xfrm flipH="1">
            <a:off x="5448301" y="1971898"/>
            <a:ext cx="19049" cy="377366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6" name="Line 42"/>
          <p:cNvSpPr>
            <a:spLocks noChangeShapeType="1"/>
          </p:cNvSpPr>
          <p:nvPr/>
        </p:nvSpPr>
        <p:spPr bwMode="auto">
          <a:xfrm flipH="1">
            <a:off x="4108452" y="3449116"/>
            <a:ext cx="28573" cy="2296442"/>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7" name="Line 44"/>
          <p:cNvSpPr>
            <a:spLocks noChangeShapeType="1"/>
          </p:cNvSpPr>
          <p:nvPr/>
        </p:nvSpPr>
        <p:spPr bwMode="auto">
          <a:xfrm flipH="1">
            <a:off x="3867150" y="3799954"/>
            <a:ext cx="3175" cy="1945604"/>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8" name="Line 46"/>
          <p:cNvSpPr>
            <a:spLocks noChangeShapeType="1"/>
          </p:cNvSpPr>
          <p:nvPr/>
        </p:nvSpPr>
        <p:spPr bwMode="auto">
          <a:xfrm>
            <a:off x="7766050" y="3137965"/>
            <a:ext cx="4543" cy="2582637"/>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9" name="Line 47"/>
          <p:cNvSpPr>
            <a:spLocks noChangeShapeType="1"/>
          </p:cNvSpPr>
          <p:nvPr/>
        </p:nvSpPr>
        <p:spPr bwMode="auto">
          <a:xfrm flipH="1">
            <a:off x="8031163" y="3166542"/>
            <a:ext cx="30161" cy="255406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00" name="Line 48"/>
          <p:cNvSpPr>
            <a:spLocks noChangeShapeType="1"/>
          </p:cNvSpPr>
          <p:nvPr/>
        </p:nvSpPr>
        <p:spPr bwMode="auto">
          <a:xfrm>
            <a:off x="8070850" y="2716435"/>
            <a:ext cx="0" cy="627063"/>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01" name="Text Box 18"/>
          <p:cNvSpPr txBox="1">
            <a:spLocks noChangeArrowheads="1"/>
          </p:cNvSpPr>
          <p:nvPr/>
        </p:nvSpPr>
        <p:spPr bwMode="auto">
          <a:xfrm>
            <a:off x="5783263" y="6026546"/>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ip</a:t>
            </a:r>
          </a:p>
        </p:txBody>
      </p:sp>
      <p:sp>
        <p:nvSpPr>
          <p:cNvPr id="212002" name="Text Box 19"/>
          <p:cNvSpPr txBox="1">
            <a:spLocks noChangeArrowheads="1"/>
          </p:cNvSpPr>
          <p:nvPr/>
        </p:nvSpPr>
        <p:spPr bwMode="auto">
          <a:xfrm>
            <a:off x="5965825" y="6282133"/>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tcp</a:t>
            </a:r>
          </a:p>
        </p:txBody>
      </p:sp>
      <p:sp>
        <p:nvSpPr>
          <p:cNvPr id="212003" name="Text Box 20"/>
          <p:cNvSpPr txBox="1">
            <a:spLocks noChangeArrowheads="1"/>
          </p:cNvSpPr>
          <p:nvPr/>
        </p:nvSpPr>
        <p:spPr bwMode="auto">
          <a:xfrm>
            <a:off x="5492750" y="6293246"/>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udp</a:t>
            </a:r>
          </a:p>
        </p:txBody>
      </p:sp>
      <p:sp>
        <p:nvSpPr>
          <p:cNvPr id="212004" name="Text Box 22"/>
          <p:cNvSpPr txBox="1">
            <a:spLocks noChangeArrowheads="1"/>
          </p:cNvSpPr>
          <p:nvPr/>
        </p:nvSpPr>
        <p:spPr bwMode="auto">
          <a:xfrm>
            <a:off x="6143626" y="6015433"/>
            <a:ext cx="638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telnet</a:t>
            </a:r>
          </a:p>
        </p:txBody>
      </p:sp>
      <p:sp>
        <p:nvSpPr>
          <p:cNvPr id="212005" name="Text Box 24"/>
          <p:cNvSpPr txBox="1">
            <a:spLocks noChangeArrowheads="1"/>
          </p:cNvSpPr>
          <p:nvPr/>
        </p:nvSpPr>
        <p:spPr bwMode="auto">
          <a:xfrm>
            <a:off x="6562726" y="6307533"/>
            <a:ext cx="411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ftp</a:t>
            </a:r>
          </a:p>
        </p:txBody>
      </p:sp>
      <p:sp>
        <p:nvSpPr>
          <p:cNvPr id="212006" name="Text Box 26"/>
          <p:cNvSpPr txBox="1">
            <a:spLocks noChangeArrowheads="1"/>
          </p:cNvSpPr>
          <p:nvPr/>
        </p:nvSpPr>
        <p:spPr bwMode="auto">
          <a:xfrm>
            <a:off x="4165600" y="6288483"/>
            <a:ext cx="501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http</a:t>
            </a:r>
          </a:p>
        </p:txBody>
      </p:sp>
      <p:sp>
        <p:nvSpPr>
          <p:cNvPr id="212007" name="Text Box 28"/>
          <p:cNvSpPr txBox="1">
            <a:spLocks noChangeArrowheads="1"/>
          </p:cNvSpPr>
          <p:nvPr/>
        </p:nvSpPr>
        <p:spPr bwMode="auto">
          <a:xfrm>
            <a:off x="4714876" y="6305946"/>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dns</a:t>
            </a:r>
          </a:p>
        </p:txBody>
      </p:sp>
      <p:sp>
        <p:nvSpPr>
          <p:cNvPr id="212008" name="Text Box 30"/>
          <p:cNvSpPr txBox="1">
            <a:spLocks noChangeArrowheads="1"/>
          </p:cNvSpPr>
          <p:nvPr/>
        </p:nvSpPr>
        <p:spPr bwMode="auto">
          <a:xfrm>
            <a:off x="6791325" y="6015433"/>
            <a:ext cx="4138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rip</a:t>
            </a:r>
          </a:p>
        </p:txBody>
      </p:sp>
      <p:sp>
        <p:nvSpPr>
          <p:cNvPr id="212009" name="Text Box 34"/>
          <p:cNvSpPr txBox="1">
            <a:spLocks noChangeArrowheads="1"/>
          </p:cNvSpPr>
          <p:nvPr/>
        </p:nvSpPr>
        <p:spPr bwMode="auto">
          <a:xfrm>
            <a:off x="6981825" y="6334522"/>
            <a:ext cx="5349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is-is</a:t>
            </a:r>
          </a:p>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ospf</a:t>
            </a:r>
          </a:p>
        </p:txBody>
      </p:sp>
      <p:sp>
        <p:nvSpPr>
          <p:cNvPr id="212010" name="Text Box 37"/>
          <p:cNvSpPr txBox="1">
            <a:spLocks noChangeArrowheads="1"/>
          </p:cNvSpPr>
          <p:nvPr/>
        </p:nvSpPr>
        <p:spPr bwMode="auto">
          <a:xfrm>
            <a:off x="7267575" y="6074172"/>
            <a:ext cx="4889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bgp</a:t>
            </a:r>
          </a:p>
        </p:txBody>
      </p:sp>
      <p:sp>
        <p:nvSpPr>
          <p:cNvPr id="212011" name="Text Box 39"/>
          <p:cNvSpPr txBox="1">
            <a:spLocks noChangeArrowheads="1"/>
          </p:cNvSpPr>
          <p:nvPr/>
        </p:nvSpPr>
        <p:spPr bwMode="auto">
          <a:xfrm>
            <a:off x="4368801" y="5996383"/>
            <a:ext cx="625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snmp</a:t>
            </a:r>
          </a:p>
        </p:txBody>
      </p:sp>
      <p:sp>
        <p:nvSpPr>
          <p:cNvPr id="212012" name="Text Box 41"/>
          <p:cNvSpPr txBox="1">
            <a:spLocks noChangeArrowheads="1"/>
          </p:cNvSpPr>
          <p:nvPr/>
        </p:nvSpPr>
        <p:spPr bwMode="auto">
          <a:xfrm>
            <a:off x="5270500" y="6020196"/>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eth</a:t>
            </a:r>
          </a:p>
        </p:txBody>
      </p:sp>
      <p:sp>
        <p:nvSpPr>
          <p:cNvPr id="212013" name="Text Box 43"/>
          <p:cNvSpPr txBox="1">
            <a:spLocks noChangeArrowheads="1"/>
          </p:cNvSpPr>
          <p:nvPr/>
        </p:nvSpPr>
        <p:spPr bwMode="auto">
          <a:xfrm>
            <a:off x="3886200" y="5996383"/>
            <a:ext cx="534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rsvp</a:t>
            </a:r>
          </a:p>
        </p:txBody>
      </p:sp>
      <p:sp>
        <p:nvSpPr>
          <p:cNvPr id="212014" name="Text Box 45"/>
          <p:cNvSpPr txBox="1">
            <a:spLocks noChangeArrowheads="1"/>
          </p:cNvSpPr>
          <p:nvPr/>
        </p:nvSpPr>
        <p:spPr bwMode="auto">
          <a:xfrm>
            <a:off x="3689351" y="6288483"/>
            <a:ext cx="411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rtp</a:t>
            </a:r>
          </a:p>
        </p:txBody>
      </p:sp>
      <p:sp>
        <p:nvSpPr>
          <p:cNvPr id="212015" name="Text Box 49"/>
          <p:cNvSpPr txBox="1">
            <a:spLocks noChangeArrowheads="1"/>
          </p:cNvSpPr>
          <p:nvPr/>
        </p:nvSpPr>
        <p:spPr bwMode="auto">
          <a:xfrm>
            <a:off x="7515225" y="6366272"/>
            <a:ext cx="490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atm</a:t>
            </a:r>
          </a:p>
        </p:txBody>
      </p:sp>
      <p:sp>
        <p:nvSpPr>
          <p:cNvPr id="212016" name="Text Box 50"/>
          <p:cNvSpPr txBox="1">
            <a:spLocks noChangeArrowheads="1"/>
          </p:cNvSpPr>
          <p:nvPr/>
        </p:nvSpPr>
        <p:spPr bwMode="auto">
          <a:xfrm>
            <a:off x="7762876" y="6074172"/>
            <a:ext cx="747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q</a:t>
            </a:r>
            <a:r>
              <a:rPr kumimoji="0" lang="en-US" altLang="zh-CN" sz="1400">
                <a:latin typeface="Times New Roman" panose="02020603050405020304" pitchFamily="18" charset="0"/>
                <a:ea typeface="宋体" panose="02010600030101010101" pitchFamily="2" charset="-122"/>
              </a:rPr>
              <a:t>2931</a:t>
            </a:r>
          </a:p>
        </p:txBody>
      </p:sp>
      <p:grpSp>
        <p:nvGrpSpPr>
          <p:cNvPr id="212017" name="Group 58"/>
          <p:cNvGrpSpPr>
            <a:grpSpLocks/>
          </p:cNvGrpSpPr>
          <p:nvPr/>
        </p:nvGrpSpPr>
        <p:grpSpPr bwMode="auto">
          <a:xfrm>
            <a:off x="1797051" y="4809611"/>
            <a:ext cx="8513763" cy="369888"/>
            <a:chOff x="253" y="3090"/>
            <a:chExt cx="5363" cy="233"/>
          </a:xfrm>
        </p:grpSpPr>
        <p:sp>
          <p:nvSpPr>
            <p:cNvPr id="212040" name="Line 56"/>
            <p:cNvSpPr>
              <a:spLocks noChangeShapeType="1"/>
            </p:cNvSpPr>
            <p:nvPr/>
          </p:nvSpPr>
          <p:spPr bwMode="auto">
            <a:xfrm>
              <a:off x="384" y="3216"/>
              <a:ext cx="523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41" name="Text Box 57"/>
            <p:cNvSpPr txBox="1">
              <a:spLocks noChangeArrowheads="1"/>
            </p:cNvSpPr>
            <p:nvPr/>
          </p:nvSpPr>
          <p:spPr bwMode="auto">
            <a:xfrm>
              <a:off x="253" y="3090"/>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2010</a:t>
              </a:r>
            </a:p>
          </p:txBody>
        </p:sp>
      </p:grpSp>
      <p:sp>
        <p:nvSpPr>
          <p:cNvPr id="212018" name="Text Box 61"/>
          <p:cNvSpPr txBox="1">
            <a:spLocks noChangeArrowheads="1"/>
          </p:cNvSpPr>
          <p:nvPr/>
        </p:nvSpPr>
        <p:spPr bwMode="auto">
          <a:xfrm>
            <a:off x="9166226" y="1479946"/>
            <a:ext cx="1020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700 new</a:t>
            </a:r>
          </a:p>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RFCs </a:t>
            </a:r>
          </a:p>
        </p:txBody>
      </p:sp>
      <p:sp>
        <p:nvSpPr>
          <p:cNvPr id="212019" name="Text Box 62"/>
          <p:cNvSpPr txBox="1">
            <a:spLocks noChangeArrowheads="1"/>
          </p:cNvSpPr>
          <p:nvPr/>
        </p:nvSpPr>
        <p:spPr bwMode="auto">
          <a:xfrm>
            <a:off x="9232900" y="2530697"/>
            <a:ext cx="1093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400 new</a:t>
            </a:r>
          </a:p>
        </p:txBody>
      </p:sp>
      <p:sp>
        <p:nvSpPr>
          <p:cNvPr id="212020" name="Text Box 63"/>
          <p:cNvSpPr txBox="1">
            <a:spLocks noChangeArrowheads="1"/>
          </p:cNvSpPr>
          <p:nvPr/>
        </p:nvSpPr>
        <p:spPr bwMode="auto">
          <a:xfrm>
            <a:off x="8947151" y="3372916"/>
            <a:ext cx="1450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1,600 new</a:t>
            </a:r>
          </a:p>
        </p:txBody>
      </p:sp>
      <p:sp>
        <p:nvSpPr>
          <p:cNvPr id="212021" name="Line 64"/>
          <p:cNvSpPr>
            <a:spLocks noChangeShapeType="1"/>
          </p:cNvSpPr>
          <p:nvPr/>
        </p:nvSpPr>
        <p:spPr bwMode="auto">
          <a:xfrm flipH="1">
            <a:off x="10280650" y="1257697"/>
            <a:ext cx="1588" cy="76817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2" name="Line 65"/>
          <p:cNvSpPr>
            <a:spLocks noChangeShapeType="1"/>
          </p:cNvSpPr>
          <p:nvPr/>
        </p:nvSpPr>
        <p:spPr bwMode="auto">
          <a:xfrm flipH="1">
            <a:off x="10274300" y="2034257"/>
            <a:ext cx="12700" cy="10429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3" name="Line 66"/>
          <p:cNvSpPr>
            <a:spLocks noChangeShapeType="1"/>
          </p:cNvSpPr>
          <p:nvPr/>
        </p:nvSpPr>
        <p:spPr bwMode="auto">
          <a:xfrm flipH="1">
            <a:off x="10255251" y="3080419"/>
            <a:ext cx="14287" cy="923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4" name="Line 67"/>
          <p:cNvSpPr>
            <a:spLocks noChangeShapeType="1"/>
          </p:cNvSpPr>
          <p:nvPr/>
        </p:nvSpPr>
        <p:spPr bwMode="auto">
          <a:xfrm flipH="1">
            <a:off x="5170485" y="2787873"/>
            <a:ext cx="19052" cy="2984674"/>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5" name="Text Box 68"/>
          <p:cNvSpPr txBox="1">
            <a:spLocks noChangeArrowheads="1"/>
          </p:cNvSpPr>
          <p:nvPr/>
        </p:nvSpPr>
        <p:spPr bwMode="auto">
          <a:xfrm>
            <a:off x="4985896" y="6026546"/>
            <a:ext cx="444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ntp</a:t>
            </a:r>
          </a:p>
        </p:txBody>
      </p:sp>
      <p:sp>
        <p:nvSpPr>
          <p:cNvPr id="212026" name="Line 69"/>
          <p:cNvSpPr>
            <a:spLocks noChangeShapeType="1"/>
          </p:cNvSpPr>
          <p:nvPr/>
        </p:nvSpPr>
        <p:spPr bwMode="auto">
          <a:xfrm flipH="1">
            <a:off x="8339137" y="4001567"/>
            <a:ext cx="42864" cy="1740693"/>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7" name="Text Box 70"/>
          <p:cNvSpPr txBox="1">
            <a:spLocks noChangeArrowheads="1"/>
          </p:cNvSpPr>
          <p:nvPr/>
        </p:nvSpPr>
        <p:spPr bwMode="auto">
          <a:xfrm>
            <a:off x="8193089" y="6283721"/>
            <a:ext cx="422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sip</a:t>
            </a:r>
          </a:p>
        </p:txBody>
      </p:sp>
      <p:sp>
        <p:nvSpPr>
          <p:cNvPr id="212028" name="Text Box 71"/>
          <p:cNvSpPr txBox="1">
            <a:spLocks noChangeArrowheads="1"/>
          </p:cNvSpPr>
          <p:nvPr/>
        </p:nvSpPr>
        <p:spPr bwMode="auto">
          <a:xfrm>
            <a:off x="8920163" y="4428604"/>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3,100 new</a:t>
            </a:r>
          </a:p>
        </p:txBody>
      </p:sp>
      <p:sp>
        <p:nvSpPr>
          <p:cNvPr id="212029" name="Line 72"/>
          <p:cNvSpPr>
            <a:spLocks noChangeShapeType="1"/>
          </p:cNvSpPr>
          <p:nvPr/>
        </p:nvSpPr>
        <p:spPr bwMode="auto">
          <a:xfrm flipH="1">
            <a:off x="10248901" y="4052811"/>
            <a:ext cx="4763" cy="9318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2030" name="Group 58"/>
          <p:cNvGrpSpPr>
            <a:grpSpLocks/>
          </p:cNvGrpSpPr>
          <p:nvPr/>
        </p:nvGrpSpPr>
        <p:grpSpPr bwMode="auto">
          <a:xfrm>
            <a:off x="1797051" y="5572522"/>
            <a:ext cx="8513763" cy="369887"/>
            <a:chOff x="253" y="3090"/>
            <a:chExt cx="5363" cy="233"/>
          </a:xfrm>
        </p:grpSpPr>
        <p:sp>
          <p:nvSpPr>
            <p:cNvPr id="212038" name="Line 56"/>
            <p:cNvSpPr>
              <a:spLocks noChangeShapeType="1"/>
            </p:cNvSpPr>
            <p:nvPr/>
          </p:nvSpPr>
          <p:spPr bwMode="auto">
            <a:xfrm>
              <a:off x="384" y="3216"/>
              <a:ext cx="523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39" name="Text Box 57"/>
            <p:cNvSpPr txBox="1">
              <a:spLocks noChangeArrowheads="1"/>
            </p:cNvSpPr>
            <p:nvPr/>
          </p:nvSpPr>
          <p:spPr bwMode="auto">
            <a:xfrm>
              <a:off x="253" y="3090"/>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Times New Roman" panose="02020603050405020304" pitchFamily="18" charset="0"/>
                  <a:ea typeface="宋体" panose="02010600030101010101" pitchFamily="2" charset="-122"/>
                </a:rPr>
                <a:t>2020</a:t>
              </a:r>
            </a:p>
          </p:txBody>
        </p:sp>
      </p:grpSp>
      <p:sp>
        <p:nvSpPr>
          <p:cNvPr id="212031" name="Text Box 71"/>
          <p:cNvSpPr txBox="1">
            <a:spLocks noChangeArrowheads="1"/>
          </p:cNvSpPr>
          <p:nvPr/>
        </p:nvSpPr>
        <p:spPr bwMode="auto">
          <a:xfrm>
            <a:off x="8865394" y="5279505"/>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dirty="0">
                <a:latin typeface="Times New Roman" panose="02020603050405020304" pitchFamily="18" charset="0"/>
                <a:ea typeface="宋体" panose="02010600030101010101" pitchFamily="2" charset="-122"/>
              </a:rPr>
              <a:t>~ 2,945 new</a:t>
            </a:r>
          </a:p>
        </p:txBody>
      </p:sp>
      <p:sp>
        <p:nvSpPr>
          <p:cNvPr id="212032" name="Line 72"/>
          <p:cNvSpPr>
            <a:spLocks noChangeShapeType="1"/>
          </p:cNvSpPr>
          <p:nvPr/>
        </p:nvSpPr>
        <p:spPr bwMode="auto">
          <a:xfrm flipH="1">
            <a:off x="10248901" y="5039791"/>
            <a:ext cx="4763" cy="6808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33" name="Text Box 70"/>
          <p:cNvSpPr txBox="1">
            <a:spLocks noChangeArrowheads="1"/>
          </p:cNvSpPr>
          <p:nvPr/>
        </p:nvSpPr>
        <p:spPr bwMode="auto">
          <a:xfrm>
            <a:off x="9028114" y="886222"/>
            <a:ext cx="12588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RFC1: 7 April 1969</a:t>
            </a:r>
            <a:endParaRPr kumimoji="0" lang="zh-CN" altLang="en-US" sz="1000">
              <a:latin typeface="Arial" panose="020B0604020202020204" pitchFamily="34" charset="0"/>
              <a:ea typeface="宋体" panose="02010600030101010101" pitchFamily="2" charset="-122"/>
            </a:endParaRPr>
          </a:p>
        </p:txBody>
      </p:sp>
      <p:sp>
        <p:nvSpPr>
          <p:cNvPr id="212034" name="Text Box 71"/>
          <p:cNvSpPr txBox="1">
            <a:spLocks noChangeArrowheads="1"/>
          </p:cNvSpPr>
          <p:nvPr/>
        </p:nvSpPr>
        <p:spPr bwMode="auto">
          <a:xfrm>
            <a:off x="8947586" y="5827951"/>
            <a:ext cx="13805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dirty="0">
                <a:latin typeface="Arial" panose="020B0604020202020204" pitchFamily="34" charset="0"/>
                <a:ea typeface="宋体" panose="02010600030101010101" pitchFamily="2" charset="-122"/>
              </a:rPr>
              <a:t>RFC8649: S</a:t>
            </a:r>
            <a:r>
              <a:rPr kumimoji="0" lang="en-US" altLang="en-US" sz="1000" dirty="0">
                <a:latin typeface="Arial" panose="020B0604020202020204" pitchFamily="34" charset="0"/>
                <a:ea typeface="宋体" panose="02010600030101010101" pitchFamily="2" charset="-122"/>
              </a:rPr>
              <a:t>ep</a:t>
            </a:r>
            <a:r>
              <a:rPr kumimoji="0" lang="en-US" altLang="zh-CN" sz="1000" dirty="0">
                <a:latin typeface="Arial" panose="020B0604020202020204" pitchFamily="34" charset="0"/>
                <a:ea typeface="宋体" panose="02010600030101010101" pitchFamily="2" charset="-122"/>
              </a:rPr>
              <a:t>.</a:t>
            </a:r>
            <a:r>
              <a:rPr kumimoji="0" lang="en-US" altLang="en-US" sz="1000" dirty="0">
                <a:latin typeface="Arial" panose="020B0604020202020204" pitchFamily="34" charset="0"/>
                <a:ea typeface="宋体" panose="02010600030101010101" pitchFamily="2" charset="-122"/>
              </a:rPr>
              <a:t> 201</a:t>
            </a:r>
            <a:r>
              <a:rPr kumimoji="0" lang="en-US" altLang="zh-CN" sz="1000" dirty="0">
                <a:latin typeface="Arial" panose="020B0604020202020204" pitchFamily="34" charset="0"/>
                <a:ea typeface="宋体" panose="02010600030101010101" pitchFamily="2" charset="-122"/>
              </a:rPr>
              <a:t>9</a:t>
            </a:r>
            <a:endParaRPr kumimoji="0" lang="zh-CN" altLang="en-US" sz="1000" dirty="0">
              <a:latin typeface="Arial" panose="020B0604020202020204" pitchFamily="34" charset="0"/>
              <a:ea typeface="宋体" panose="02010600030101010101" pitchFamily="2" charset="-122"/>
            </a:endParaRPr>
          </a:p>
        </p:txBody>
      </p:sp>
      <p:sp>
        <p:nvSpPr>
          <p:cNvPr id="212035" name="Text Box 74"/>
          <p:cNvSpPr txBox="1">
            <a:spLocks noChangeArrowheads="1"/>
          </p:cNvSpPr>
          <p:nvPr/>
        </p:nvSpPr>
        <p:spPr bwMode="auto">
          <a:xfrm>
            <a:off x="8904288" y="3803130"/>
            <a:ext cx="1382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en-US" sz="1000">
                <a:latin typeface="Arial" panose="020B0604020202020204" pitchFamily="34" charset="0"/>
                <a:ea typeface="宋体" panose="02010600030101010101" pitchFamily="2" charset="-122"/>
              </a:rPr>
              <a:t>RFC2598: June 1999</a:t>
            </a:r>
            <a:endParaRPr kumimoji="0" lang="zh-CN" altLang="en-US" sz="1000">
              <a:latin typeface="Arial" panose="020B0604020202020204" pitchFamily="34" charset="0"/>
              <a:ea typeface="宋体" panose="02010600030101010101" pitchFamily="2" charset="-122"/>
            </a:endParaRPr>
          </a:p>
        </p:txBody>
      </p:sp>
      <p:sp>
        <p:nvSpPr>
          <p:cNvPr id="212036" name="Text Box 75"/>
          <p:cNvSpPr txBox="1">
            <a:spLocks noChangeArrowheads="1"/>
          </p:cNvSpPr>
          <p:nvPr/>
        </p:nvSpPr>
        <p:spPr bwMode="auto">
          <a:xfrm>
            <a:off x="8923338" y="4792142"/>
            <a:ext cx="137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en-US" sz="1000">
                <a:latin typeface="Arial" panose="020B0604020202020204" pitchFamily="34" charset="0"/>
                <a:ea typeface="宋体" panose="02010600030101010101" pitchFamily="2" charset="-122"/>
              </a:rPr>
              <a:t>RFC5704: Nov. 2009</a:t>
            </a:r>
            <a:endParaRPr kumimoji="0" lang="zh-CN" altLang="en-US" sz="1000">
              <a:latin typeface="Arial" panose="020B0604020202020204" pitchFamily="34" charset="0"/>
              <a:ea typeface="宋体" panose="02010600030101010101" pitchFamily="2" charset="-122"/>
            </a:endParaRPr>
          </a:p>
        </p:txBody>
      </p:sp>
      <p:sp>
        <p:nvSpPr>
          <p:cNvPr id="212037" name="TextBox 72"/>
          <p:cNvSpPr txBox="1">
            <a:spLocks noChangeArrowheads="1"/>
          </p:cNvSpPr>
          <p:nvPr/>
        </p:nvSpPr>
        <p:spPr bwMode="auto">
          <a:xfrm>
            <a:off x="1487487" y="6577409"/>
            <a:ext cx="24733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Courtesy to Prof. Jim Kurose</a:t>
            </a:r>
            <a:endParaRPr kumimoji="0" lang="zh-CN" altLang="en-US"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5523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p:txBody>
          <a:bodyPr/>
          <a:lstStyle/>
          <a:p>
            <a:pPr eaLnBrk="1" hangingPunct="1"/>
            <a:r>
              <a:rPr lang="zh-CN" altLang="en-US" sz="3200"/>
              <a:t>网络组件</a:t>
            </a:r>
          </a:p>
        </p:txBody>
      </p:sp>
      <p:sp>
        <p:nvSpPr>
          <p:cNvPr id="32771" name="Content Placeholder 2"/>
          <p:cNvSpPr>
            <a:spLocks noGrp="1"/>
          </p:cNvSpPr>
          <p:nvPr>
            <p:ph idx="4294967295"/>
          </p:nvPr>
        </p:nvSpPr>
        <p:spPr/>
        <p:txBody>
          <a:bodyPr/>
          <a:lstStyle/>
          <a:p>
            <a:pPr eaLnBrk="1" hangingPunct="1"/>
            <a:r>
              <a:rPr lang="zh-CN" altLang="en-US" sz="2800"/>
              <a:t>节点</a:t>
            </a:r>
            <a:r>
              <a:rPr lang="en-US" altLang="zh-CN" sz="2800"/>
              <a:t>: </a:t>
            </a:r>
            <a:r>
              <a:rPr lang="zh-CN" altLang="en-US" sz="2800"/>
              <a:t>计算机及为互联的计算机提供数据中继的专用设备</a:t>
            </a:r>
          </a:p>
          <a:p>
            <a:pPr eaLnBrk="1" hangingPunct="1"/>
            <a:endParaRPr lang="en-US" altLang="zh-CN" sz="2800"/>
          </a:p>
          <a:p>
            <a:pPr eaLnBrk="1" hangingPunct="1"/>
            <a:endParaRPr lang="en-US" altLang="zh-CN" sz="2800"/>
          </a:p>
          <a:p>
            <a:pPr eaLnBrk="1" hangingPunct="1"/>
            <a:endParaRPr lang="en-US" altLang="zh-CN" sz="2800"/>
          </a:p>
          <a:p>
            <a:pPr eaLnBrk="1" hangingPunct="1"/>
            <a:endParaRPr lang="en-US" altLang="zh-CN" sz="2800"/>
          </a:p>
          <a:p>
            <a:pPr eaLnBrk="1" hangingPunct="1"/>
            <a:r>
              <a:rPr lang="zh-CN" altLang="en-US" sz="2800"/>
              <a:t>链路</a:t>
            </a:r>
            <a:r>
              <a:rPr lang="en-US" altLang="zh-CN" sz="2800"/>
              <a:t>: </a:t>
            </a:r>
            <a:r>
              <a:rPr lang="zh-CN" altLang="en-US" sz="2800"/>
              <a:t>连接节点的传输媒质</a:t>
            </a:r>
          </a:p>
          <a:p>
            <a:pPr eaLnBrk="1" hangingPunct="1"/>
            <a:endParaRPr lang="en-US" altLang="zh-CN" sz="2800"/>
          </a:p>
          <a:p>
            <a:pPr eaLnBrk="1" hangingPunct="1"/>
            <a:endParaRPr lang="en-US" altLang="zh-CN" sz="2800"/>
          </a:p>
        </p:txBody>
      </p:sp>
      <p:pic>
        <p:nvPicPr>
          <p:cNvPr id="32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050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433638"/>
            <a:ext cx="9540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1" y="2205038"/>
            <a:ext cx="8556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525" y="2349500"/>
            <a:ext cx="1143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Box 8"/>
          <p:cNvSpPr txBox="1">
            <a:spLocks noChangeArrowheads="1"/>
          </p:cNvSpPr>
          <p:nvPr/>
        </p:nvSpPr>
        <p:spPr bwMode="auto">
          <a:xfrm>
            <a:off x="17526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400">
                <a:ea typeface="宋体" panose="02010600030101010101" pitchFamily="2" charset="-122"/>
              </a:rPr>
              <a:t>PC</a:t>
            </a:r>
          </a:p>
        </p:txBody>
      </p:sp>
      <p:sp>
        <p:nvSpPr>
          <p:cNvPr id="32777" name="TextBox 9"/>
          <p:cNvSpPr txBox="1">
            <a:spLocks noChangeArrowheads="1"/>
          </p:cNvSpPr>
          <p:nvPr/>
        </p:nvSpPr>
        <p:spPr bwMode="auto">
          <a:xfrm>
            <a:off x="34290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服务器</a:t>
            </a:r>
          </a:p>
        </p:txBody>
      </p:sp>
      <p:pic>
        <p:nvPicPr>
          <p:cNvPr id="327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5726" y="2389188"/>
            <a:ext cx="124301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TextBox 12"/>
          <p:cNvSpPr txBox="1">
            <a:spLocks noChangeArrowheads="1"/>
          </p:cNvSpPr>
          <p:nvPr/>
        </p:nvSpPr>
        <p:spPr bwMode="auto">
          <a:xfrm>
            <a:off x="52578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交换机</a:t>
            </a:r>
          </a:p>
        </p:txBody>
      </p:sp>
      <p:sp>
        <p:nvSpPr>
          <p:cNvPr id="32780" name="TextBox 13"/>
          <p:cNvSpPr txBox="1">
            <a:spLocks noChangeArrowheads="1"/>
          </p:cNvSpPr>
          <p:nvPr/>
        </p:nvSpPr>
        <p:spPr bwMode="auto">
          <a:xfrm>
            <a:off x="70104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网桥</a:t>
            </a:r>
          </a:p>
        </p:txBody>
      </p:sp>
      <p:sp>
        <p:nvSpPr>
          <p:cNvPr id="32781" name="TextBox 14"/>
          <p:cNvSpPr txBox="1">
            <a:spLocks noChangeArrowheads="1"/>
          </p:cNvSpPr>
          <p:nvPr/>
        </p:nvSpPr>
        <p:spPr bwMode="auto">
          <a:xfrm>
            <a:off x="86868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路由器</a:t>
            </a:r>
          </a:p>
        </p:txBody>
      </p:sp>
      <p:pic>
        <p:nvPicPr>
          <p:cNvPr id="3278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4688" y="4802188"/>
            <a:ext cx="177165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3"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0351" y="4891088"/>
            <a:ext cx="18827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4"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85921">
            <a:off x="8648700" y="5405438"/>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5" name="TextBox 19"/>
          <p:cNvSpPr txBox="1">
            <a:spLocks noChangeArrowheads="1"/>
          </p:cNvSpPr>
          <p:nvPr/>
        </p:nvSpPr>
        <p:spPr bwMode="auto">
          <a:xfrm>
            <a:off x="1720851" y="6243638"/>
            <a:ext cx="212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光纤</a:t>
            </a:r>
          </a:p>
        </p:txBody>
      </p:sp>
      <p:sp>
        <p:nvSpPr>
          <p:cNvPr id="32786" name="TextBox 20"/>
          <p:cNvSpPr txBox="1">
            <a:spLocks noChangeArrowheads="1"/>
          </p:cNvSpPr>
          <p:nvPr/>
        </p:nvSpPr>
        <p:spPr bwMode="auto">
          <a:xfrm>
            <a:off x="3989388" y="62436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同轴电缆</a:t>
            </a:r>
          </a:p>
        </p:txBody>
      </p:sp>
      <p:sp>
        <p:nvSpPr>
          <p:cNvPr id="32787" name="TextBox 21"/>
          <p:cNvSpPr txBox="1">
            <a:spLocks noChangeArrowheads="1"/>
          </p:cNvSpPr>
          <p:nvPr/>
        </p:nvSpPr>
        <p:spPr bwMode="auto">
          <a:xfrm>
            <a:off x="8740775" y="62118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无线链路</a:t>
            </a:r>
          </a:p>
        </p:txBody>
      </p:sp>
      <p:sp>
        <p:nvSpPr>
          <p:cNvPr id="32788" name="灯片编号占位符 20"/>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7F695C6D-B4BA-4603-95BF-DF21F161780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16</a:t>
            </a:fld>
            <a:r>
              <a:rPr kumimoji="0" lang="en-US" altLang="zh-CN" sz="1000">
                <a:latin typeface="Arial" panose="020B0604020202020204" pitchFamily="34" charset="0"/>
                <a:ea typeface="宋体" panose="02010600030101010101" pitchFamily="2" charset="-122"/>
              </a:rPr>
              <a:t>-</a:t>
            </a:r>
          </a:p>
        </p:txBody>
      </p:sp>
      <p:pic>
        <p:nvPicPr>
          <p:cNvPr id="3278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2851" y="4757738"/>
            <a:ext cx="223202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0" name="TextBox 21"/>
          <p:cNvSpPr txBox="1">
            <a:spLocks noChangeArrowheads="1"/>
          </p:cNvSpPr>
          <p:nvPr/>
        </p:nvSpPr>
        <p:spPr bwMode="auto">
          <a:xfrm>
            <a:off x="6488113" y="62372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双绞线</a:t>
            </a:r>
          </a:p>
        </p:txBody>
      </p:sp>
    </p:spTree>
    <p:extLst>
      <p:ext uri="{BB962C8B-B14F-4D97-AF65-F5344CB8AC3E}">
        <p14:creationId xmlns:p14="http://schemas.microsoft.com/office/powerpoint/2010/main" val="150161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E0ED695F-FB9B-4DA0-B7DE-FB05A630FC66}"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160</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1401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pic>
        <p:nvPicPr>
          <p:cNvPr id="214020"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6400800" y="4293096"/>
            <a:ext cx="28765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Rectangle 2"/>
          <p:cNvSpPr>
            <a:spLocks noGrp="1" noChangeArrowheads="1"/>
          </p:cNvSpPr>
          <p:nvPr>
            <p:ph type="title" idx="4294967295"/>
          </p:nvPr>
        </p:nvSpPr>
        <p:spPr>
          <a:xfrm>
            <a:off x="1276350" y="638168"/>
            <a:ext cx="7772400" cy="647700"/>
          </a:xfrm>
        </p:spPr>
        <p:txBody>
          <a:bodyPr/>
          <a:lstStyle/>
          <a:p>
            <a:pPr eaLnBrk="1" hangingPunct="1"/>
            <a:r>
              <a:rPr lang="zh-CN" altLang="en-US" sz="3500" dirty="0">
                <a:latin typeface="+mj-ea"/>
              </a:rPr>
              <a:t>互联网简史</a:t>
            </a:r>
            <a:endParaRPr lang="zh-CN" altLang="en-US" dirty="0">
              <a:latin typeface="+mj-ea"/>
            </a:endParaRPr>
          </a:p>
        </p:txBody>
      </p:sp>
      <p:sp>
        <p:nvSpPr>
          <p:cNvPr id="214022" name="Rectangle 3"/>
          <p:cNvSpPr>
            <a:spLocks noGrp="1" noChangeArrowheads="1"/>
          </p:cNvSpPr>
          <p:nvPr>
            <p:ph type="body" sz="half" idx="4294967295"/>
          </p:nvPr>
        </p:nvSpPr>
        <p:spPr>
          <a:xfrm>
            <a:off x="1353848" y="1769887"/>
            <a:ext cx="4437352" cy="2984500"/>
          </a:xfrm>
        </p:spPr>
        <p:txBody>
          <a:bodyPr/>
          <a:lstStyle/>
          <a:p>
            <a:pPr eaLnBrk="1" hangingPunct="1">
              <a:lnSpc>
                <a:spcPct val="90000"/>
              </a:lnSpc>
            </a:pPr>
            <a:r>
              <a:rPr lang="en-US" altLang="zh-CN" sz="2400" dirty="0">
                <a:solidFill>
                  <a:schemeClr val="accent2"/>
                </a:solidFill>
                <a:ea typeface="宋体" panose="02010600030101010101" pitchFamily="2" charset="-122"/>
              </a:rPr>
              <a:t>1961:</a:t>
            </a:r>
            <a:r>
              <a:rPr lang="en-US" altLang="zh-CN" sz="2400" dirty="0">
                <a:ea typeface="宋体" panose="02010600030101010101" pitchFamily="2" charset="-122"/>
              </a:rPr>
              <a:t> </a:t>
            </a:r>
            <a:r>
              <a:rPr lang="en-US" altLang="zh-CN" sz="2400" dirty="0" err="1">
                <a:ea typeface="宋体" panose="02010600030101010101" pitchFamily="2" charset="-122"/>
              </a:rPr>
              <a:t>Kleinrock</a:t>
            </a:r>
            <a:r>
              <a:rPr lang="en-US" altLang="zh-CN" sz="2400" dirty="0">
                <a:ea typeface="宋体" panose="02010600030101010101" pitchFamily="2" charset="-122"/>
              </a:rPr>
              <a:t> </a:t>
            </a:r>
            <a:r>
              <a:rPr lang="en-US" altLang="zh-CN" sz="2400" dirty="0">
                <a:latin typeface="华文中宋" panose="02010600040101010101" pitchFamily="2" charset="-122"/>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利用排队论分析了分组交换的效率</a:t>
            </a:r>
          </a:p>
          <a:p>
            <a:pPr eaLnBrk="1" hangingPunct="1">
              <a:lnSpc>
                <a:spcPct val="90000"/>
              </a:lnSpc>
            </a:pPr>
            <a:r>
              <a:rPr lang="en-US" altLang="zh-CN" sz="2400" dirty="0">
                <a:solidFill>
                  <a:schemeClr val="accent2"/>
                </a:solidFill>
                <a:ea typeface="宋体" panose="02010600030101010101" pitchFamily="2" charset="-122"/>
              </a:rPr>
              <a:t>1964:</a:t>
            </a:r>
            <a:r>
              <a:rPr lang="en-US" altLang="zh-CN" sz="2400" dirty="0">
                <a:ea typeface="宋体" panose="02010600030101010101" pitchFamily="2" charset="-122"/>
              </a:rPr>
              <a:t> </a:t>
            </a:r>
            <a:r>
              <a:rPr lang="en-US" altLang="zh-CN" sz="2400" dirty="0" err="1">
                <a:ea typeface="宋体" panose="02010600030101010101" pitchFamily="2" charset="-122"/>
              </a:rPr>
              <a:t>Baran</a:t>
            </a:r>
            <a:r>
              <a:rPr lang="zh-CN" altLang="en-US" sz="2400" dirty="0">
                <a:ea typeface="宋体" panose="02010600030101010101" pitchFamily="2" charset="-122"/>
              </a:rPr>
              <a:t> </a:t>
            </a:r>
            <a:r>
              <a:rPr lang="en-US" altLang="zh-CN" sz="2400" dirty="0">
                <a:ea typeface="宋体" panose="02010600030101010101" pitchFamily="2" charset="-122"/>
              </a:rPr>
              <a:t>-</a:t>
            </a:r>
            <a:r>
              <a:rPr lang="zh-CN" altLang="en-US" sz="2400" dirty="0">
                <a:ea typeface="宋体" panose="02010600030101010101" pitchFamily="2" charset="-122"/>
              </a:rPr>
              <a:t> 在军用网中使用分组交换技术</a:t>
            </a:r>
          </a:p>
          <a:p>
            <a:pPr eaLnBrk="1" hangingPunct="1">
              <a:lnSpc>
                <a:spcPct val="90000"/>
              </a:lnSpc>
            </a:pPr>
            <a:r>
              <a:rPr lang="en-US" altLang="zh-CN" sz="2400" dirty="0">
                <a:solidFill>
                  <a:schemeClr val="accent2"/>
                </a:solidFill>
                <a:ea typeface="宋体" panose="02010600030101010101" pitchFamily="2" charset="-122"/>
              </a:rPr>
              <a:t>1967:</a:t>
            </a:r>
            <a:r>
              <a:rPr lang="en-US" altLang="zh-CN" sz="2400" dirty="0">
                <a:ea typeface="宋体" panose="02010600030101010101" pitchFamily="2" charset="-122"/>
              </a:rPr>
              <a:t> </a:t>
            </a:r>
            <a:r>
              <a:rPr lang="zh-CN" altLang="en-US" sz="2400" dirty="0">
                <a:ea typeface="宋体" panose="02010600030101010101" pitchFamily="2" charset="-122"/>
              </a:rPr>
              <a:t>提出</a:t>
            </a:r>
            <a:r>
              <a:rPr lang="en-US" altLang="zh-CN" sz="2400" dirty="0" err="1">
                <a:ea typeface="宋体" panose="02010600030101010101" pitchFamily="2" charset="-122"/>
              </a:rPr>
              <a:t>ARPAnet</a:t>
            </a:r>
            <a:r>
              <a:rPr lang="zh-CN" altLang="en-US" sz="2400" dirty="0">
                <a:ea typeface="宋体" panose="02010600030101010101" pitchFamily="2" charset="-122"/>
              </a:rPr>
              <a:t>网络构想</a:t>
            </a:r>
          </a:p>
          <a:p>
            <a:pPr eaLnBrk="1" hangingPunct="1">
              <a:lnSpc>
                <a:spcPct val="90000"/>
              </a:lnSpc>
            </a:pPr>
            <a:r>
              <a:rPr lang="en-US" altLang="zh-CN" sz="2400" dirty="0">
                <a:solidFill>
                  <a:schemeClr val="accent2"/>
                </a:solidFill>
                <a:ea typeface="宋体" panose="02010600030101010101" pitchFamily="2" charset="-122"/>
              </a:rPr>
              <a:t>1969:</a:t>
            </a:r>
            <a:r>
              <a:rPr lang="en-US" altLang="zh-CN" sz="2400" dirty="0">
                <a:ea typeface="宋体" panose="02010600030101010101" pitchFamily="2" charset="-122"/>
              </a:rPr>
              <a:t> </a:t>
            </a:r>
            <a:r>
              <a:rPr lang="zh-CN" altLang="en-US" sz="2400" dirty="0">
                <a:ea typeface="宋体" panose="02010600030101010101" pitchFamily="2" charset="-122"/>
              </a:rPr>
              <a:t>运行第一个</a:t>
            </a:r>
            <a:r>
              <a:rPr lang="en-US" altLang="zh-CN" sz="2400" dirty="0" err="1">
                <a:ea typeface="宋体" panose="02010600030101010101" pitchFamily="2" charset="-122"/>
              </a:rPr>
              <a:t>ARPAnet</a:t>
            </a:r>
            <a:r>
              <a:rPr lang="zh-CN" altLang="en-US" sz="2400" dirty="0">
                <a:ea typeface="宋体" panose="02010600030101010101" pitchFamily="2" charset="-122"/>
              </a:rPr>
              <a:t>分组交换网节点</a:t>
            </a:r>
            <a:endParaRPr lang="en-US" altLang="zh-CN" sz="2400" dirty="0">
              <a:ea typeface="宋体" panose="02010600030101010101" pitchFamily="2" charset="-122"/>
            </a:endParaRPr>
          </a:p>
          <a:p>
            <a:pPr eaLnBrk="1" hangingPunct="1">
              <a:lnSpc>
                <a:spcPct val="90000"/>
              </a:lnSpc>
            </a:pPr>
            <a:endParaRPr lang="en-US" altLang="zh-CN" sz="2400" dirty="0">
              <a:ea typeface="宋体" panose="02010600030101010101" pitchFamily="2" charset="-122"/>
            </a:endParaRPr>
          </a:p>
        </p:txBody>
      </p:sp>
      <p:sp>
        <p:nvSpPr>
          <p:cNvPr id="214023" name="Rectangle 4"/>
          <p:cNvSpPr>
            <a:spLocks noGrp="1" noChangeArrowheads="1"/>
          </p:cNvSpPr>
          <p:nvPr>
            <p:ph type="body" sz="half" idx="4294967295"/>
          </p:nvPr>
        </p:nvSpPr>
        <p:spPr>
          <a:xfrm>
            <a:off x="5791200" y="1757187"/>
            <a:ext cx="3257550" cy="4038600"/>
          </a:xfrm>
        </p:spPr>
        <p:txBody>
          <a:bodyPr/>
          <a:lstStyle/>
          <a:p>
            <a:pPr eaLnBrk="1" hangingPunct="1"/>
            <a:r>
              <a:rPr lang="en-US" altLang="zh-CN" sz="2200">
                <a:solidFill>
                  <a:schemeClr val="accent2"/>
                </a:solidFill>
                <a:ea typeface="宋体" panose="02010600030101010101" pitchFamily="2" charset="-122"/>
              </a:rPr>
              <a:t>1972:</a:t>
            </a:r>
            <a:r>
              <a:rPr lang="en-US" altLang="zh-CN" sz="2200">
                <a:ea typeface="宋体" panose="02010600030101010101" pitchFamily="2" charset="-122"/>
              </a:rPr>
              <a:t> </a:t>
            </a:r>
          </a:p>
          <a:p>
            <a:pPr lvl="1" eaLnBrk="1" hangingPunct="1"/>
            <a:r>
              <a:rPr lang="en-US" altLang="zh-CN" sz="2200">
                <a:ea typeface="宋体" panose="02010600030101010101" pitchFamily="2" charset="-122"/>
              </a:rPr>
              <a:t>ARPAnet </a:t>
            </a:r>
            <a:r>
              <a:rPr lang="zh-CN" altLang="en-US" sz="2200">
                <a:ea typeface="宋体" panose="02010600030101010101" pitchFamily="2" charset="-122"/>
              </a:rPr>
              <a:t>公开示范</a:t>
            </a:r>
          </a:p>
          <a:p>
            <a:pPr lvl="1" eaLnBrk="1" hangingPunct="1"/>
            <a:r>
              <a:rPr lang="en-US" altLang="zh-CN" sz="2200">
                <a:ea typeface="宋体" panose="02010600030101010101" pitchFamily="2" charset="-122"/>
              </a:rPr>
              <a:t>NCP (</a:t>
            </a:r>
            <a:r>
              <a:rPr lang="zh-CN" altLang="en-US" sz="2200">
                <a:ea typeface="宋体" panose="02010600030101010101" pitchFamily="2" charset="-122"/>
              </a:rPr>
              <a:t>网络控制协议</a:t>
            </a:r>
            <a:r>
              <a:rPr lang="en-US" altLang="zh-CN" sz="2200">
                <a:ea typeface="宋体" panose="02010600030101010101" pitchFamily="2" charset="-122"/>
              </a:rPr>
              <a:t>) </a:t>
            </a:r>
            <a:r>
              <a:rPr lang="zh-CN" altLang="en-US" sz="2200">
                <a:ea typeface="宋体" panose="02010600030101010101" pitchFamily="2" charset="-122"/>
              </a:rPr>
              <a:t>第一个端到端协议 </a:t>
            </a:r>
          </a:p>
          <a:p>
            <a:pPr lvl="1" eaLnBrk="1" hangingPunct="1"/>
            <a:r>
              <a:rPr lang="zh-CN" altLang="en-US" sz="2200">
                <a:ea typeface="宋体" panose="02010600030101010101" pitchFamily="2" charset="-122"/>
              </a:rPr>
              <a:t>第一个 </a:t>
            </a:r>
            <a:r>
              <a:rPr lang="en-US" altLang="zh-CN" sz="2200">
                <a:ea typeface="宋体" panose="02010600030101010101" pitchFamily="2" charset="-122"/>
              </a:rPr>
              <a:t>e-mail </a:t>
            </a:r>
            <a:r>
              <a:rPr lang="zh-CN" altLang="en-US" sz="2200">
                <a:ea typeface="宋体" panose="02010600030101010101" pitchFamily="2" charset="-122"/>
              </a:rPr>
              <a:t>程序</a:t>
            </a:r>
          </a:p>
          <a:p>
            <a:pPr lvl="1" eaLnBrk="1" hangingPunct="1"/>
            <a:r>
              <a:rPr lang="en-US" altLang="zh-CN" sz="2200">
                <a:ea typeface="宋体" panose="02010600030101010101" pitchFamily="2" charset="-122"/>
              </a:rPr>
              <a:t>ARPAnet </a:t>
            </a:r>
            <a:r>
              <a:rPr lang="zh-CN" altLang="en-US" sz="2200">
                <a:ea typeface="宋体" panose="02010600030101010101" pitchFamily="2" charset="-122"/>
              </a:rPr>
              <a:t>拥有 </a:t>
            </a:r>
            <a:r>
              <a:rPr lang="en-US" altLang="zh-CN" sz="2200">
                <a:ea typeface="宋体" panose="02010600030101010101" pitchFamily="2" charset="-122"/>
              </a:rPr>
              <a:t>15 </a:t>
            </a:r>
            <a:r>
              <a:rPr lang="zh-CN" altLang="en-US" sz="2200">
                <a:ea typeface="宋体" panose="02010600030101010101" pitchFamily="2" charset="-122"/>
              </a:rPr>
              <a:t>个结点</a:t>
            </a:r>
          </a:p>
        </p:txBody>
      </p:sp>
      <p:sp>
        <p:nvSpPr>
          <p:cNvPr id="214024" name="Rectangle 5"/>
          <p:cNvSpPr>
            <a:spLocks noChangeArrowheads="1"/>
          </p:cNvSpPr>
          <p:nvPr/>
        </p:nvSpPr>
        <p:spPr bwMode="auto">
          <a:xfrm>
            <a:off x="1346200" y="1309856"/>
            <a:ext cx="77724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dirty="0">
                <a:solidFill>
                  <a:srgbClr val="FF0000"/>
                </a:solidFill>
                <a:latin typeface="Comic Sans MS" panose="030F0702030302020204" pitchFamily="66" charset="0"/>
                <a:ea typeface="宋体" panose="02010600030101010101" pitchFamily="2" charset="-122"/>
              </a:rPr>
              <a:t>1961-1972: </a:t>
            </a:r>
            <a:r>
              <a:rPr kumimoji="0" lang="zh-CN" altLang="en-US" sz="2400" dirty="0">
                <a:solidFill>
                  <a:srgbClr val="FF0000"/>
                </a:solidFill>
                <a:latin typeface="Comic Sans MS" panose="030F0702030302020204" pitchFamily="66" charset="0"/>
                <a:ea typeface="宋体" panose="02010600030101010101" pitchFamily="2" charset="-122"/>
              </a:rPr>
              <a:t>早期的分组交换</a:t>
            </a:r>
            <a:endParaRPr kumimoji="0" lang="zh-CN" altLang="en-US" sz="4800" u="sng" dirty="0">
              <a:solidFill>
                <a:schemeClr val="accent2"/>
              </a:solidFill>
              <a:latin typeface="Comic Sans MS" panose="030F0702030302020204" pitchFamily="66" charset="0"/>
              <a:ea typeface="宋体" panose="02010600030101010101" pitchFamily="2" charset="-122"/>
            </a:endParaRPr>
          </a:p>
        </p:txBody>
      </p:sp>
      <p:pic>
        <p:nvPicPr>
          <p:cNvPr id="214025" name="Picture 4" descr="kleinr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4962351"/>
            <a:ext cx="11445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6" name="Text Box 5"/>
          <p:cNvSpPr txBox="1">
            <a:spLocks noChangeArrowheads="1"/>
          </p:cNvSpPr>
          <p:nvPr/>
        </p:nvSpPr>
        <p:spPr bwMode="auto">
          <a:xfrm>
            <a:off x="2855913" y="4962351"/>
            <a:ext cx="19431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buFont typeface="Wingdings" panose="05000000000000000000" pitchFamily="2" charset="2"/>
              <a:buNone/>
            </a:pPr>
            <a:r>
              <a:rPr kumimoji="0" lang="en-US" altLang="zh-CN" sz="1200">
                <a:latin typeface="Arial" panose="020B0604020202020204" pitchFamily="34" charset="0"/>
                <a:ea typeface="宋体" panose="02010600030101010101" pitchFamily="2" charset="-122"/>
              </a:rPr>
              <a:t>1961: Kleinrock - queueing theory shows effectiveness of packet-switching</a:t>
            </a:r>
          </a:p>
          <a:p>
            <a:pP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p:txBody>
      </p:sp>
      <p:sp>
        <p:nvSpPr>
          <p:cNvPr id="214027" name="Text Box 6"/>
          <p:cNvSpPr txBox="1">
            <a:spLocks noChangeArrowheads="1"/>
          </p:cNvSpPr>
          <p:nvPr/>
        </p:nvSpPr>
        <p:spPr bwMode="auto">
          <a:xfrm>
            <a:off x="3792538" y="5970412"/>
            <a:ext cx="14398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buFont typeface="Wingdings" panose="05000000000000000000" pitchFamily="2" charset="2"/>
              <a:buNone/>
            </a:pPr>
            <a:r>
              <a:rPr kumimoji="0" lang="en-US" altLang="zh-CN" sz="1200">
                <a:latin typeface="Arial" panose="020B0604020202020204" pitchFamily="34" charset="0"/>
                <a:ea typeface="宋体" panose="02010600030101010101" pitchFamily="2" charset="-122"/>
              </a:rPr>
              <a:t>1964: </a:t>
            </a:r>
            <a:r>
              <a:rPr kumimoji="0" lang="en-US" altLang="en-US" sz="1200">
                <a:latin typeface="Arial" panose="020B0604020202020204" pitchFamily="34" charset="0"/>
                <a:ea typeface="宋体" panose="02010600030101010101" pitchFamily="2" charset="-122"/>
              </a:rPr>
              <a:t>Paul Baran</a:t>
            </a:r>
            <a:r>
              <a:rPr kumimoji="0" lang="en-US" altLang="zh-CN" sz="1200">
                <a:latin typeface="Arial" panose="020B0604020202020204" pitchFamily="34" charset="0"/>
                <a:ea typeface="宋体" panose="02010600030101010101" pitchFamily="2" charset="-122"/>
              </a:rPr>
              <a:t>- packet-switching in military nets</a:t>
            </a:r>
          </a:p>
        </p:txBody>
      </p:sp>
      <p:pic>
        <p:nvPicPr>
          <p:cNvPr id="214028" name="Picture 7" descr="baran_pa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4890913"/>
            <a:ext cx="12446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9" name="Picture 4" descr="larry_roberts_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5100" y="1722262"/>
            <a:ext cx="16129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30" name="Text Box 6"/>
          <p:cNvSpPr txBox="1">
            <a:spLocks noChangeArrowheads="1"/>
          </p:cNvSpPr>
          <p:nvPr/>
        </p:nvSpPr>
        <p:spPr bwMode="auto">
          <a:xfrm>
            <a:off x="9228138" y="3738387"/>
            <a:ext cx="1439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1967: </a:t>
            </a:r>
            <a:r>
              <a:rPr kumimoji="0" lang="en-US" altLang="en-US" sz="1200">
                <a:latin typeface="Arial" panose="020B0604020202020204" pitchFamily="34" charset="0"/>
                <a:ea typeface="宋体" panose="02010600030101010101" pitchFamily="2" charset="-122"/>
              </a:rPr>
              <a:t>Lawrence Roberts</a:t>
            </a:r>
            <a:r>
              <a:rPr kumimoji="0" lang="en-US" altLang="zh-CN" sz="1200">
                <a:latin typeface="Arial" panose="020B0604020202020204" pitchFamily="34" charset="0"/>
                <a:ea typeface="宋体" panose="02010600030101010101" pitchFamily="2" charset="-122"/>
              </a:rPr>
              <a:t>: </a:t>
            </a:r>
            <a:r>
              <a:rPr kumimoji="0" lang="zh-CN" altLang="en-US" sz="1200">
                <a:latin typeface="Arial" panose="020B0604020202020204" pitchFamily="34" charset="0"/>
                <a:ea typeface="宋体" panose="02010600030101010101" pitchFamily="2" charset="-122"/>
              </a:rPr>
              <a:t>宣布 </a:t>
            </a:r>
            <a:r>
              <a:rPr kumimoji="0" lang="en-US" altLang="zh-CN" sz="1200">
                <a:latin typeface="Arial" panose="020B0604020202020204" pitchFamily="34" charset="0"/>
                <a:ea typeface="宋体" panose="02010600030101010101" pitchFamily="2" charset="-122"/>
              </a:rPr>
              <a:t>ARPAnet </a:t>
            </a:r>
            <a:r>
              <a:rPr kumimoji="0" lang="zh-CN" altLang="en-US" sz="1200">
                <a:latin typeface="Arial" panose="020B0604020202020204" pitchFamily="34" charset="0"/>
                <a:ea typeface="宋体" panose="02010600030101010101" pitchFamily="2" charset="-122"/>
              </a:rPr>
              <a:t>计划</a:t>
            </a:r>
            <a:r>
              <a:rPr kumimoji="0" lang="en-US" altLang="zh-CN" sz="1200">
                <a:latin typeface="Arial" panose="020B0604020202020204" pitchFamily="34" charset="0"/>
                <a:ea typeface="宋体" panose="02010600030101010101" pitchFamily="2" charset="-122"/>
              </a:rPr>
              <a:t>,</a:t>
            </a:r>
          </a:p>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资金来源于国防部的高级研究规划局</a:t>
            </a:r>
            <a:endParaRPr kumimoji="0" lang="en-US" altLang="zh-CN" sz="1200">
              <a:latin typeface="Arial" panose="020B0604020202020204" pitchFamily="34" charset="0"/>
              <a:ea typeface="宋体" panose="02010600030101010101" pitchFamily="2" charset="-122"/>
            </a:endParaRPr>
          </a:p>
        </p:txBody>
      </p:sp>
      <p:pic>
        <p:nvPicPr>
          <p:cNvPr id="214031" name="Picture 5" descr="i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91625" y="4962351"/>
            <a:ext cx="144145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3487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Number Placeholder 2"/>
          <p:cNvSpPr>
            <a:spLocks noGrp="1"/>
          </p:cNvSpPr>
          <p:nvPr>
            <p:ph type="sldNum" sz="quarter" idx="11"/>
          </p:nvPr>
        </p:nvSpPr>
        <p:spPr>
          <a:xfrm>
            <a:off x="11015665" y="6368951"/>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117F59FA-8F8A-4534-AB24-EC6A466AB2B9}"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161</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1606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16068" name="Rectangle 2"/>
          <p:cNvSpPr>
            <a:spLocks noGrp="1" noChangeArrowheads="1"/>
          </p:cNvSpPr>
          <p:nvPr>
            <p:ph type="title" idx="4294967295"/>
          </p:nvPr>
        </p:nvSpPr>
        <p:spPr>
          <a:xfrm>
            <a:off x="1055440" y="579261"/>
            <a:ext cx="7772400" cy="647700"/>
          </a:xfrm>
        </p:spPr>
        <p:txBody>
          <a:bodyPr/>
          <a:lstStyle/>
          <a:p>
            <a:pPr eaLnBrk="1" hangingPunct="1"/>
            <a:r>
              <a:rPr lang="zh-CN" altLang="en-US" sz="3500" dirty="0">
                <a:latin typeface="+mj-ea"/>
              </a:rPr>
              <a:t>互联网简史</a:t>
            </a:r>
            <a:endParaRPr lang="zh-CN" altLang="en-US" dirty="0">
              <a:latin typeface="+mj-ea"/>
            </a:endParaRPr>
          </a:p>
        </p:txBody>
      </p:sp>
      <p:sp>
        <p:nvSpPr>
          <p:cNvPr id="216069" name="Rectangle 3"/>
          <p:cNvSpPr>
            <a:spLocks noGrp="1" noChangeArrowheads="1"/>
          </p:cNvSpPr>
          <p:nvPr>
            <p:ph type="body" sz="half" idx="4294967295"/>
          </p:nvPr>
        </p:nvSpPr>
        <p:spPr>
          <a:xfrm>
            <a:off x="941389" y="2060848"/>
            <a:ext cx="4038600" cy="3257550"/>
          </a:xfrm>
        </p:spPr>
        <p:txBody>
          <a:bodyPr/>
          <a:lstStyle/>
          <a:p>
            <a:pPr eaLnBrk="1" hangingPunct="1">
              <a:lnSpc>
                <a:spcPct val="90000"/>
              </a:lnSpc>
            </a:pPr>
            <a:r>
              <a:rPr lang="en-US" altLang="zh-CN" sz="2200" dirty="0">
                <a:solidFill>
                  <a:schemeClr val="accent2"/>
                </a:solidFill>
                <a:ea typeface="宋体" panose="02010600030101010101" pitchFamily="2" charset="-122"/>
              </a:rPr>
              <a:t>1970:</a:t>
            </a:r>
            <a:r>
              <a:rPr lang="en-US" altLang="zh-CN" sz="2200" dirty="0">
                <a:ea typeface="宋体" panose="02010600030101010101" pitchFamily="2" charset="-122"/>
              </a:rPr>
              <a:t> </a:t>
            </a:r>
            <a:r>
              <a:rPr lang="zh-CN" altLang="en-US" sz="2200" dirty="0">
                <a:ea typeface="宋体" panose="02010600030101010101" pitchFamily="2" charset="-122"/>
              </a:rPr>
              <a:t>在夏威创建</a:t>
            </a:r>
            <a:r>
              <a:rPr lang="en-US" altLang="zh-CN" sz="2200" dirty="0" err="1">
                <a:ea typeface="宋体" panose="02010600030101010101" pitchFamily="2" charset="-122"/>
              </a:rPr>
              <a:t>ALOHAnet</a:t>
            </a:r>
            <a:r>
              <a:rPr lang="en-US" altLang="zh-CN" sz="2200" dirty="0">
                <a:ea typeface="宋体" panose="02010600030101010101" pitchFamily="2" charset="-122"/>
              </a:rPr>
              <a:t> </a:t>
            </a:r>
            <a:r>
              <a:rPr lang="zh-CN" altLang="en-US" sz="2200" dirty="0">
                <a:ea typeface="宋体" panose="02010600030101010101" pitchFamily="2" charset="-122"/>
              </a:rPr>
              <a:t>卫星网络</a:t>
            </a:r>
          </a:p>
          <a:p>
            <a:pPr eaLnBrk="1" hangingPunct="1">
              <a:lnSpc>
                <a:spcPct val="90000"/>
              </a:lnSpc>
            </a:pPr>
            <a:r>
              <a:rPr lang="en-US" altLang="zh-CN" sz="2200" dirty="0">
                <a:solidFill>
                  <a:schemeClr val="accent2"/>
                </a:solidFill>
                <a:ea typeface="宋体" panose="02010600030101010101" pitchFamily="2" charset="-122"/>
              </a:rPr>
              <a:t>1974:</a:t>
            </a:r>
            <a:r>
              <a:rPr lang="en-US" altLang="zh-CN" sz="2200" dirty="0">
                <a:ea typeface="宋体" panose="02010600030101010101" pitchFamily="2" charset="-122"/>
              </a:rPr>
              <a:t> Cerf </a:t>
            </a:r>
            <a:r>
              <a:rPr lang="zh-CN" altLang="en-US" sz="2200" dirty="0">
                <a:ea typeface="宋体" panose="02010600030101010101" pitchFamily="2" charset="-122"/>
              </a:rPr>
              <a:t>和</a:t>
            </a:r>
            <a:r>
              <a:rPr lang="en-US" altLang="zh-CN" sz="2200" dirty="0">
                <a:ea typeface="宋体" panose="02010600030101010101" pitchFamily="2" charset="-122"/>
              </a:rPr>
              <a:t>Kahn </a:t>
            </a:r>
            <a:r>
              <a:rPr lang="zh-CN" altLang="en-US" sz="2200" dirty="0">
                <a:ea typeface="宋体" panose="02010600030101010101" pitchFamily="2" charset="-122"/>
              </a:rPr>
              <a:t>提出互联网络体系架构</a:t>
            </a:r>
          </a:p>
          <a:p>
            <a:pPr eaLnBrk="1" hangingPunct="1">
              <a:lnSpc>
                <a:spcPct val="90000"/>
              </a:lnSpc>
            </a:pPr>
            <a:r>
              <a:rPr lang="en-US" altLang="zh-CN" sz="2200" dirty="0">
                <a:solidFill>
                  <a:schemeClr val="accent2"/>
                </a:solidFill>
                <a:ea typeface="宋体" panose="02010600030101010101" pitchFamily="2" charset="-122"/>
              </a:rPr>
              <a:t>1976:</a:t>
            </a:r>
            <a:r>
              <a:rPr lang="en-US" altLang="zh-CN" sz="2200" dirty="0">
                <a:ea typeface="宋体" panose="02010600030101010101" pitchFamily="2" charset="-122"/>
              </a:rPr>
              <a:t> </a:t>
            </a:r>
            <a:r>
              <a:rPr lang="zh-CN" altLang="en-US" sz="2200" dirty="0">
                <a:ea typeface="宋体" panose="02010600030101010101" pitchFamily="2" charset="-122"/>
              </a:rPr>
              <a:t>在</a:t>
            </a:r>
            <a:r>
              <a:rPr lang="en-US" altLang="zh-CN" sz="2200" dirty="0">
                <a:ea typeface="宋体" panose="02010600030101010101" pitchFamily="2" charset="-122"/>
              </a:rPr>
              <a:t>Xerox PARC</a:t>
            </a:r>
            <a:r>
              <a:rPr lang="zh-CN" altLang="en-US" sz="2200" dirty="0">
                <a:ea typeface="宋体" panose="02010600030101010101" pitchFamily="2" charset="-122"/>
              </a:rPr>
              <a:t>构建第一个以太网</a:t>
            </a:r>
          </a:p>
          <a:p>
            <a:pPr eaLnBrk="1" hangingPunct="1">
              <a:lnSpc>
                <a:spcPct val="90000"/>
              </a:lnSpc>
            </a:pPr>
            <a:r>
              <a:rPr lang="en-US" altLang="zh-CN" sz="2200" dirty="0">
                <a:solidFill>
                  <a:schemeClr val="accent2"/>
                </a:solidFill>
                <a:ea typeface="宋体" panose="02010600030101010101" pitchFamily="2" charset="-122"/>
              </a:rPr>
              <a:t>70</a:t>
            </a:r>
            <a:r>
              <a:rPr lang="zh-CN" altLang="en-US" sz="2200" dirty="0">
                <a:solidFill>
                  <a:schemeClr val="accent2"/>
                </a:solidFill>
                <a:ea typeface="宋体" panose="02010600030101010101" pitchFamily="2" charset="-122"/>
              </a:rPr>
              <a:t>年到后期</a:t>
            </a:r>
            <a:r>
              <a:rPr lang="en-US" altLang="zh-CN" sz="2200" dirty="0">
                <a:solidFill>
                  <a:schemeClr val="accent2"/>
                </a:solidFill>
                <a:ea typeface="宋体" panose="02010600030101010101" pitchFamily="2" charset="-122"/>
              </a:rPr>
              <a:t>:</a:t>
            </a:r>
            <a:r>
              <a:rPr lang="en-US" altLang="zh-CN" sz="2200" dirty="0">
                <a:ea typeface="宋体" panose="02010600030101010101" pitchFamily="2" charset="-122"/>
              </a:rPr>
              <a:t> </a:t>
            </a:r>
            <a:r>
              <a:rPr lang="zh-CN" altLang="en-US" sz="2200" dirty="0">
                <a:ea typeface="宋体" panose="02010600030101010101" pitchFamily="2" charset="-122"/>
              </a:rPr>
              <a:t>专用网络： </a:t>
            </a:r>
            <a:r>
              <a:rPr lang="en-US" altLang="zh-CN" sz="2200" dirty="0" err="1">
                <a:ea typeface="宋体" panose="02010600030101010101" pitchFamily="2" charset="-122"/>
              </a:rPr>
              <a:t>DECnet</a:t>
            </a:r>
            <a:r>
              <a:rPr lang="en-US" altLang="zh-CN" sz="2200" dirty="0">
                <a:ea typeface="宋体" panose="02010600030101010101" pitchFamily="2" charset="-122"/>
              </a:rPr>
              <a:t>, SNA, XNA</a:t>
            </a:r>
          </a:p>
          <a:p>
            <a:pPr eaLnBrk="1" hangingPunct="1">
              <a:lnSpc>
                <a:spcPct val="90000"/>
              </a:lnSpc>
            </a:pPr>
            <a:r>
              <a:rPr lang="en-US" altLang="zh-CN" sz="2200" dirty="0">
                <a:solidFill>
                  <a:schemeClr val="accent2"/>
                </a:solidFill>
                <a:ea typeface="宋体" panose="02010600030101010101" pitchFamily="2" charset="-122"/>
              </a:rPr>
              <a:t> 70</a:t>
            </a:r>
            <a:r>
              <a:rPr lang="zh-CN" altLang="en-US" sz="2200" dirty="0">
                <a:solidFill>
                  <a:schemeClr val="accent2"/>
                </a:solidFill>
                <a:ea typeface="宋体" panose="02010600030101010101" pitchFamily="2" charset="-122"/>
              </a:rPr>
              <a:t>年代后期</a:t>
            </a:r>
            <a:r>
              <a:rPr lang="en-US" altLang="zh-CN" sz="2200" dirty="0">
                <a:solidFill>
                  <a:schemeClr val="accent2"/>
                </a:solidFill>
                <a:ea typeface="宋体" panose="02010600030101010101" pitchFamily="2" charset="-122"/>
              </a:rPr>
              <a:t>:</a:t>
            </a:r>
            <a:r>
              <a:rPr lang="en-US" altLang="zh-CN" sz="2200" dirty="0">
                <a:ea typeface="宋体" panose="02010600030101010101" pitchFamily="2" charset="-122"/>
              </a:rPr>
              <a:t> </a:t>
            </a:r>
            <a:r>
              <a:rPr lang="zh-CN" altLang="en-US" sz="2200" dirty="0">
                <a:ea typeface="宋体" panose="02010600030101010101" pitchFamily="2" charset="-122"/>
              </a:rPr>
              <a:t>交换固定长度的数据包 </a:t>
            </a:r>
            <a:r>
              <a:rPr lang="en-US" altLang="zh-CN" sz="2200" dirty="0">
                <a:ea typeface="宋体" panose="02010600030101010101" pitchFamily="2" charset="-122"/>
              </a:rPr>
              <a:t>(ATM </a:t>
            </a:r>
            <a:r>
              <a:rPr lang="zh-CN" altLang="en-US" sz="2200" dirty="0">
                <a:ea typeface="宋体" panose="02010600030101010101" pitchFamily="2" charset="-122"/>
              </a:rPr>
              <a:t>先驱</a:t>
            </a:r>
            <a:r>
              <a:rPr lang="en-US" altLang="zh-CN" sz="2200" dirty="0">
                <a:ea typeface="宋体" panose="02010600030101010101" pitchFamily="2" charset="-122"/>
              </a:rPr>
              <a:t>)</a:t>
            </a:r>
          </a:p>
          <a:p>
            <a:pPr eaLnBrk="1" hangingPunct="1">
              <a:lnSpc>
                <a:spcPct val="90000"/>
              </a:lnSpc>
            </a:pPr>
            <a:r>
              <a:rPr lang="en-US" altLang="zh-CN" sz="2200" dirty="0">
                <a:solidFill>
                  <a:schemeClr val="accent2"/>
                </a:solidFill>
                <a:ea typeface="宋体" panose="02010600030101010101" pitchFamily="2" charset="-122"/>
              </a:rPr>
              <a:t>1979:</a:t>
            </a:r>
            <a:r>
              <a:rPr lang="en-US" altLang="zh-CN" sz="2200" dirty="0">
                <a:ea typeface="宋体" panose="02010600030101010101" pitchFamily="2" charset="-122"/>
              </a:rPr>
              <a:t> </a:t>
            </a:r>
            <a:r>
              <a:rPr lang="en-US" altLang="zh-CN" sz="2200" dirty="0" err="1">
                <a:ea typeface="宋体" panose="02010600030101010101" pitchFamily="2" charset="-122"/>
              </a:rPr>
              <a:t>ARPAnet</a:t>
            </a:r>
            <a:r>
              <a:rPr lang="zh-CN" altLang="en-US" sz="2200" dirty="0">
                <a:ea typeface="宋体" panose="02010600030101010101" pitchFamily="2" charset="-122"/>
              </a:rPr>
              <a:t>拥有</a:t>
            </a:r>
            <a:r>
              <a:rPr lang="en-US" altLang="zh-CN" sz="2200" dirty="0">
                <a:ea typeface="宋体" panose="02010600030101010101" pitchFamily="2" charset="-122"/>
              </a:rPr>
              <a:t>200</a:t>
            </a:r>
            <a:r>
              <a:rPr lang="zh-CN" altLang="en-US" sz="2200" dirty="0">
                <a:ea typeface="宋体" panose="02010600030101010101" pitchFamily="2" charset="-122"/>
              </a:rPr>
              <a:t>个结点</a:t>
            </a:r>
          </a:p>
        </p:txBody>
      </p:sp>
      <p:sp>
        <p:nvSpPr>
          <p:cNvPr id="216070" name="Rectangle 4"/>
          <p:cNvSpPr>
            <a:spLocks noGrp="1" noChangeArrowheads="1"/>
          </p:cNvSpPr>
          <p:nvPr>
            <p:ph type="body" sz="half" idx="4294967295"/>
          </p:nvPr>
        </p:nvSpPr>
        <p:spPr>
          <a:xfrm>
            <a:off x="6324600" y="1714325"/>
            <a:ext cx="3733800" cy="2895600"/>
          </a:xfrm>
        </p:spPr>
        <p:txBody>
          <a:bodyPr/>
          <a:lstStyle/>
          <a:p>
            <a:pPr eaLnBrk="1" hangingPunct="1">
              <a:lnSpc>
                <a:spcPct val="90000"/>
              </a:lnSpc>
              <a:buFont typeface="Wingdings" panose="05000000000000000000" pitchFamily="2" charset="2"/>
              <a:buNone/>
            </a:pPr>
            <a:r>
              <a:rPr lang="en-US" altLang="zh-CN" sz="2000">
                <a:solidFill>
                  <a:srgbClr val="FF0000"/>
                </a:solidFill>
                <a:ea typeface="宋体" panose="02010600030101010101" pitchFamily="2" charset="-122"/>
              </a:rPr>
              <a:t>Cerf </a:t>
            </a:r>
            <a:r>
              <a:rPr lang="zh-CN" altLang="en-US" sz="2000">
                <a:solidFill>
                  <a:srgbClr val="FF0000"/>
                </a:solidFill>
                <a:ea typeface="宋体" panose="02010600030101010101" pitchFamily="2" charset="-122"/>
              </a:rPr>
              <a:t>和 </a:t>
            </a:r>
            <a:r>
              <a:rPr lang="en-US" altLang="zh-CN" sz="2000">
                <a:solidFill>
                  <a:srgbClr val="FF0000"/>
                </a:solidFill>
                <a:ea typeface="宋体" panose="02010600030101010101" pitchFamily="2" charset="-122"/>
              </a:rPr>
              <a:t>Kahn </a:t>
            </a:r>
            <a:r>
              <a:rPr lang="zh-CN" altLang="en-US" sz="2000">
                <a:solidFill>
                  <a:srgbClr val="FF0000"/>
                </a:solidFill>
                <a:ea typeface="宋体" panose="02010600030101010101" pitchFamily="2" charset="-122"/>
              </a:rPr>
              <a:t>的互联网原则定义了如今的因特网架构</a:t>
            </a:r>
            <a:r>
              <a:rPr lang="en-US" altLang="zh-CN" sz="2000">
                <a:solidFill>
                  <a:srgbClr val="FF0000"/>
                </a:solidFill>
                <a:ea typeface="宋体" panose="02010600030101010101" pitchFamily="2" charset="-122"/>
              </a:rPr>
              <a:t>:</a:t>
            </a:r>
          </a:p>
          <a:p>
            <a:pPr lvl="1" eaLnBrk="1" hangingPunct="1">
              <a:lnSpc>
                <a:spcPct val="90000"/>
              </a:lnSpc>
            </a:pPr>
            <a:r>
              <a:rPr lang="zh-CN" altLang="en-US" sz="2000">
                <a:ea typeface="宋体" panose="02010600030101010101" pitchFamily="2" charset="-122"/>
              </a:rPr>
              <a:t>简单、自治、网络互连无需自治区域内部的改变</a:t>
            </a:r>
          </a:p>
          <a:p>
            <a:pPr lvl="1" eaLnBrk="1" hangingPunct="1">
              <a:lnSpc>
                <a:spcPct val="90000"/>
              </a:lnSpc>
            </a:pPr>
            <a:r>
              <a:rPr lang="zh-CN" altLang="en-US" sz="2000">
                <a:ea typeface="宋体" panose="02010600030101010101" pitchFamily="2" charset="-122"/>
              </a:rPr>
              <a:t>尽最大努力交付服务</a:t>
            </a:r>
          </a:p>
          <a:p>
            <a:pPr lvl="1" eaLnBrk="1" hangingPunct="1">
              <a:lnSpc>
                <a:spcPct val="90000"/>
              </a:lnSpc>
            </a:pPr>
            <a:r>
              <a:rPr lang="zh-CN" altLang="en-US" sz="2000">
                <a:ea typeface="宋体" panose="02010600030101010101" pitchFamily="2" charset="-122"/>
              </a:rPr>
              <a:t>全球互联的路由器</a:t>
            </a:r>
          </a:p>
          <a:p>
            <a:pPr lvl="1" eaLnBrk="1" hangingPunct="1">
              <a:lnSpc>
                <a:spcPct val="90000"/>
              </a:lnSpc>
            </a:pPr>
            <a:r>
              <a:rPr lang="zh-CN" altLang="en-US" sz="2000">
                <a:ea typeface="宋体" panose="02010600030101010101" pitchFamily="2" charset="-122"/>
              </a:rPr>
              <a:t>分布式控制</a:t>
            </a:r>
          </a:p>
          <a:p>
            <a:pPr eaLnBrk="1" hangingPunct="1">
              <a:lnSpc>
                <a:spcPct val="90000"/>
              </a:lnSpc>
              <a:buFont typeface="Wingdings" panose="05000000000000000000" pitchFamily="2" charset="2"/>
              <a:buNone/>
            </a:pPr>
            <a:endParaRPr lang="en-US" altLang="zh-CN" sz="2200">
              <a:ea typeface="宋体" panose="02010600030101010101" pitchFamily="2" charset="-122"/>
            </a:endParaRPr>
          </a:p>
        </p:txBody>
      </p:sp>
      <p:sp>
        <p:nvSpPr>
          <p:cNvPr id="216071" name="Rectangle 5"/>
          <p:cNvSpPr>
            <a:spLocks noChangeArrowheads="1"/>
          </p:cNvSpPr>
          <p:nvPr/>
        </p:nvSpPr>
        <p:spPr bwMode="auto">
          <a:xfrm>
            <a:off x="1127448" y="1360280"/>
            <a:ext cx="79724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dirty="0">
                <a:solidFill>
                  <a:srgbClr val="FF0000"/>
                </a:solidFill>
                <a:latin typeface="Comic Sans MS" panose="030F0702030302020204" pitchFamily="66" charset="0"/>
                <a:ea typeface="宋体" panose="02010600030101010101" pitchFamily="2" charset="-122"/>
              </a:rPr>
              <a:t>1972-1980: </a:t>
            </a:r>
            <a:r>
              <a:rPr kumimoji="0" lang="zh-CN" altLang="en-US" sz="2400" dirty="0">
                <a:solidFill>
                  <a:srgbClr val="FF0000"/>
                </a:solidFill>
                <a:latin typeface="Comic Sans MS" panose="030F0702030302020204" pitchFamily="66" charset="0"/>
                <a:ea typeface="宋体" panose="02010600030101010101" pitchFamily="2" charset="-122"/>
              </a:rPr>
              <a:t>互联网络</a:t>
            </a:r>
            <a:r>
              <a:rPr kumimoji="0" lang="en-US" altLang="zh-CN" sz="2400" dirty="0">
                <a:solidFill>
                  <a:srgbClr val="FF0000"/>
                </a:solidFill>
                <a:latin typeface="Comic Sans MS" panose="030F0702030302020204" pitchFamily="66" charset="0"/>
                <a:ea typeface="宋体" panose="02010600030101010101" pitchFamily="2" charset="-122"/>
              </a:rPr>
              <a:t>, </a:t>
            </a:r>
            <a:r>
              <a:rPr kumimoji="0" lang="zh-CN" altLang="en-US" sz="2400" dirty="0">
                <a:solidFill>
                  <a:srgbClr val="FF0000"/>
                </a:solidFill>
                <a:latin typeface="Comic Sans MS" panose="030F0702030302020204" pitchFamily="66" charset="0"/>
                <a:ea typeface="宋体" panose="02010600030101010101" pitchFamily="2" charset="-122"/>
              </a:rPr>
              <a:t>新的和专用网</a:t>
            </a:r>
            <a:endParaRPr kumimoji="0" lang="zh-CN" altLang="en-US" sz="4800" u="sng" dirty="0">
              <a:solidFill>
                <a:schemeClr val="accent2"/>
              </a:solidFill>
              <a:latin typeface="Comic Sans MS" panose="030F0702030302020204" pitchFamily="66" charset="0"/>
              <a:ea typeface="宋体" panose="02010600030101010101" pitchFamily="2" charset="-122"/>
            </a:endParaRPr>
          </a:p>
        </p:txBody>
      </p:sp>
      <p:sp>
        <p:nvSpPr>
          <p:cNvPr id="216072" name="Rectangle 6"/>
          <p:cNvSpPr>
            <a:spLocks noChangeArrowheads="1"/>
          </p:cNvSpPr>
          <p:nvPr/>
        </p:nvSpPr>
        <p:spPr bwMode="auto">
          <a:xfrm>
            <a:off x="6324600" y="1485725"/>
            <a:ext cx="3771900" cy="318135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pic>
        <p:nvPicPr>
          <p:cNvPr id="216073" name="Picture 4" descr="2006_robert_kah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1" y="4868688"/>
            <a:ext cx="14398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74" name="Picture 7" descr="vinton-ce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3050" y="4797251"/>
            <a:ext cx="15049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5" name="Text Box 5"/>
          <p:cNvSpPr txBox="1">
            <a:spLocks noChangeArrowheads="1"/>
          </p:cNvSpPr>
          <p:nvPr/>
        </p:nvSpPr>
        <p:spPr bwMode="auto">
          <a:xfrm>
            <a:off x="7032626" y="4868687"/>
            <a:ext cx="1584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1972: Robert Kahn - ARPAnet public demonstration</a:t>
            </a:r>
          </a:p>
        </p:txBody>
      </p:sp>
      <p:sp>
        <p:nvSpPr>
          <p:cNvPr id="216076" name="Text Box 8"/>
          <p:cNvSpPr txBox="1">
            <a:spLocks noChangeArrowheads="1"/>
          </p:cNvSpPr>
          <p:nvPr/>
        </p:nvSpPr>
        <p:spPr bwMode="auto">
          <a:xfrm>
            <a:off x="7391401" y="5949775"/>
            <a:ext cx="1774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1973: Robert Kahn and </a:t>
            </a:r>
            <a:r>
              <a:rPr kumimoji="0" lang="en-US" altLang="en-US" sz="1200">
                <a:latin typeface="Arial" panose="020B0604020202020204" pitchFamily="34" charset="0"/>
                <a:ea typeface="宋体" panose="02010600030101010101" pitchFamily="2" charset="-122"/>
              </a:rPr>
              <a:t>Vinton Cerf</a:t>
            </a:r>
            <a:r>
              <a:rPr kumimoji="0" lang="en-US" altLang="zh-CN" sz="1200">
                <a:latin typeface="Arial" panose="020B0604020202020204" pitchFamily="34" charset="0"/>
                <a:ea typeface="宋体" panose="02010600030101010101" pitchFamily="2" charset="-122"/>
              </a:rPr>
              <a:t> : Transmission Control Protocol (TCP)</a:t>
            </a:r>
          </a:p>
        </p:txBody>
      </p:sp>
    </p:spTree>
    <p:extLst>
      <p:ext uri="{BB962C8B-B14F-4D97-AF65-F5344CB8AC3E}">
        <p14:creationId xmlns:p14="http://schemas.microsoft.com/office/powerpoint/2010/main" val="6537736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194A4D8-6F36-4611-A438-9C3653AE016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162</a:t>
            </a:fld>
            <a:r>
              <a:rPr kumimoji="0" lang="en-US" altLang="zh-CN" sz="1000">
                <a:latin typeface="Arial" panose="020B0604020202020204" pitchFamily="34" charset="0"/>
                <a:ea typeface="宋体" panose="02010600030101010101" pitchFamily="2" charset="-122"/>
              </a:rPr>
              <a:t>-</a:t>
            </a:r>
          </a:p>
        </p:txBody>
      </p:sp>
      <p:sp>
        <p:nvSpPr>
          <p:cNvPr id="218115" name="Rectangle 2"/>
          <p:cNvSpPr>
            <a:spLocks noGrp="1" noChangeArrowheads="1"/>
          </p:cNvSpPr>
          <p:nvPr>
            <p:ph type="title"/>
          </p:nvPr>
        </p:nvSpPr>
        <p:spPr/>
        <p:txBody>
          <a:bodyPr/>
          <a:lstStyle/>
          <a:p>
            <a:pPr eaLnBrk="1" hangingPunct="1"/>
            <a:r>
              <a:rPr lang="zh-CN" altLang="en-US" sz="2800" dirty="0">
                <a:latin typeface="+mj-ea"/>
              </a:rPr>
              <a:t>互联网简史（</a:t>
            </a:r>
            <a:r>
              <a:rPr lang="en-US" altLang="zh-CN" sz="2800" dirty="0">
                <a:latin typeface="+mj-ea"/>
              </a:rPr>
              <a:t>70s</a:t>
            </a:r>
            <a:r>
              <a:rPr lang="zh-CN" altLang="en-US" sz="2800" dirty="0">
                <a:latin typeface="+mj-ea"/>
              </a:rPr>
              <a:t>年代）</a:t>
            </a:r>
            <a:endParaRPr lang="en-US" altLang="zh-CN" sz="2800" dirty="0">
              <a:latin typeface="+mj-ea"/>
            </a:endParaRPr>
          </a:p>
        </p:txBody>
      </p:sp>
      <p:sp>
        <p:nvSpPr>
          <p:cNvPr id="218116" name="Rectangle 3"/>
          <p:cNvSpPr>
            <a:spLocks noGrp="1" noChangeArrowheads="1"/>
          </p:cNvSpPr>
          <p:nvPr>
            <p:ph type="body" idx="1"/>
          </p:nvPr>
        </p:nvSpPr>
        <p:spPr>
          <a:xfrm>
            <a:off x="837597" y="1349880"/>
            <a:ext cx="8435975" cy="3167062"/>
          </a:xfrm>
        </p:spPr>
        <p:txBody>
          <a:bodyPr/>
          <a:lstStyle/>
          <a:p>
            <a:pPr eaLnBrk="1" hangingPunct="1">
              <a:lnSpc>
                <a:spcPct val="90000"/>
              </a:lnSpc>
            </a:pPr>
            <a:r>
              <a:rPr lang="en-US" altLang="zh-CN" sz="2200" dirty="0"/>
              <a:t>Kahn</a:t>
            </a:r>
            <a:r>
              <a:rPr lang="zh-CN" altLang="en-US" sz="2200" dirty="0"/>
              <a:t>明确提出了现行</a:t>
            </a:r>
            <a:r>
              <a:rPr lang="en-US" altLang="zh-CN" sz="2200" dirty="0"/>
              <a:t>Internet</a:t>
            </a:r>
            <a:r>
              <a:rPr lang="zh-CN" altLang="en-US" sz="2200" dirty="0"/>
              <a:t>的基本架构原则</a:t>
            </a:r>
            <a:endParaRPr lang="en-US" altLang="zh-CN" sz="2200" dirty="0"/>
          </a:p>
          <a:p>
            <a:pPr eaLnBrk="1" hangingPunct="1">
              <a:lnSpc>
                <a:spcPct val="90000"/>
              </a:lnSpc>
            </a:pPr>
            <a:r>
              <a:rPr lang="en-US" altLang="zh-CN" sz="2200" dirty="0"/>
              <a:t>"open network architecture”</a:t>
            </a:r>
          </a:p>
          <a:p>
            <a:pPr lvl="1" eaLnBrk="1" hangingPunct="1">
              <a:lnSpc>
                <a:spcPct val="90000"/>
              </a:lnSpc>
            </a:pPr>
            <a:r>
              <a:rPr lang="zh-CN" altLang="en-US" sz="2000" dirty="0">
                <a:solidFill>
                  <a:srgbClr val="FF0000"/>
                </a:solidFill>
              </a:rPr>
              <a:t>简约</a:t>
            </a:r>
            <a:r>
              <a:rPr lang="en-US" altLang="zh-CN" sz="2000" dirty="0">
                <a:solidFill>
                  <a:srgbClr val="FF0000"/>
                </a:solidFill>
              </a:rPr>
              <a:t>, </a:t>
            </a:r>
            <a:r>
              <a:rPr lang="zh-CN" altLang="en-US" sz="2000" dirty="0">
                <a:solidFill>
                  <a:srgbClr val="FF0000"/>
                </a:solidFill>
              </a:rPr>
              <a:t>自治</a:t>
            </a:r>
            <a:r>
              <a:rPr lang="en-US" altLang="zh-CN" sz="2000" dirty="0"/>
              <a:t>: </a:t>
            </a:r>
            <a:r>
              <a:rPr lang="zh-CN" altLang="en-US" sz="2000" dirty="0"/>
              <a:t>网络能够独立运行</a:t>
            </a:r>
            <a:r>
              <a:rPr lang="en-US" altLang="zh-CN" sz="2000" dirty="0"/>
              <a:t>, </a:t>
            </a:r>
            <a:r>
              <a:rPr lang="zh-CN" altLang="en-US" sz="2000" dirty="0"/>
              <a:t>与其他网络互联时不需要调整</a:t>
            </a:r>
            <a:r>
              <a:rPr lang="en-US" altLang="zh-CN" sz="2000" dirty="0"/>
              <a:t>;</a:t>
            </a:r>
          </a:p>
          <a:p>
            <a:pPr lvl="1" eaLnBrk="1" hangingPunct="1">
              <a:lnSpc>
                <a:spcPct val="90000"/>
              </a:lnSpc>
            </a:pPr>
            <a:r>
              <a:rPr lang="zh-CN" altLang="en-US" sz="2000" dirty="0">
                <a:solidFill>
                  <a:srgbClr val="FF0000"/>
                </a:solidFill>
              </a:rPr>
              <a:t>尽最大努力服务</a:t>
            </a:r>
            <a:r>
              <a:rPr lang="en-US" altLang="zh-CN" sz="2000" dirty="0"/>
              <a:t>: </a:t>
            </a:r>
            <a:r>
              <a:rPr lang="zh-CN" altLang="en-US" sz="2000" dirty="0"/>
              <a:t>互联网应当提供尽最大努力的端到端服务</a:t>
            </a:r>
            <a:r>
              <a:rPr lang="en-US" altLang="zh-CN" sz="2000" dirty="0"/>
              <a:t>. </a:t>
            </a:r>
            <a:r>
              <a:rPr lang="zh-CN" altLang="en-US" sz="2000" dirty="0"/>
              <a:t>如果要求保证通信可靠性</a:t>
            </a:r>
            <a:r>
              <a:rPr lang="en-US" altLang="zh-CN" sz="2000" dirty="0"/>
              <a:t>, </a:t>
            </a:r>
            <a:r>
              <a:rPr lang="zh-CN" altLang="en-US" sz="2000" dirty="0"/>
              <a:t>发送方有责任对丢失的报文进行重传</a:t>
            </a:r>
            <a:r>
              <a:rPr lang="en-US" altLang="zh-CN" sz="2000" dirty="0"/>
              <a:t>;     </a:t>
            </a:r>
          </a:p>
          <a:p>
            <a:pPr lvl="1" eaLnBrk="1" hangingPunct="1">
              <a:lnSpc>
                <a:spcPct val="90000"/>
              </a:lnSpc>
            </a:pPr>
            <a:r>
              <a:rPr lang="zh-CN" altLang="en-US" sz="2000" dirty="0">
                <a:solidFill>
                  <a:srgbClr val="FF0000"/>
                </a:solidFill>
              </a:rPr>
              <a:t>无状态路由设备</a:t>
            </a:r>
            <a:r>
              <a:rPr lang="en-US" altLang="zh-CN" sz="2000" dirty="0"/>
              <a:t>: </a:t>
            </a:r>
            <a:r>
              <a:rPr lang="zh-CN" altLang="en-US" sz="2000" dirty="0"/>
              <a:t>互联网中的路由设备不会为任何链接维护状态信息</a:t>
            </a:r>
            <a:endParaRPr lang="en-US" altLang="zh-CN" sz="2000" dirty="0"/>
          </a:p>
          <a:p>
            <a:pPr lvl="1" eaLnBrk="1" hangingPunct="1">
              <a:lnSpc>
                <a:spcPct val="90000"/>
              </a:lnSpc>
            </a:pPr>
            <a:r>
              <a:rPr lang="zh-CN" altLang="en-US" sz="2000" dirty="0">
                <a:solidFill>
                  <a:srgbClr val="FF0000"/>
                </a:solidFill>
              </a:rPr>
              <a:t>分散控制</a:t>
            </a:r>
            <a:r>
              <a:rPr lang="en-US" altLang="zh-CN" sz="2000" dirty="0"/>
              <a:t>: </a:t>
            </a:r>
            <a:r>
              <a:rPr lang="zh-CN" altLang="en-US" sz="2000" dirty="0"/>
              <a:t>互联网中无法实现中央控制</a:t>
            </a:r>
            <a:r>
              <a:rPr lang="en-US" altLang="zh-CN" sz="2000" dirty="0"/>
              <a:t>.</a:t>
            </a:r>
          </a:p>
        </p:txBody>
      </p:sp>
      <p:pic>
        <p:nvPicPr>
          <p:cNvPr id="218117" name="Picture 4" descr="_41003178_medal203get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344" y="3783422"/>
            <a:ext cx="3288111" cy="246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631505" y="6209929"/>
            <a:ext cx="3816424" cy="461665"/>
          </a:xfrm>
          <a:prstGeom prst="rect">
            <a:avLst/>
          </a:prstGeom>
          <a:noFill/>
        </p:spPr>
        <p:txBody>
          <a:bodyPr wrap="square" rtlCol="0">
            <a:spAutoFit/>
          </a:bodyPr>
          <a:lstStyle/>
          <a:p>
            <a:r>
              <a:rPr lang="en-US" altLang="zh-CN" sz="2400" dirty="0"/>
              <a:t> ACM Turing Award 2004</a:t>
            </a:r>
            <a:endParaRPr lang="zh-CN" altLang="en-US" sz="2400" dirty="0"/>
          </a:p>
        </p:txBody>
      </p:sp>
      <p:grpSp>
        <p:nvGrpSpPr>
          <p:cNvPr id="5" name="组合 4"/>
          <p:cNvGrpSpPr/>
          <p:nvPr/>
        </p:nvGrpSpPr>
        <p:grpSpPr>
          <a:xfrm>
            <a:off x="6794600" y="3862195"/>
            <a:ext cx="5315624" cy="2844695"/>
            <a:chOff x="6794600" y="3862195"/>
            <a:chExt cx="5315624" cy="2844695"/>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600" y="3862195"/>
              <a:ext cx="5315624" cy="2347734"/>
            </a:xfrm>
            <a:prstGeom prst="rect">
              <a:avLst/>
            </a:prstGeom>
          </p:spPr>
        </p:pic>
        <p:sp>
          <p:nvSpPr>
            <p:cNvPr id="4" name="文本框 3"/>
            <p:cNvSpPr txBox="1"/>
            <p:nvPr/>
          </p:nvSpPr>
          <p:spPr>
            <a:xfrm>
              <a:off x="7119081" y="6245225"/>
              <a:ext cx="4020652" cy="461665"/>
            </a:xfrm>
            <a:prstGeom prst="rect">
              <a:avLst/>
            </a:prstGeom>
            <a:noFill/>
          </p:spPr>
          <p:txBody>
            <a:bodyPr wrap="none" rtlCol="0">
              <a:spAutoFit/>
            </a:bodyPr>
            <a:lstStyle/>
            <a:p>
              <a:r>
                <a:rPr lang="en-US" altLang="zh-CN" sz="2400" dirty="0"/>
                <a:t>The Matrix Reloaded (2003)</a:t>
              </a:r>
            </a:p>
          </p:txBody>
        </p:sp>
      </p:grpSp>
    </p:spTree>
    <p:extLst>
      <p:ext uri="{BB962C8B-B14F-4D97-AF65-F5344CB8AC3E}">
        <p14:creationId xmlns:p14="http://schemas.microsoft.com/office/powerpoint/2010/main" val="2784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2"/>
          <p:cNvSpPr>
            <a:spLocks noGrp="1"/>
          </p:cNvSpPr>
          <p:nvPr>
            <p:ph type="sldNum" sz="quarter" idx="11"/>
          </p:nvPr>
        </p:nvSpPr>
        <p:spPr>
          <a:xfrm>
            <a:off x="11352584" y="6534367"/>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454C284E-D938-4229-A4BF-995AA378E8ED}"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163</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1913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19140" name="Rectangle 2"/>
          <p:cNvSpPr>
            <a:spLocks noGrp="1" noChangeArrowheads="1"/>
          </p:cNvSpPr>
          <p:nvPr>
            <p:ph type="title" idx="4294967295"/>
          </p:nvPr>
        </p:nvSpPr>
        <p:spPr>
          <a:xfrm>
            <a:off x="911424" y="557168"/>
            <a:ext cx="7772400" cy="647700"/>
          </a:xfrm>
        </p:spPr>
        <p:txBody>
          <a:bodyPr/>
          <a:lstStyle/>
          <a:p>
            <a:pPr eaLnBrk="1" hangingPunct="1"/>
            <a:r>
              <a:rPr lang="zh-CN" altLang="en-US" sz="3500" dirty="0">
                <a:latin typeface="+mj-ea"/>
              </a:rPr>
              <a:t>互联网简史</a:t>
            </a:r>
            <a:endParaRPr lang="zh-CN" altLang="en-US" dirty="0">
              <a:latin typeface="+mj-ea"/>
            </a:endParaRPr>
          </a:p>
        </p:txBody>
      </p:sp>
      <p:sp>
        <p:nvSpPr>
          <p:cNvPr id="219141" name="Rectangle 3"/>
          <p:cNvSpPr>
            <a:spLocks noGrp="1" noChangeArrowheads="1"/>
          </p:cNvSpPr>
          <p:nvPr>
            <p:ph type="body" sz="half" idx="4294967295"/>
          </p:nvPr>
        </p:nvSpPr>
        <p:spPr>
          <a:xfrm>
            <a:off x="911424" y="1729582"/>
            <a:ext cx="4033838" cy="2520950"/>
          </a:xfrm>
        </p:spPr>
        <p:txBody>
          <a:bodyPr/>
          <a:lstStyle/>
          <a:p>
            <a:pPr eaLnBrk="1" hangingPunct="1"/>
            <a:r>
              <a:rPr lang="en-US" altLang="zh-CN" sz="2600" dirty="0">
                <a:solidFill>
                  <a:schemeClr val="accent2"/>
                </a:solidFill>
                <a:ea typeface="宋体" panose="02010600030101010101" pitchFamily="2" charset="-122"/>
              </a:rPr>
              <a:t>1983:</a:t>
            </a:r>
            <a:r>
              <a:rPr lang="en-US" altLang="zh-CN" sz="2600" dirty="0">
                <a:ea typeface="宋体" panose="02010600030101010101" pitchFamily="2" charset="-122"/>
              </a:rPr>
              <a:t> </a:t>
            </a:r>
            <a:r>
              <a:rPr lang="zh-CN" altLang="en-US" sz="2600" dirty="0">
                <a:ea typeface="宋体" panose="02010600030101010101" pitchFamily="2" charset="-122"/>
              </a:rPr>
              <a:t>部署 </a:t>
            </a:r>
            <a:r>
              <a:rPr lang="en-US" altLang="zh-CN" sz="2600" dirty="0">
                <a:ea typeface="宋体" panose="02010600030101010101" pitchFamily="2" charset="-122"/>
              </a:rPr>
              <a:t>TCP/IP</a:t>
            </a:r>
          </a:p>
          <a:p>
            <a:pPr eaLnBrk="1" hangingPunct="1"/>
            <a:r>
              <a:rPr lang="en-US" altLang="zh-CN" sz="2600" dirty="0">
                <a:solidFill>
                  <a:schemeClr val="accent2"/>
                </a:solidFill>
                <a:ea typeface="宋体" panose="02010600030101010101" pitchFamily="2" charset="-122"/>
              </a:rPr>
              <a:t>1982:</a:t>
            </a:r>
            <a:r>
              <a:rPr lang="en-US" altLang="zh-CN" sz="2600" dirty="0">
                <a:ea typeface="宋体" panose="02010600030101010101" pitchFamily="2" charset="-122"/>
              </a:rPr>
              <a:t>smtp </a:t>
            </a:r>
          </a:p>
          <a:p>
            <a:pPr eaLnBrk="1" hangingPunct="1"/>
            <a:r>
              <a:rPr lang="en-US" altLang="zh-CN" sz="2600" dirty="0">
                <a:solidFill>
                  <a:schemeClr val="accent2"/>
                </a:solidFill>
                <a:ea typeface="宋体" panose="02010600030101010101" pitchFamily="2" charset="-122"/>
              </a:rPr>
              <a:t>1983:</a:t>
            </a:r>
            <a:r>
              <a:rPr lang="en-US" altLang="zh-CN" sz="2600" dirty="0">
                <a:ea typeface="宋体" panose="02010600030101010101" pitchFamily="2" charset="-122"/>
              </a:rPr>
              <a:t> DNS </a:t>
            </a:r>
          </a:p>
          <a:p>
            <a:pPr eaLnBrk="1" hangingPunct="1"/>
            <a:r>
              <a:rPr lang="en-US" altLang="zh-CN" sz="2600" dirty="0">
                <a:solidFill>
                  <a:schemeClr val="accent2"/>
                </a:solidFill>
                <a:ea typeface="宋体" panose="02010600030101010101" pitchFamily="2" charset="-122"/>
              </a:rPr>
              <a:t>1985:</a:t>
            </a:r>
            <a:r>
              <a:rPr lang="en-US" altLang="zh-CN" sz="2600" dirty="0">
                <a:ea typeface="宋体" panose="02010600030101010101" pitchFamily="2" charset="-122"/>
              </a:rPr>
              <a:t> ftp </a:t>
            </a:r>
          </a:p>
          <a:p>
            <a:pPr eaLnBrk="1" hangingPunct="1"/>
            <a:r>
              <a:rPr lang="en-US" altLang="zh-CN" sz="2600" dirty="0">
                <a:solidFill>
                  <a:schemeClr val="accent2"/>
                </a:solidFill>
                <a:ea typeface="宋体" panose="02010600030101010101" pitchFamily="2" charset="-122"/>
              </a:rPr>
              <a:t>1988:</a:t>
            </a:r>
            <a:r>
              <a:rPr lang="en-US" altLang="zh-CN" sz="2600" dirty="0">
                <a:ea typeface="宋体" panose="02010600030101010101" pitchFamily="2" charset="-122"/>
              </a:rPr>
              <a:t> TCP </a:t>
            </a:r>
            <a:r>
              <a:rPr lang="zh-CN" altLang="en-US" sz="2600" dirty="0">
                <a:ea typeface="宋体" panose="02010600030101010101" pitchFamily="2" charset="-122"/>
              </a:rPr>
              <a:t>拥塞控制</a:t>
            </a:r>
          </a:p>
        </p:txBody>
      </p:sp>
      <p:sp>
        <p:nvSpPr>
          <p:cNvPr id="219142" name="Rectangle 4"/>
          <p:cNvSpPr>
            <a:spLocks noGrp="1" noChangeArrowheads="1"/>
          </p:cNvSpPr>
          <p:nvPr>
            <p:ph type="body" sz="half" idx="4294967295"/>
          </p:nvPr>
        </p:nvSpPr>
        <p:spPr>
          <a:xfrm>
            <a:off x="6167439" y="1758951"/>
            <a:ext cx="5833217" cy="1814513"/>
          </a:xfrm>
        </p:spPr>
        <p:txBody>
          <a:bodyPr/>
          <a:lstStyle/>
          <a:p>
            <a:pPr eaLnBrk="1" hangingPunct="1"/>
            <a:r>
              <a:rPr lang="zh-CN" altLang="en-US" sz="2600" dirty="0">
                <a:ea typeface="宋体" panose="02010600030101010101" pitchFamily="2" charset="-122"/>
              </a:rPr>
              <a:t>新的国家级网络</a:t>
            </a:r>
            <a:r>
              <a:rPr lang="en-US" altLang="zh-CN" sz="2600" dirty="0">
                <a:ea typeface="宋体" panose="02010600030101010101" pitchFamily="2" charset="-122"/>
              </a:rPr>
              <a:t>: </a:t>
            </a:r>
            <a:r>
              <a:rPr lang="en-US" altLang="zh-CN" sz="2600" dirty="0" err="1">
                <a:ea typeface="宋体" panose="02010600030101010101" pitchFamily="2" charset="-122"/>
              </a:rPr>
              <a:t>Csnet</a:t>
            </a:r>
            <a:r>
              <a:rPr lang="en-US" altLang="zh-CN" sz="2600" dirty="0">
                <a:ea typeface="宋体" panose="02010600030101010101" pitchFamily="2" charset="-122"/>
              </a:rPr>
              <a:t>, </a:t>
            </a:r>
            <a:r>
              <a:rPr lang="en-US" altLang="zh-CN" sz="2600" dirty="0" err="1">
                <a:ea typeface="宋体" panose="02010600030101010101" pitchFamily="2" charset="-122"/>
              </a:rPr>
              <a:t>BITnet</a:t>
            </a:r>
            <a:r>
              <a:rPr lang="en-US" altLang="zh-CN" sz="2600" dirty="0">
                <a:ea typeface="宋体" panose="02010600030101010101" pitchFamily="2" charset="-122"/>
              </a:rPr>
              <a:t>, </a:t>
            </a:r>
            <a:r>
              <a:rPr lang="en-US" altLang="zh-CN" sz="2600" dirty="0" err="1">
                <a:ea typeface="宋体" panose="02010600030101010101" pitchFamily="2" charset="-122"/>
              </a:rPr>
              <a:t>NSFnet</a:t>
            </a:r>
            <a:r>
              <a:rPr lang="en-US" altLang="zh-CN" sz="2600" dirty="0">
                <a:ea typeface="宋体" panose="02010600030101010101" pitchFamily="2" charset="-122"/>
              </a:rPr>
              <a:t>, Minitel</a:t>
            </a:r>
          </a:p>
          <a:p>
            <a:pPr eaLnBrk="1" hangingPunct="1"/>
            <a:r>
              <a:rPr lang="en-US" altLang="zh-CN" sz="2600" dirty="0">
                <a:ea typeface="宋体" panose="02010600030101010101" pitchFamily="2" charset="-122"/>
              </a:rPr>
              <a:t>100,000 </a:t>
            </a:r>
            <a:r>
              <a:rPr lang="zh-CN" altLang="en-US" sz="2600" dirty="0">
                <a:ea typeface="宋体" panose="02010600030101010101" pitchFamily="2" charset="-122"/>
              </a:rPr>
              <a:t>个主机与互联网连接</a:t>
            </a:r>
          </a:p>
          <a:p>
            <a:pPr eaLnBrk="1" hangingPunct="1"/>
            <a:endParaRPr lang="en-US" altLang="zh-CN" sz="2600" dirty="0">
              <a:ea typeface="宋体" panose="02010600030101010101" pitchFamily="2" charset="-122"/>
            </a:endParaRPr>
          </a:p>
        </p:txBody>
      </p:sp>
      <p:sp>
        <p:nvSpPr>
          <p:cNvPr id="219143" name="Rectangle 5"/>
          <p:cNvSpPr>
            <a:spLocks noChangeArrowheads="1"/>
          </p:cNvSpPr>
          <p:nvPr/>
        </p:nvSpPr>
        <p:spPr bwMode="auto">
          <a:xfrm>
            <a:off x="911424" y="1129311"/>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solidFill>
                  <a:srgbClr val="FF0000"/>
                </a:solidFill>
                <a:latin typeface="Comic Sans MS" panose="030F0702030302020204" pitchFamily="66" charset="0"/>
                <a:ea typeface="宋体" panose="02010600030101010101" pitchFamily="2" charset="-122"/>
              </a:rPr>
              <a:t>1980-1990: </a:t>
            </a:r>
            <a:r>
              <a:rPr kumimoji="0" lang="zh-CN" altLang="en-US" sz="1800" dirty="0">
                <a:solidFill>
                  <a:srgbClr val="FF0000"/>
                </a:solidFill>
                <a:latin typeface="Comic Sans MS" panose="030F0702030302020204" pitchFamily="66" charset="0"/>
                <a:ea typeface="宋体" panose="02010600030101010101" pitchFamily="2" charset="-122"/>
              </a:rPr>
              <a:t>协议不断完善</a:t>
            </a:r>
            <a:r>
              <a:rPr kumimoji="0" lang="en-US" altLang="zh-CN" sz="1800" dirty="0">
                <a:solidFill>
                  <a:srgbClr val="FF0000"/>
                </a:solidFill>
                <a:latin typeface="Comic Sans MS" panose="030F0702030302020204" pitchFamily="66" charset="0"/>
                <a:ea typeface="宋体" panose="02010600030101010101" pitchFamily="2" charset="-122"/>
              </a:rPr>
              <a:t>, </a:t>
            </a:r>
            <a:r>
              <a:rPr kumimoji="0" lang="zh-CN" altLang="en-US" sz="1800" dirty="0">
                <a:solidFill>
                  <a:srgbClr val="FF0000"/>
                </a:solidFill>
                <a:latin typeface="Comic Sans MS" panose="030F0702030302020204" pitchFamily="66" charset="0"/>
                <a:ea typeface="宋体" panose="02010600030101010101" pitchFamily="2" charset="-122"/>
              </a:rPr>
              <a:t>网络逐渐普及</a:t>
            </a:r>
            <a:endParaRPr kumimoji="0" lang="zh-CN" altLang="en-US" sz="4000" u="sng" dirty="0">
              <a:solidFill>
                <a:schemeClr val="accent2"/>
              </a:solidFill>
              <a:latin typeface="Comic Sans MS" panose="030F0702030302020204" pitchFamily="66" charset="0"/>
              <a:ea typeface="宋体" panose="02010600030101010101" pitchFamily="2" charset="-122"/>
            </a:endParaRPr>
          </a:p>
        </p:txBody>
      </p:sp>
      <p:pic>
        <p:nvPicPr>
          <p:cNvPr id="219144" name="Picture 4" descr="Van_Jacobson-pr-sm">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4292600"/>
            <a:ext cx="1506537"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5" name="TextBox 8"/>
          <p:cNvSpPr txBox="1">
            <a:spLocks noChangeArrowheads="1"/>
          </p:cNvSpPr>
          <p:nvPr/>
        </p:nvSpPr>
        <p:spPr bwMode="auto">
          <a:xfrm>
            <a:off x="1919288" y="6308725"/>
            <a:ext cx="1801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V. Paxson: TCP</a:t>
            </a:r>
            <a:endParaRPr kumimoji="0" lang="zh-CN" altLang="en-US" sz="1800">
              <a:latin typeface="Arial" panose="020B0604020202020204" pitchFamily="34" charset="0"/>
              <a:ea typeface="宋体" panose="02010600030101010101" pitchFamily="2" charset="-122"/>
            </a:endParaRPr>
          </a:p>
        </p:txBody>
      </p:sp>
      <p:sp>
        <p:nvSpPr>
          <p:cNvPr id="219146" name="文本框 1"/>
          <p:cNvSpPr txBox="1">
            <a:spLocks noChangeArrowheads="1"/>
          </p:cNvSpPr>
          <p:nvPr/>
        </p:nvSpPr>
        <p:spPr bwMode="auto">
          <a:xfrm>
            <a:off x="3863752" y="6195232"/>
            <a:ext cx="622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t>Van </a:t>
            </a:r>
            <a:r>
              <a:rPr lang="en-US" altLang="zh-CN" sz="1400" dirty="0" err="1"/>
              <a:t>Paxson</a:t>
            </a:r>
            <a:r>
              <a:rPr lang="en-US" altLang="zh-CN" sz="1400" dirty="0"/>
              <a:t>, Measurements and Analysis of End-to-End Internet Dynamics, </a:t>
            </a:r>
          </a:p>
          <a:p>
            <a:r>
              <a:rPr lang="en-US" altLang="zh-CN" sz="1400" dirty="0"/>
              <a:t>University of California, Berkeley, Ph.D. thesis, 1997</a:t>
            </a:r>
            <a:endParaRPr lang="zh-CN" altLang="en-US" sz="1400" dirty="0"/>
          </a:p>
        </p:txBody>
      </p:sp>
    </p:spTree>
    <p:extLst>
      <p:ext uri="{BB962C8B-B14F-4D97-AF65-F5344CB8AC3E}">
        <p14:creationId xmlns:p14="http://schemas.microsoft.com/office/powerpoint/2010/main" val="35928566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8AAC3AB-CA43-4548-B238-D9D4A906C400}"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164</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2118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21188" name="Rectangle 2"/>
          <p:cNvSpPr>
            <a:spLocks noGrp="1" noChangeArrowheads="1"/>
          </p:cNvSpPr>
          <p:nvPr>
            <p:ph type="title" idx="4294967295"/>
          </p:nvPr>
        </p:nvSpPr>
        <p:spPr>
          <a:xfrm>
            <a:off x="987624" y="589756"/>
            <a:ext cx="3733800" cy="685800"/>
          </a:xfrm>
        </p:spPr>
        <p:txBody>
          <a:bodyPr/>
          <a:lstStyle/>
          <a:p>
            <a:pPr eaLnBrk="1" hangingPunct="1"/>
            <a:r>
              <a:rPr lang="zh-CN" altLang="en-US" sz="3500" dirty="0">
                <a:latin typeface="+mj-ea"/>
              </a:rPr>
              <a:t>互联网简史</a:t>
            </a:r>
            <a:endParaRPr lang="zh-CN" altLang="en-US" dirty="0">
              <a:latin typeface="+mj-ea"/>
            </a:endParaRPr>
          </a:p>
        </p:txBody>
      </p:sp>
      <p:sp>
        <p:nvSpPr>
          <p:cNvPr id="221189" name="Rectangle 3"/>
          <p:cNvSpPr>
            <a:spLocks noGrp="1" noChangeArrowheads="1"/>
          </p:cNvSpPr>
          <p:nvPr>
            <p:ph type="body" sz="half" idx="4294967295"/>
          </p:nvPr>
        </p:nvSpPr>
        <p:spPr>
          <a:xfrm>
            <a:off x="911424" y="2494756"/>
            <a:ext cx="5112568" cy="3670548"/>
          </a:xfrm>
        </p:spPr>
        <p:txBody>
          <a:bodyPr/>
          <a:lstStyle/>
          <a:p>
            <a:pPr eaLnBrk="1" hangingPunct="1">
              <a:lnSpc>
                <a:spcPct val="90000"/>
              </a:lnSpc>
            </a:pPr>
            <a:r>
              <a:rPr lang="en-US" altLang="zh-CN" sz="2400" dirty="0">
                <a:solidFill>
                  <a:schemeClr val="accent2"/>
                </a:solidFill>
                <a:ea typeface="宋体" panose="02010600030101010101" pitchFamily="2" charset="-122"/>
              </a:rPr>
              <a:t>90</a:t>
            </a:r>
            <a:r>
              <a:rPr lang="zh-CN" altLang="en-US" sz="2400" dirty="0">
                <a:solidFill>
                  <a:schemeClr val="accent2"/>
                </a:solidFill>
                <a:ea typeface="宋体" panose="02010600030101010101" pitchFamily="2" charset="-122"/>
              </a:rPr>
              <a:t>年代初</a:t>
            </a:r>
            <a:r>
              <a:rPr lang="en-US" altLang="zh-CN" sz="2400" dirty="0">
                <a:solidFill>
                  <a:schemeClr val="accent2"/>
                </a:solidFill>
                <a:ea typeface="宋体" panose="02010600030101010101" pitchFamily="2" charset="-122"/>
              </a:rPr>
              <a:t>: </a:t>
            </a:r>
            <a:r>
              <a:rPr lang="en-US" altLang="zh-CN" sz="2400" dirty="0" err="1">
                <a:ea typeface="宋体" panose="02010600030101010101" pitchFamily="2" charset="-122"/>
              </a:rPr>
              <a:t>ARPAnet</a:t>
            </a:r>
            <a:r>
              <a:rPr lang="en-US" altLang="zh-CN" sz="2400" dirty="0">
                <a:ea typeface="宋体" panose="02010600030101010101" pitchFamily="2" charset="-122"/>
              </a:rPr>
              <a:t> </a:t>
            </a:r>
            <a:r>
              <a:rPr lang="zh-CN" altLang="en-US" sz="2400" dirty="0">
                <a:ea typeface="宋体" panose="02010600030101010101" pitchFamily="2" charset="-122"/>
              </a:rPr>
              <a:t>退役</a:t>
            </a:r>
          </a:p>
          <a:p>
            <a:pPr eaLnBrk="1" hangingPunct="1">
              <a:lnSpc>
                <a:spcPct val="90000"/>
              </a:lnSpc>
            </a:pPr>
            <a:r>
              <a:rPr lang="en-US" altLang="zh-CN" sz="2400" dirty="0">
                <a:solidFill>
                  <a:schemeClr val="accent2"/>
                </a:solidFill>
                <a:ea typeface="宋体" panose="02010600030101010101" pitchFamily="2" charset="-122"/>
              </a:rPr>
              <a:t>1991: </a:t>
            </a:r>
            <a:r>
              <a:rPr lang="en-US" altLang="zh-CN" sz="2400" dirty="0">
                <a:ea typeface="宋体" panose="02010600030101010101" pitchFamily="2" charset="-122"/>
              </a:rPr>
              <a:t>NSF </a:t>
            </a:r>
            <a:r>
              <a:rPr lang="zh-CN" altLang="en-US" sz="2400" dirty="0">
                <a:ea typeface="宋体" panose="02010600030101010101" pitchFamily="2" charset="-122"/>
              </a:rPr>
              <a:t>限制</a:t>
            </a:r>
            <a:r>
              <a:rPr lang="en-US" altLang="zh-CN" sz="2400" dirty="0" err="1">
                <a:ea typeface="宋体" panose="02010600030101010101" pitchFamily="2" charset="-122"/>
              </a:rPr>
              <a:t>NSFnet</a:t>
            </a:r>
            <a:r>
              <a:rPr lang="zh-CN" altLang="en-US" sz="2400" dirty="0">
                <a:ea typeface="宋体" panose="02010600030101010101" pitchFamily="2" charset="-122"/>
              </a:rPr>
              <a:t>的商业应用，</a:t>
            </a:r>
            <a:r>
              <a:rPr lang="en-US" altLang="zh-CN" sz="2400" dirty="0">
                <a:ea typeface="宋体" panose="02010600030101010101" pitchFamily="2" charset="-122"/>
              </a:rPr>
              <a:t>(</a:t>
            </a:r>
            <a:r>
              <a:rPr lang="en-US" altLang="zh-CN" sz="2400" dirty="0" err="1">
                <a:ea typeface="宋体" panose="02010600030101010101" pitchFamily="2" charset="-122"/>
              </a:rPr>
              <a:t>NSFnet</a:t>
            </a:r>
            <a:r>
              <a:rPr lang="zh-CN" altLang="en-US" sz="2400" dirty="0">
                <a:ea typeface="宋体" panose="02010600030101010101" pitchFamily="2" charset="-122"/>
              </a:rPr>
              <a:t>于</a:t>
            </a:r>
            <a:r>
              <a:rPr lang="en-US" altLang="zh-CN" sz="2400" dirty="0">
                <a:ea typeface="宋体" panose="02010600030101010101" pitchFamily="2" charset="-122"/>
              </a:rPr>
              <a:t>1995</a:t>
            </a:r>
            <a:r>
              <a:rPr lang="zh-CN" altLang="en-US" sz="2400" dirty="0">
                <a:ea typeface="宋体" panose="02010600030101010101" pitchFamily="2" charset="-122"/>
              </a:rPr>
              <a:t>年退役</a:t>
            </a:r>
            <a:r>
              <a:rPr lang="en-US" altLang="zh-CN" sz="2400" dirty="0">
                <a:ea typeface="宋体" panose="02010600030101010101" pitchFamily="2" charset="-122"/>
              </a:rPr>
              <a:t>)</a:t>
            </a:r>
            <a:endParaRPr lang="zh-CN" altLang="en-US" sz="2400" dirty="0">
              <a:ea typeface="宋体" panose="02010600030101010101" pitchFamily="2" charset="-122"/>
            </a:endParaRPr>
          </a:p>
          <a:p>
            <a:pPr eaLnBrk="1" hangingPunct="1">
              <a:lnSpc>
                <a:spcPct val="90000"/>
              </a:lnSpc>
            </a:pPr>
            <a:r>
              <a:rPr lang="en-US" altLang="zh-CN" sz="2400" dirty="0">
                <a:solidFill>
                  <a:schemeClr val="accent2"/>
                </a:solidFill>
                <a:ea typeface="宋体" panose="02010600030101010101" pitchFamily="2" charset="-122"/>
              </a:rPr>
              <a:t>90</a:t>
            </a:r>
            <a:r>
              <a:rPr lang="zh-CN" altLang="en-US" sz="2400" dirty="0">
                <a:solidFill>
                  <a:schemeClr val="accent2"/>
                </a:solidFill>
                <a:ea typeface="宋体" panose="02010600030101010101" pitchFamily="2" charset="-122"/>
              </a:rPr>
              <a:t>年代初</a:t>
            </a:r>
            <a:r>
              <a:rPr lang="en-US" altLang="zh-CN" sz="2400" dirty="0">
                <a:solidFill>
                  <a:schemeClr val="accent2"/>
                </a:solidFill>
                <a:ea typeface="宋体" panose="02010600030101010101" pitchFamily="2" charset="-122"/>
              </a:rPr>
              <a:t>:</a:t>
            </a:r>
            <a:r>
              <a:rPr lang="en-US" altLang="zh-CN" sz="2400" dirty="0">
                <a:ea typeface="宋体" panose="02010600030101010101" pitchFamily="2" charset="-122"/>
              </a:rPr>
              <a:t> Web</a:t>
            </a:r>
            <a:r>
              <a:rPr lang="zh-CN" altLang="en-US" sz="2400" dirty="0">
                <a:ea typeface="宋体" panose="02010600030101010101" pitchFamily="2" charset="-122"/>
              </a:rPr>
              <a:t>应用</a:t>
            </a:r>
          </a:p>
          <a:p>
            <a:pPr lvl="1" eaLnBrk="1" hangingPunct="1">
              <a:lnSpc>
                <a:spcPct val="90000"/>
              </a:lnSpc>
            </a:pPr>
            <a:r>
              <a:rPr lang="zh-CN" altLang="en-US" sz="2400" dirty="0">
                <a:ea typeface="宋体" panose="02010600030101010101" pitchFamily="2" charset="-122"/>
              </a:rPr>
              <a:t>超文本 </a:t>
            </a:r>
            <a:r>
              <a:rPr lang="en-US" altLang="zh-CN" sz="2400" dirty="0">
                <a:ea typeface="宋体" panose="02010600030101010101" pitchFamily="2" charset="-122"/>
              </a:rPr>
              <a:t>[Bush 1945, Nelson 1960</a:t>
            </a:r>
            <a:r>
              <a:rPr lang="en-US" altLang="zh-CN" sz="2400" dirty="0">
                <a:latin typeface="华文中宋" panose="02010600040101010101" pitchFamily="2" charset="-122"/>
                <a:ea typeface="宋体" panose="02010600030101010101" pitchFamily="2" charset="-122"/>
              </a:rPr>
              <a:t>’</a:t>
            </a:r>
            <a:r>
              <a:rPr lang="en-US" altLang="zh-CN" sz="2400" dirty="0">
                <a:ea typeface="宋体" panose="02010600030101010101" pitchFamily="2" charset="-122"/>
              </a:rPr>
              <a:t>s]</a:t>
            </a:r>
          </a:p>
          <a:p>
            <a:pPr lvl="1" eaLnBrk="1" hangingPunct="1">
              <a:lnSpc>
                <a:spcPct val="90000"/>
              </a:lnSpc>
            </a:pPr>
            <a:r>
              <a:rPr lang="en-US" altLang="zh-CN" sz="2400" dirty="0">
                <a:ea typeface="宋体" panose="02010600030101010101" pitchFamily="2" charset="-122"/>
              </a:rPr>
              <a:t>HTML, HTTP: Berners-Lee</a:t>
            </a:r>
          </a:p>
          <a:p>
            <a:pPr lvl="1" eaLnBrk="1" hangingPunct="1">
              <a:lnSpc>
                <a:spcPct val="90000"/>
              </a:lnSpc>
            </a:pPr>
            <a:r>
              <a:rPr lang="en-US" altLang="zh-CN" sz="2400" dirty="0">
                <a:ea typeface="宋体" panose="02010600030101010101" pitchFamily="2" charset="-122"/>
              </a:rPr>
              <a:t>1994: Mosaic, Netscape</a:t>
            </a:r>
          </a:p>
          <a:p>
            <a:pPr lvl="1" eaLnBrk="1" hangingPunct="1">
              <a:lnSpc>
                <a:spcPct val="90000"/>
              </a:lnSpc>
            </a:pPr>
            <a:r>
              <a:rPr lang="en-US" altLang="zh-CN" sz="2400" dirty="0">
                <a:ea typeface="宋体" panose="02010600030101010101" pitchFamily="2" charset="-122"/>
              </a:rPr>
              <a:t>90</a:t>
            </a:r>
            <a:r>
              <a:rPr lang="zh-CN" altLang="en-US" sz="2400" dirty="0">
                <a:ea typeface="宋体" panose="02010600030101010101" pitchFamily="2" charset="-122"/>
              </a:rPr>
              <a:t>年代后期</a:t>
            </a:r>
            <a:r>
              <a:rPr lang="en-US" altLang="zh-CN" sz="2400" dirty="0">
                <a:ea typeface="宋体" panose="02010600030101010101" pitchFamily="2" charset="-122"/>
              </a:rPr>
              <a:t>: Web</a:t>
            </a:r>
            <a:r>
              <a:rPr lang="zh-CN" altLang="en-US" sz="2400" dirty="0">
                <a:ea typeface="宋体" panose="02010600030101010101" pitchFamily="2" charset="-122"/>
              </a:rPr>
              <a:t>应用商业化</a:t>
            </a:r>
            <a:endParaRPr lang="zh-CN" altLang="en-US" sz="2000" dirty="0">
              <a:ea typeface="宋体" panose="02010600030101010101" pitchFamily="2" charset="-122"/>
            </a:endParaRPr>
          </a:p>
          <a:p>
            <a:pPr eaLnBrk="1" hangingPunct="1">
              <a:lnSpc>
                <a:spcPct val="90000"/>
              </a:lnSpc>
            </a:pPr>
            <a:endParaRPr lang="zh-CN" altLang="en-US" sz="2400" dirty="0">
              <a:ea typeface="宋体" panose="02010600030101010101" pitchFamily="2" charset="-122"/>
            </a:endParaRPr>
          </a:p>
          <a:p>
            <a:pPr eaLnBrk="1" hangingPunct="1">
              <a:lnSpc>
                <a:spcPct val="90000"/>
              </a:lnSpc>
            </a:pPr>
            <a:endParaRPr lang="en-US" altLang="zh-CN" sz="2400" dirty="0">
              <a:ea typeface="宋体" panose="02010600030101010101" pitchFamily="2" charset="-122"/>
            </a:endParaRPr>
          </a:p>
        </p:txBody>
      </p:sp>
      <p:sp>
        <p:nvSpPr>
          <p:cNvPr id="221190" name="Rectangle 4"/>
          <p:cNvSpPr>
            <a:spLocks noGrp="1" noChangeArrowheads="1"/>
          </p:cNvSpPr>
          <p:nvPr>
            <p:ph type="body" sz="half" idx="4294967295"/>
          </p:nvPr>
        </p:nvSpPr>
        <p:spPr>
          <a:xfrm>
            <a:off x="6744072" y="2564904"/>
            <a:ext cx="5369296" cy="2743200"/>
          </a:xfrm>
        </p:spPr>
        <p:txBody>
          <a:bodyPr/>
          <a:lstStyle/>
          <a:p>
            <a:pPr eaLnBrk="1" hangingPunct="1">
              <a:lnSpc>
                <a:spcPct val="90000"/>
              </a:lnSpc>
              <a:buFont typeface="Wingdings" panose="05000000000000000000" pitchFamily="2" charset="2"/>
              <a:buNone/>
            </a:pPr>
            <a:r>
              <a:rPr lang="en-US" altLang="zh-CN" sz="2400" dirty="0">
                <a:solidFill>
                  <a:schemeClr val="accent2"/>
                </a:solidFill>
                <a:ea typeface="宋体" panose="02010600030101010101" pitchFamily="2" charset="-122"/>
              </a:rPr>
              <a:t>90</a:t>
            </a:r>
            <a:r>
              <a:rPr lang="zh-CN" altLang="en-US" sz="2400" dirty="0">
                <a:solidFill>
                  <a:schemeClr val="accent2"/>
                </a:solidFill>
                <a:ea typeface="宋体" panose="02010600030101010101" pitchFamily="2" charset="-122"/>
              </a:rPr>
              <a:t>年代后期</a:t>
            </a:r>
            <a:r>
              <a:rPr lang="en-US" altLang="zh-CN" sz="2400" dirty="0">
                <a:solidFill>
                  <a:schemeClr val="accent2"/>
                </a:solidFill>
                <a:ea typeface="宋体" panose="02010600030101010101" pitchFamily="2" charset="-122"/>
              </a:rPr>
              <a:t>:</a:t>
            </a:r>
            <a:endParaRPr lang="en-US" altLang="zh-CN" sz="2400" dirty="0">
              <a:solidFill>
                <a:srgbClr val="FF0000"/>
              </a:solidFill>
              <a:ea typeface="宋体" panose="02010600030101010101" pitchFamily="2" charset="-122"/>
            </a:endParaRPr>
          </a:p>
          <a:p>
            <a:pPr eaLnBrk="1" hangingPunct="1">
              <a:lnSpc>
                <a:spcPct val="90000"/>
              </a:lnSpc>
            </a:pPr>
            <a:r>
              <a:rPr lang="zh-CN" altLang="en-US" sz="2400" dirty="0">
                <a:ea typeface="宋体" panose="02010600030101010101" pitchFamily="2" charset="-122"/>
              </a:rPr>
              <a:t>新兴应用</a:t>
            </a:r>
            <a:r>
              <a:rPr lang="en-US" altLang="zh-CN" sz="2400" dirty="0">
                <a:ea typeface="宋体" panose="02010600030101010101" pitchFamily="2" charset="-122"/>
              </a:rPr>
              <a:t>: </a:t>
            </a:r>
            <a:r>
              <a:rPr lang="zh-CN" altLang="en-US" sz="2400" dirty="0">
                <a:ea typeface="宋体" panose="02010600030101010101" pitchFamily="2" charset="-122"/>
              </a:rPr>
              <a:t>即时通讯</a:t>
            </a:r>
            <a:r>
              <a:rPr lang="en-US" altLang="zh-CN" sz="2400" dirty="0">
                <a:ea typeface="宋体" panose="02010600030101010101" pitchFamily="2" charset="-122"/>
              </a:rPr>
              <a:t>, P2P </a:t>
            </a:r>
            <a:r>
              <a:rPr lang="zh-CN" altLang="en-US" sz="2400" dirty="0">
                <a:ea typeface="宋体" panose="02010600030101010101" pitchFamily="2" charset="-122"/>
              </a:rPr>
              <a:t>文件共享</a:t>
            </a:r>
          </a:p>
          <a:p>
            <a:pPr eaLnBrk="1" hangingPunct="1">
              <a:lnSpc>
                <a:spcPct val="90000"/>
              </a:lnSpc>
            </a:pPr>
            <a:r>
              <a:rPr lang="zh-CN" altLang="en-US" sz="2400" dirty="0">
                <a:ea typeface="宋体" panose="02010600030101010101" pitchFamily="2" charset="-122"/>
              </a:rPr>
              <a:t>网络安全凸显重要性</a:t>
            </a:r>
          </a:p>
          <a:p>
            <a:pPr eaLnBrk="1" hangingPunct="1">
              <a:lnSpc>
                <a:spcPct val="90000"/>
              </a:lnSpc>
            </a:pPr>
            <a:r>
              <a:rPr lang="zh-CN" altLang="en-US" sz="2400" dirty="0">
                <a:ea typeface="宋体" panose="02010600030101010101" pitchFamily="2" charset="-122"/>
              </a:rPr>
              <a:t>至少 </a:t>
            </a:r>
            <a:r>
              <a:rPr lang="en-US" altLang="zh-CN" sz="2400" dirty="0">
                <a:ea typeface="宋体" panose="02010600030101010101" pitchFamily="2" charset="-122"/>
              </a:rPr>
              <a:t>5</a:t>
            </a:r>
            <a:r>
              <a:rPr lang="zh-CN" altLang="en-US" sz="2400" dirty="0">
                <a:ea typeface="宋体" panose="02010600030101010101" pitchFamily="2" charset="-122"/>
              </a:rPr>
              <a:t>千万主机</a:t>
            </a:r>
            <a:r>
              <a:rPr lang="en-US" altLang="zh-CN" sz="2400" dirty="0">
                <a:ea typeface="宋体" panose="02010600030101010101" pitchFamily="2" charset="-122"/>
              </a:rPr>
              <a:t>, 1</a:t>
            </a:r>
            <a:r>
              <a:rPr lang="zh-CN" altLang="en-US" sz="2400" dirty="0">
                <a:ea typeface="宋体" panose="02010600030101010101" pitchFamily="2" charset="-122"/>
              </a:rPr>
              <a:t>亿多用户</a:t>
            </a:r>
          </a:p>
          <a:p>
            <a:pPr eaLnBrk="1" hangingPunct="1">
              <a:lnSpc>
                <a:spcPct val="90000"/>
              </a:lnSpc>
            </a:pPr>
            <a:r>
              <a:rPr lang="zh-CN" altLang="en-US" sz="2400" dirty="0">
                <a:ea typeface="宋体" panose="02010600030101010101" pitchFamily="2" charset="-122"/>
              </a:rPr>
              <a:t>骨干链路速率达</a:t>
            </a:r>
            <a:r>
              <a:rPr lang="en-US" altLang="zh-CN" sz="2400" dirty="0" err="1">
                <a:ea typeface="宋体" panose="02010600030101010101" pitchFamily="2" charset="-122"/>
              </a:rPr>
              <a:t>Gbps</a:t>
            </a:r>
            <a:r>
              <a:rPr lang="en-US" altLang="zh-CN" sz="2400" dirty="0">
                <a:ea typeface="宋体" panose="02010600030101010101" pitchFamily="2" charset="-122"/>
              </a:rPr>
              <a:t> </a:t>
            </a:r>
            <a:r>
              <a:rPr lang="zh-CN" altLang="en-US" sz="2400" dirty="0">
                <a:ea typeface="宋体" panose="02010600030101010101" pitchFamily="2" charset="-122"/>
              </a:rPr>
              <a:t>级</a:t>
            </a:r>
          </a:p>
          <a:p>
            <a:pPr eaLnBrk="1" hangingPunct="1">
              <a:lnSpc>
                <a:spcPct val="90000"/>
              </a:lnSpc>
            </a:pPr>
            <a:endParaRPr lang="en-US" altLang="zh-CN" sz="2400" dirty="0">
              <a:ea typeface="宋体" panose="02010600030101010101" pitchFamily="2" charset="-122"/>
            </a:endParaRPr>
          </a:p>
        </p:txBody>
      </p:sp>
      <p:sp>
        <p:nvSpPr>
          <p:cNvPr id="221191" name="Rectangle 5"/>
          <p:cNvSpPr>
            <a:spLocks noChangeArrowheads="1"/>
          </p:cNvSpPr>
          <p:nvPr/>
        </p:nvSpPr>
        <p:spPr bwMode="auto">
          <a:xfrm>
            <a:off x="1224162" y="1337469"/>
            <a:ext cx="1056047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dirty="0">
                <a:solidFill>
                  <a:srgbClr val="FF0000"/>
                </a:solidFill>
                <a:latin typeface="Comic Sans MS" panose="030F0702030302020204" pitchFamily="66" charset="0"/>
                <a:ea typeface="宋体" panose="02010600030101010101" pitchFamily="2" charset="-122"/>
              </a:rPr>
              <a:t>90</a:t>
            </a:r>
            <a:r>
              <a:rPr kumimoji="0" lang="zh-CN" altLang="en-US" sz="2800" dirty="0">
                <a:solidFill>
                  <a:srgbClr val="FF0000"/>
                </a:solidFill>
                <a:latin typeface="Comic Sans MS" panose="030F0702030302020204" pitchFamily="66" charset="0"/>
                <a:ea typeface="宋体" panose="02010600030101010101" pitchFamily="2" charset="-122"/>
              </a:rPr>
              <a:t>年代至今</a:t>
            </a:r>
            <a:r>
              <a:rPr kumimoji="0" lang="en-US" altLang="zh-CN" sz="2800" dirty="0">
                <a:solidFill>
                  <a:srgbClr val="FF0000"/>
                </a:solidFill>
                <a:latin typeface="Comic Sans MS" panose="030F0702030302020204" pitchFamily="66" charset="0"/>
                <a:ea typeface="宋体" panose="02010600030101010101" pitchFamily="2" charset="-122"/>
              </a:rPr>
              <a:t>: </a:t>
            </a:r>
            <a:r>
              <a:rPr kumimoji="0" lang="zh-CN" altLang="en-US" sz="2800" dirty="0">
                <a:solidFill>
                  <a:srgbClr val="FF0000"/>
                </a:solidFill>
                <a:latin typeface="Comic Sans MS" panose="030F0702030302020204" pitchFamily="66" charset="0"/>
                <a:ea typeface="宋体" panose="02010600030101010101" pitchFamily="2" charset="-122"/>
              </a:rPr>
              <a:t>网络商业化，</a:t>
            </a:r>
            <a:r>
              <a:rPr kumimoji="0" lang="en-US" altLang="zh-CN" sz="2800" dirty="0">
                <a:solidFill>
                  <a:srgbClr val="FF0000"/>
                </a:solidFill>
                <a:latin typeface="Comic Sans MS" panose="030F0702030302020204" pitchFamily="66" charset="0"/>
                <a:ea typeface="宋体" panose="02010600030101010101" pitchFamily="2" charset="-122"/>
              </a:rPr>
              <a:t>Web</a:t>
            </a:r>
            <a:r>
              <a:rPr kumimoji="0" lang="zh-CN" altLang="en-US" sz="2800" dirty="0">
                <a:solidFill>
                  <a:srgbClr val="FF0000"/>
                </a:solidFill>
                <a:latin typeface="Comic Sans MS" panose="030F0702030302020204" pitchFamily="66" charset="0"/>
                <a:ea typeface="宋体" panose="02010600030101010101" pitchFamily="2" charset="-122"/>
              </a:rPr>
              <a:t>应用及其它网络新应用层出不穷</a:t>
            </a:r>
            <a:endParaRPr kumimoji="0" lang="zh-CN" altLang="en-US" sz="5400" u="sng" dirty="0">
              <a:solidFill>
                <a:schemeClr val="accent2"/>
              </a:solidFill>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37993009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072C3E7-EEFC-4563-9D51-E60174A1E83E}"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165</a:t>
            </a:fld>
            <a:r>
              <a:rPr kumimoji="0" lang="en-US" altLang="zh-CN" sz="1000">
                <a:latin typeface="Arial" panose="020B0604020202020204" pitchFamily="34" charset="0"/>
                <a:ea typeface="宋体" panose="02010600030101010101" pitchFamily="2" charset="-122"/>
              </a:rPr>
              <a:t>-</a:t>
            </a:r>
          </a:p>
        </p:txBody>
      </p:sp>
      <p:sp>
        <p:nvSpPr>
          <p:cNvPr id="223235" name="Rectangle 2"/>
          <p:cNvSpPr>
            <a:spLocks noGrp="1" noChangeArrowheads="1"/>
          </p:cNvSpPr>
          <p:nvPr>
            <p:ph type="title"/>
          </p:nvPr>
        </p:nvSpPr>
        <p:spPr>
          <a:xfrm>
            <a:off x="834496" y="549052"/>
            <a:ext cx="8352367" cy="647700"/>
          </a:xfrm>
        </p:spPr>
        <p:txBody>
          <a:bodyPr/>
          <a:lstStyle/>
          <a:p>
            <a:pPr eaLnBrk="1" hangingPunct="1"/>
            <a:r>
              <a:rPr lang="zh-CN" altLang="en-US" sz="2800" b="0" dirty="0">
                <a:latin typeface="+mj-ea"/>
              </a:rPr>
              <a:t>互联网简史（</a:t>
            </a:r>
            <a:r>
              <a:rPr lang="en-US" altLang="zh-CN" sz="2800" b="0" dirty="0">
                <a:latin typeface="+mj-ea"/>
              </a:rPr>
              <a:t>90s</a:t>
            </a:r>
            <a:r>
              <a:rPr lang="zh-CN" altLang="en-US" sz="2800" b="0" dirty="0">
                <a:latin typeface="+mj-ea"/>
              </a:rPr>
              <a:t>年代）</a:t>
            </a:r>
            <a:endParaRPr lang="en-US" altLang="zh-CN" sz="2800" b="0" dirty="0">
              <a:latin typeface="+mj-ea"/>
            </a:endParaRPr>
          </a:p>
        </p:txBody>
      </p:sp>
      <p:grpSp>
        <p:nvGrpSpPr>
          <p:cNvPr id="223236" name="Group 3"/>
          <p:cNvGrpSpPr>
            <a:grpSpLocks/>
          </p:cNvGrpSpPr>
          <p:nvPr/>
        </p:nvGrpSpPr>
        <p:grpSpPr bwMode="auto">
          <a:xfrm>
            <a:off x="2178050" y="1196752"/>
            <a:ext cx="7805738" cy="5715000"/>
            <a:chOff x="204" y="709"/>
            <a:chExt cx="4917" cy="3600"/>
          </a:xfrm>
        </p:grpSpPr>
        <p:pic>
          <p:nvPicPr>
            <p:cNvPr id="223237" name="Picture 4" descr="1994%20JUL%20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709"/>
              <a:ext cx="1234"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8" name="Picture 5" descr="1998%20JUL%20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1253"/>
              <a:ext cx="1174" cy="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9" name="Picture 6" descr="1999-SEPT%20INTER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 y="1842"/>
              <a:ext cx="1309"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40" name="Picture 7" descr="2001%20JUL%20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 y="2432"/>
              <a:ext cx="1243"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41" name="Text Box 8"/>
            <p:cNvSpPr txBox="1">
              <a:spLocks noChangeArrowheads="1"/>
            </p:cNvSpPr>
            <p:nvPr/>
          </p:nvSpPr>
          <p:spPr bwMode="auto">
            <a:xfrm>
              <a:off x="327" y="2399"/>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1995</a:t>
              </a:r>
            </a:p>
          </p:txBody>
        </p:sp>
        <p:sp>
          <p:nvSpPr>
            <p:cNvPr id="223242" name="Text Box 9"/>
            <p:cNvSpPr txBox="1">
              <a:spLocks noChangeArrowheads="1"/>
            </p:cNvSpPr>
            <p:nvPr/>
          </p:nvSpPr>
          <p:spPr bwMode="auto">
            <a:xfrm>
              <a:off x="1507" y="2807"/>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1996</a:t>
              </a:r>
            </a:p>
          </p:txBody>
        </p:sp>
        <p:sp>
          <p:nvSpPr>
            <p:cNvPr id="223243" name="Text Box 10"/>
            <p:cNvSpPr txBox="1">
              <a:spLocks noChangeArrowheads="1"/>
            </p:cNvSpPr>
            <p:nvPr/>
          </p:nvSpPr>
          <p:spPr bwMode="auto">
            <a:xfrm>
              <a:off x="2777" y="3579"/>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1999</a:t>
              </a:r>
            </a:p>
          </p:txBody>
        </p:sp>
        <p:sp>
          <p:nvSpPr>
            <p:cNvPr id="223244" name="Text Box 11"/>
            <p:cNvSpPr txBox="1">
              <a:spLocks noChangeArrowheads="1"/>
            </p:cNvSpPr>
            <p:nvPr/>
          </p:nvSpPr>
          <p:spPr bwMode="auto">
            <a:xfrm>
              <a:off x="4183" y="4078"/>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2001</a:t>
              </a:r>
            </a:p>
          </p:txBody>
        </p:sp>
      </p:grpSp>
    </p:spTree>
    <p:extLst>
      <p:ext uri="{BB962C8B-B14F-4D97-AF65-F5344CB8AC3E}">
        <p14:creationId xmlns:p14="http://schemas.microsoft.com/office/powerpoint/2010/main" val="39749766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E36DD50-0F30-4CFE-BDD6-F59C9067A57B}"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166</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2425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24260" name="Rectangle 2"/>
          <p:cNvSpPr>
            <a:spLocks noGrp="1" noChangeArrowheads="1"/>
          </p:cNvSpPr>
          <p:nvPr>
            <p:ph type="title" idx="4294967295"/>
          </p:nvPr>
        </p:nvSpPr>
        <p:spPr>
          <a:xfrm>
            <a:off x="983432" y="585240"/>
            <a:ext cx="7772400" cy="647700"/>
          </a:xfrm>
        </p:spPr>
        <p:txBody>
          <a:bodyPr/>
          <a:lstStyle/>
          <a:p>
            <a:pPr eaLnBrk="1" hangingPunct="1"/>
            <a:r>
              <a:rPr lang="zh-CN" altLang="en-US" sz="3500">
                <a:ea typeface="宋体" panose="02010600030101010101" pitchFamily="2" charset="-122"/>
              </a:rPr>
              <a:t>互联网简史</a:t>
            </a:r>
            <a:endParaRPr lang="zh-CN" altLang="en-US">
              <a:ea typeface="宋体" panose="02010600030101010101" pitchFamily="2" charset="-122"/>
            </a:endParaRPr>
          </a:p>
        </p:txBody>
      </p:sp>
      <p:sp>
        <p:nvSpPr>
          <p:cNvPr id="224261" name="Rectangle 3"/>
          <p:cNvSpPr>
            <a:spLocks noGrp="1" noChangeArrowheads="1"/>
          </p:cNvSpPr>
          <p:nvPr>
            <p:ph type="body" sz="half" idx="4294967295"/>
          </p:nvPr>
        </p:nvSpPr>
        <p:spPr>
          <a:xfrm>
            <a:off x="1421582" y="1461541"/>
            <a:ext cx="7181850" cy="4703763"/>
          </a:xfrm>
        </p:spPr>
        <p:txBody>
          <a:bodyPr/>
          <a:lstStyle/>
          <a:p>
            <a:pPr eaLnBrk="1" hangingPunct="1">
              <a:lnSpc>
                <a:spcPct val="90000"/>
              </a:lnSpc>
              <a:buFont typeface="Wingdings" panose="05000000000000000000" pitchFamily="2" charset="2"/>
              <a:buNone/>
            </a:pPr>
            <a:r>
              <a:rPr lang="en-US" altLang="zh-CN" dirty="0">
                <a:solidFill>
                  <a:schemeClr val="accent2"/>
                </a:solidFill>
                <a:ea typeface="宋体" panose="02010600030101010101" pitchFamily="2" charset="-122"/>
              </a:rPr>
              <a:t>2000</a:t>
            </a:r>
            <a:r>
              <a:rPr lang="zh-CN" altLang="en-US" dirty="0">
                <a:solidFill>
                  <a:schemeClr val="accent2"/>
                </a:solidFill>
                <a:ea typeface="宋体" panose="02010600030101010101" pitchFamily="2" charset="-122"/>
              </a:rPr>
              <a:t>年至</a:t>
            </a:r>
            <a:r>
              <a:rPr lang="en-US" altLang="zh-CN" dirty="0">
                <a:solidFill>
                  <a:schemeClr val="accent2"/>
                </a:solidFill>
                <a:ea typeface="宋体" panose="02010600030101010101" pitchFamily="2" charset="-122"/>
              </a:rPr>
              <a:t>2005</a:t>
            </a:r>
            <a:r>
              <a:rPr lang="zh-CN" altLang="en-US" dirty="0">
                <a:solidFill>
                  <a:schemeClr val="accent2"/>
                </a:solidFill>
                <a:ea typeface="宋体" panose="02010600030101010101" pitchFamily="2" charset="-122"/>
              </a:rPr>
              <a:t>年</a:t>
            </a:r>
            <a:r>
              <a:rPr lang="en-US" altLang="zh-CN" dirty="0">
                <a:solidFill>
                  <a:schemeClr val="accent2"/>
                </a:solidFill>
                <a:ea typeface="宋体" panose="02010600030101010101" pitchFamily="2" charset="-122"/>
              </a:rPr>
              <a:t>:</a:t>
            </a:r>
          </a:p>
          <a:p>
            <a:pPr eaLnBrk="1" hangingPunct="1">
              <a:lnSpc>
                <a:spcPct val="90000"/>
              </a:lnSpc>
            </a:pPr>
            <a:r>
              <a:rPr lang="en-US" altLang="zh-CN" dirty="0">
                <a:ea typeface="宋体" panose="02010600030101010101" pitchFamily="2" charset="-122"/>
              </a:rPr>
              <a:t>IP</a:t>
            </a:r>
            <a:r>
              <a:rPr lang="zh-CN" altLang="en-US" dirty="0">
                <a:ea typeface="宋体" panose="02010600030101010101" pitchFamily="2" charset="-122"/>
              </a:rPr>
              <a:t>电话，</a:t>
            </a:r>
            <a:r>
              <a:rPr lang="en-US" altLang="zh-CN" dirty="0">
                <a:ea typeface="宋体" panose="02010600030101010101" pitchFamily="2" charset="-122"/>
              </a:rPr>
              <a:t>IP</a:t>
            </a:r>
            <a:r>
              <a:rPr lang="zh-CN" altLang="en-US" dirty="0">
                <a:ea typeface="宋体" panose="02010600030101010101" pitchFamily="2" charset="-122"/>
              </a:rPr>
              <a:t>视频</a:t>
            </a:r>
          </a:p>
          <a:p>
            <a:pPr eaLnBrk="1" hangingPunct="1">
              <a:lnSpc>
                <a:spcPct val="90000"/>
              </a:lnSpc>
            </a:pPr>
            <a:r>
              <a:rPr lang="en-US" altLang="zh-CN" dirty="0">
                <a:ea typeface="宋体" panose="02010600030101010101" pitchFamily="2" charset="-122"/>
              </a:rPr>
              <a:t>P2P </a:t>
            </a:r>
            <a:r>
              <a:rPr lang="zh-CN" altLang="en-US" dirty="0">
                <a:ea typeface="宋体" panose="02010600030101010101" pitchFamily="2" charset="-122"/>
              </a:rPr>
              <a:t>应用</a:t>
            </a:r>
            <a:r>
              <a:rPr lang="en-US" altLang="zh-CN" dirty="0">
                <a:ea typeface="宋体" panose="02010600030101010101" pitchFamily="2" charset="-122"/>
              </a:rPr>
              <a:t>: BitTorrent (</a:t>
            </a:r>
            <a:r>
              <a:rPr lang="zh-CN" altLang="en-US" dirty="0">
                <a:ea typeface="宋体" panose="02010600030101010101" pitchFamily="2" charset="-122"/>
              </a:rPr>
              <a:t>文件共享</a:t>
            </a:r>
            <a:r>
              <a:rPr lang="en-US" altLang="zh-CN" dirty="0">
                <a:ea typeface="宋体" panose="02010600030101010101" pitchFamily="2" charset="-122"/>
              </a:rPr>
              <a:t>), Skype (</a:t>
            </a:r>
            <a:r>
              <a:rPr lang="zh-CN" altLang="en-US" dirty="0">
                <a:ea typeface="宋体" panose="02010600030101010101" pitchFamily="2" charset="-122"/>
              </a:rPr>
              <a:t>网络电话</a:t>
            </a:r>
            <a:r>
              <a:rPr lang="en-US" altLang="zh-CN" dirty="0">
                <a:ea typeface="宋体" panose="02010600030101010101" pitchFamily="2" charset="-122"/>
              </a:rPr>
              <a:t>), </a:t>
            </a:r>
            <a:r>
              <a:rPr lang="en-US" altLang="zh-CN" dirty="0" err="1">
                <a:ea typeface="宋体" panose="02010600030101010101" pitchFamily="2" charset="-122"/>
              </a:rPr>
              <a:t>PPLive</a:t>
            </a:r>
            <a:r>
              <a:rPr lang="en-US" altLang="zh-CN" dirty="0">
                <a:ea typeface="宋体" panose="02010600030101010101" pitchFamily="2" charset="-122"/>
              </a:rPr>
              <a:t> (</a:t>
            </a:r>
            <a:r>
              <a:rPr lang="zh-CN" altLang="en-US" dirty="0">
                <a:ea typeface="宋体" panose="02010600030101010101" pitchFamily="2" charset="-122"/>
              </a:rPr>
              <a:t>网络电视</a:t>
            </a:r>
            <a:r>
              <a:rPr lang="en-US" altLang="zh-CN" dirty="0">
                <a:ea typeface="宋体" panose="02010600030101010101" pitchFamily="2" charset="-122"/>
              </a:rPr>
              <a:t>)</a:t>
            </a:r>
          </a:p>
          <a:p>
            <a:pPr eaLnBrk="1" hangingPunct="1">
              <a:lnSpc>
                <a:spcPct val="90000"/>
              </a:lnSpc>
            </a:pPr>
            <a:r>
              <a:rPr lang="zh-CN" altLang="en-US" dirty="0">
                <a:ea typeface="宋体" panose="02010600030101010101" pitchFamily="2" charset="-122"/>
              </a:rPr>
              <a:t>更多应用：</a:t>
            </a:r>
            <a:r>
              <a:rPr lang="en-US" altLang="zh-CN" dirty="0">
                <a:ea typeface="宋体" panose="02010600030101010101" pitchFamily="2" charset="-122"/>
              </a:rPr>
              <a:t>YouTube, </a:t>
            </a:r>
            <a:r>
              <a:rPr lang="zh-CN" altLang="en-US" dirty="0">
                <a:ea typeface="宋体" panose="02010600030101010101" pitchFamily="2" charset="-122"/>
              </a:rPr>
              <a:t>网络游戏</a:t>
            </a:r>
            <a:r>
              <a:rPr lang="en-US" altLang="zh-CN" dirty="0">
                <a:ea typeface="宋体" panose="02010600030101010101" pitchFamily="2" charset="-122"/>
              </a:rPr>
              <a:t>, </a:t>
            </a:r>
            <a:r>
              <a:rPr lang="zh-CN" altLang="en-US" dirty="0">
                <a:ea typeface="宋体" panose="02010600030101010101" pitchFamily="2" charset="-122"/>
              </a:rPr>
              <a:t>微博</a:t>
            </a:r>
          </a:p>
          <a:p>
            <a:pPr eaLnBrk="1" hangingPunct="1">
              <a:lnSpc>
                <a:spcPct val="90000"/>
              </a:lnSpc>
            </a:pPr>
            <a:r>
              <a:rPr lang="zh-CN" altLang="en-US" dirty="0">
                <a:ea typeface="宋体" panose="02010600030101010101" pitchFamily="2" charset="-122"/>
              </a:rPr>
              <a:t>无线</a:t>
            </a:r>
            <a:r>
              <a:rPr lang="en-US" altLang="zh-CN" dirty="0">
                <a:ea typeface="宋体" panose="02010600030101010101" pitchFamily="2" charset="-122"/>
              </a:rPr>
              <a:t>, </a:t>
            </a:r>
            <a:r>
              <a:rPr lang="zh-CN" altLang="en-US" dirty="0">
                <a:ea typeface="宋体" panose="02010600030101010101" pitchFamily="2" charset="-122"/>
              </a:rPr>
              <a:t>移动应用</a:t>
            </a:r>
          </a:p>
          <a:p>
            <a:pPr eaLnBrk="1" hangingPunct="1">
              <a:lnSpc>
                <a:spcPct val="90000"/>
              </a:lnSpc>
            </a:pPr>
            <a:endParaRPr lang="en-US" altLang="zh-CN" dirty="0">
              <a:ea typeface="宋体" panose="02010600030101010101" pitchFamily="2" charset="-122"/>
            </a:endParaRPr>
          </a:p>
        </p:txBody>
      </p:sp>
    </p:spTree>
    <p:extLst>
      <p:ext uri="{BB962C8B-B14F-4D97-AF65-F5344CB8AC3E}">
        <p14:creationId xmlns:p14="http://schemas.microsoft.com/office/powerpoint/2010/main" val="31769199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3"/>
          <p:cNvSpPr>
            <a:spLocks noGrp="1" noChangeArrowheads="1"/>
          </p:cNvSpPr>
          <p:nvPr>
            <p:ph type="body" sz="half" idx="4294967295"/>
          </p:nvPr>
        </p:nvSpPr>
        <p:spPr>
          <a:xfrm>
            <a:off x="1127448" y="1340768"/>
            <a:ext cx="10225136" cy="5400600"/>
          </a:xfrm>
        </p:spPr>
        <p:txBody>
          <a:bodyPr/>
          <a:lstStyle/>
          <a:p>
            <a:pPr eaLnBrk="1" hangingPunct="1">
              <a:buFont typeface="Wingdings" panose="05000000000000000000" pitchFamily="2" charset="2"/>
              <a:buNone/>
            </a:pPr>
            <a:r>
              <a:rPr lang="en-US" altLang="zh-CN" i="1" dirty="0">
                <a:solidFill>
                  <a:srgbClr val="C00000"/>
                </a:solidFill>
                <a:ea typeface="宋体" panose="02010600030101010101" pitchFamily="2" charset="-122"/>
              </a:rPr>
              <a:t>2005-</a:t>
            </a:r>
            <a:r>
              <a:rPr lang="zh-CN" altLang="en-US" i="1" dirty="0">
                <a:solidFill>
                  <a:srgbClr val="C00000"/>
                </a:solidFill>
                <a:ea typeface="宋体" panose="02010600030101010101" pitchFamily="2" charset="-122"/>
              </a:rPr>
              <a:t>现在</a:t>
            </a:r>
            <a:endParaRPr lang="en-US" altLang="zh-CN" i="1" dirty="0">
              <a:solidFill>
                <a:srgbClr val="C00000"/>
              </a:solidFill>
              <a:ea typeface="宋体" panose="02010600030101010101" pitchFamily="2" charset="-122"/>
            </a:endParaRPr>
          </a:p>
          <a:p>
            <a:pPr eaLnBrk="1" hangingPunct="1">
              <a:buSzPct val="75000"/>
            </a:pPr>
            <a:r>
              <a:rPr lang="en-US" altLang="zh-CN" sz="2400" dirty="0">
                <a:ea typeface="宋体" panose="02010600030101010101" pitchFamily="2" charset="-122"/>
              </a:rPr>
              <a:t>~7.5</a:t>
            </a:r>
            <a:r>
              <a:rPr lang="zh-CN" altLang="en-US" sz="2400" dirty="0">
                <a:ea typeface="宋体" panose="02010600030101010101" pitchFamily="2" charset="-122"/>
              </a:rPr>
              <a:t>亿主机</a:t>
            </a:r>
            <a:endParaRPr lang="en-US" altLang="zh-CN" sz="2400" dirty="0">
              <a:ea typeface="宋体" panose="02010600030101010101" pitchFamily="2" charset="-122"/>
            </a:endParaRPr>
          </a:p>
          <a:p>
            <a:pPr lvl="1" eaLnBrk="1" hangingPunct="1">
              <a:buSzPct val="75000"/>
            </a:pPr>
            <a:r>
              <a:rPr lang="zh-CN" altLang="en-US" sz="2000" dirty="0">
                <a:ea typeface="宋体" panose="02010600030101010101" pitchFamily="2" charset="-122"/>
              </a:rPr>
              <a:t>智能手机和平板</a:t>
            </a:r>
            <a:endParaRPr lang="en-US" altLang="zh-CN" sz="2000" dirty="0">
              <a:ea typeface="宋体" panose="02010600030101010101" pitchFamily="2" charset="-122"/>
            </a:endParaRPr>
          </a:p>
          <a:p>
            <a:pPr eaLnBrk="1" hangingPunct="1"/>
            <a:r>
              <a:rPr lang="zh-CN" altLang="en-US" sz="2400" dirty="0">
                <a:ea typeface="宋体" panose="02010600030101010101" pitchFamily="2" charset="-122"/>
              </a:rPr>
              <a:t>宽带接入的大规模部署</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高速无线接入的普及</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在线社交网络的蓬勃发展</a:t>
            </a:r>
            <a:r>
              <a:rPr lang="en-US" altLang="zh-CN" sz="2400" dirty="0">
                <a:ea typeface="宋体" panose="02010600030101010101" pitchFamily="2" charset="-122"/>
              </a:rPr>
              <a:t>: </a:t>
            </a:r>
          </a:p>
          <a:p>
            <a:pPr lvl="1" eaLnBrk="1" hangingPunct="1"/>
            <a:r>
              <a:rPr lang="en-US" altLang="zh-CN" sz="2000" dirty="0">
                <a:ea typeface="宋体" panose="02010600030101010101" pitchFamily="2" charset="-122"/>
              </a:rPr>
              <a:t>Facebook: 10</a:t>
            </a:r>
            <a:r>
              <a:rPr lang="zh-CN" altLang="en-US" sz="2000" dirty="0">
                <a:ea typeface="宋体" panose="02010600030101010101" pitchFamily="2" charset="-122"/>
              </a:rPr>
              <a:t>亿用户</a:t>
            </a:r>
            <a:endParaRPr lang="en-US" altLang="zh-CN" dirty="0">
              <a:ea typeface="宋体" panose="02010600030101010101" pitchFamily="2" charset="-122"/>
            </a:endParaRPr>
          </a:p>
          <a:p>
            <a:pPr eaLnBrk="1" hangingPunct="1"/>
            <a:r>
              <a:rPr lang="zh-CN" altLang="en-US" sz="2400" dirty="0">
                <a:ea typeface="宋体" panose="02010600030101010101" pitchFamily="2" charset="-122"/>
              </a:rPr>
              <a:t>服务运营商</a:t>
            </a:r>
            <a:r>
              <a:rPr lang="en-US" altLang="zh-CN" sz="2400" dirty="0">
                <a:ea typeface="宋体" panose="02010600030101010101" pitchFamily="2" charset="-122"/>
              </a:rPr>
              <a:t> (Google, Microsoft)</a:t>
            </a:r>
            <a:r>
              <a:rPr lang="zh-CN" altLang="en-US" sz="2400" dirty="0">
                <a:ea typeface="宋体" panose="02010600030101010101" pitchFamily="2" charset="-122"/>
              </a:rPr>
              <a:t>建设自己的私有网络</a:t>
            </a:r>
            <a:endParaRPr lang="en-US" altLang="zh-CN" sz="2400" dirty="0">
              <a:ea typeface="宋体" panose="02010600030101010101" pitchFamily="2" charset="-122"/>
            </a:endParaRPr>
          </a:p>
          <a:p>
            <a:pPr lvl="1" eaLnBrk="1" hangingPunct="1"/>
            <a:r>
              <a:rPr lang="zh-CN" altLang="en-US" dirty="0">
                <a:ea typeface="宋体" panose="02010600030101010101" pitchFamily="2" charset="-122"/>
              </a:rPr>
              <a:t>绕过公共互联网，为用户提供</a:t>
            </a:r>
            <a:r>
              <a:rPr lang="en-US" altLang="zh-CN" dirty="0">
                <a:ea typeface="宋体" panose="02010600030101010101" pitchFamily="2" charset="-122"/>
              </a:rPr>
              <a:t> </a:t>
            </a:r>
            <a:r>
              <a:rPr lang="ja-JP" altLang="en-US" dirty="0">
                <a:ea typeface="MS PGothic" panose="020B0600070205080204" pitchFamily="34" charset="-128"/>
              </a:rPr>
              <a:t>“</a:t>
            </a:r>
            <a:r>
              <a:rPr lang="zh-CN" altLang="en-US" dirty="0">
                <a:ea typeface="宋体" panose="02010600030101010101" pitchFamily="2" charset="-122"/>
              </a:rPr>
              <a:t>快速</a:t>
            </a:r>
            <a:r>
              <a:rPr lang="ja-JP" altLang="en-US" dirty="0">
                <a:ea typeface="MS PGothic" panose="020B0600070205080204" pitchFamily="34" charset="-128"/>
              </a:rPr>
              <a:t>”</a:t>
            </a:r>
            <a:r>
              <a:rPr lang="zh-CN" altLang="en-US" dirty="0">
                <a:ea typeface="宋体" panose="02010600030101010101" pitchFamily="2" charset="-122"/>
              </a:rPr>
              <a:t>网络接入访问其搜索、邮件等服务</a:t>
            </a:r>
            <a:endParaRPr lang="en-US" altLang="ja-JP" dirty="0">
              <a:ea typeface="MS PGothic" panose="020B0600070205080204" pitchFamily="34" charset="-128"/>
            </a:endParaRPr>
          </a:p>
          <a:p>
            <a:pPr eaLnBrk="1" hangingPunct="1"/>
            <a:r>
              <a:rPr lang="zh-CN" altLang="en-US" sz="2400" dirty="0">
                <a:ea typeface="宋体" panose="02010600030101010101" pitchFamily="2" charset="-122"/>
              </a:rPr>
              <a:t>电子商务</a:t>
            </a:r>
            <a:r>
              <a:rPr lang="en-US" altLang="zh-CN" sz="2400" dirty="0">
                <a:ea typeface="宋体" panose="02010600030101010101" pitchFamily="2" charset="-122"/>
              </a:rPr>
              <a:t>, </a:t>
            </a:r>
            <a:r>
              <a:rPr lang="zh-CN" altLang="en-US" sz="2400" dirty="0">
                <a:ea typeface="宋体" panose="02010600030101010101" pitchFamily="2" charset="-122"/>
              </a:rPr>
              <a:t>大学、企业通过云平台提供服务</a:t>
            </a:r>
            <a:r>
              <a:rPr lang="en-US" altLang="zh-CN" sz="2400" dirty="0">
                <a:ea typeface="宋体" panose="02010600030101010101" pitchFamily="2" charset="-122"/>
              </a:rPr>
              <a:t> </a:t>
            </a:r>
            <a:r>
              <a:rPr lang="en-US" altLang="ja-JP" sz="2400" dirty="0">
                <a:ea typeface="MS PGothic" panose="020B0600070205080204" pitchFamily="34" charset="-128"/>
              </a:rPr>
              <a:t>(</a:t>
            </a:r>
            <a:r>
              <a:rPr lang="en-US" altLang="ja-JP" sz="2400" dirty="0" err="1">
                <a:ea typeface="MS PGothic" panose="020B0600070205080204" pitchFamily="34" charset="-128"/>
              </a:rPr>
              <a:t>eg</a:t>
            </a:r>
            <a:r>
              <a:rPr lang="en-US" altLang="ja-JP" sz="2400" dirty="0">
                <a:ea typeface="MS PGothic" panose="020B0600070205080204" pitchFamily="34" charset="-128"/>
              </a:rPr>
              <a:t>, Amazon EC2)</a:t>
            </a:r>
            <a:endParaRPr lang="en-US" altLang="zh-CN" sz="2400" dirty="0">
              <a:ea typeface="宋体" panose="02010600030101010101" pitchFamily="2" charset="-122"/>
            </a:endParaRPr>
          </a:p>
        </p:txBody>
      </p:sp>
      <p:sp>
        <p:nvSpPr>
          <p:cNvPr id="226307" name="Rectangle 2"/>
          <p:cNvSpPr>
            <a:spLocks noChangeArrowheads="1"/>
          </p:cNvSpPr>
          <p:nvPr/>
        </p:nvSpPr>
        <p:spPr bwMode="auto">
          <a:xfrm>
            <a:off x="1055440" y="528942"/>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3500" b="1" dirty="0">
                <a:solidFill>
                  <a:srgbClr val="333399"/>
                </a:solidFill>
                <a:latin typeface="+mj-ea"/>
                <a:ea typeface="+mj-ea"/>
              </a:rPr>
              <a:t>互联网简史</a:t>
            </a:r>
            <a:endParaRPr kumimoji="0" lang="en-US" altLang="zh-CN" sz="3500" b="1" dirty="0">
              <a:solidFill>
                <a:srgbClr val="333399"/>
              </a:solidFill>
              <a:latin typeface="+mj-ea"/>
              <a:ea typeface="+mj-ea"/>
            </a:endParaRPr>
          </a:p>
        </p:txBody>
      </p:sp>
    </p:spTree>
    <p:extLst>
      <p:ext uri="{BB962C8B-B14F-4D97-AF65-F5344CB8AC3E}">
        <p14:creationId xmlns:p14="http://schemas.microsoft.com/office/powerpoint/2010/main" val="20304383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p:cNvSpPr>
          <p:nvPr>
            <p:ph type="title"/>
          </p:nvPr>
        </p:nvSpPr>
        <p:spPr>
          <a:xfrm>
            <a:off x="839416" y="621060"/>
            <a:ext cx="8352367" cy="647700"/>
          </a:xfrm>
        </p:spPr>
        <p:txBody>
          <a:bodyPr/>
          <a:lstStyle/>
          <a:p>
            <a:r>
              <a:rPr lang="zh-CN" altLang="en-US" i="0" dirty="0"/>
              <a:t>互联网拓扑</a:t>
            </a:r>
          </a:p>
        </p:txBody>
      </p:sp>
      <p:sp>
        <p:nvSpPr>
          <p:cNvPr id="228355"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653BBDC-AC81-4FA6-B1A2-098EBDB8591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168</a:t>
            </a:fld>
            <a:r>
              <a:rPr kumimoji="0" lang="en-US" altLang="zh-CN" sz="1000">
                <a:latin typeface="Arial" panose="020B0604020202020204" pitchFamily="34" charset="0"/>
                <a:ea typeface="宋体" panose="02010600030101010101" pitchFamily="2" charset="-122"/>
              </a:rPr>
              <a:t>-</a:t>
            </a:r>
          </a:p>
        </p:txBody>
      </p:sp>
      <p:pic>
        <p:nvPicPr>
          <p:cNvPr id="228356" name="Picture 2" descr="http://scjsin.websandboxes.com/wp-content/uploads/2009/08/CAIDA-ascore-ipv4-ipv6.2009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1268760"/>
            <a:ext cx="8424936" cy="576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7086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idx="4294967295"/>
          </p:nvPr>
        </p:nvSpPr>
        <p:spPr>
          <a:xfrm>
            <a:off x="1127448" y="319236"/>
            <a:ext cx="8229600" cy="1143000"/>
          </a:xfrm>
        </p:spPr>
        <p:txBody>
          <a:bodyPr/>
          <a:lstStyle/>
          <a:p>
            <a:r>
              <a:rPr lang="en-US" altLang="zh-CN" i="0"/>
              <a:t>Google</a:t>
            </a:r>
            <a:r>
              <a:rPr lang="zh-CN" altLang="en-US" i="0"/>
              <a:t>数据中心</a:t>
            </a:r>
            <a:endParaRPr lang="en-US" altLang="zh-CN">
              <a:ea typeface="宋体" panose="02010600030101010101" pitchFamily="2" charset="-122"/>
            </a:endParaRPr>
          </a:p>
        </p:txBody>
      </p:sp>
      <p:sp>
        <p:nvSpPr>
          <p:cNvPr id="230403" name="Content Placeholder 2"/>
          <p:cNvSpPr>
            <a:spLocks noGrp="1"/>
          </p:cNvSpPr>
          <p:nvPr>
            <p:ph idx="4294967295"/>
          </p:nvPr>
        </p:nvSpPr>
        <p:spPr>
          <a:xfrm>
            <a:off x="1279848" y="1462237"/>
            <a:ext cx="8229600" cy="4525963"/>
          </a:xfrm>
        </p:spPr>
        <p:txBody>
          <a:bodyPr/>
          <a:lstStyle/>
          <a:p>
            <a:r>
              <a:rPr lang="en-US" altLang="zh-CN">
                <a:ea typeface="宋体" panose="02010600030101010101" pitchFamily="2" charset="-122"/>
              </a:rPr>
              <a:t>Estimated cost of data center: $600M</a:t>
            </a:r>
          </a:p>
          <a:p>
            <a:r>
              <a:rPr lang="en-US" altLang="zh-CN">
                <a:ea typeface="宋体" panose="02010600030101010101" pitchFamily="2" charset="-122"/>
              </a:rPr>
              <a:t>Spent $2.4B in 2007 on new data centers</a:t>
            </a:r>
          </a:p>
          <a:p>
            <a:r>
              <a:rPr lang="en-US" altLang="zh-CN">
                <a:ea typeface="宋体" panose="02010600030101010101" pitchFamily="2" charset="-122"/>
              </a:rPr>
              <a:t>Each data center: 50-100 megawatts of power</a:t>
            </a:r>
          </a:p>
          <a:p>
            <a:pPr>
              <a:buFontTx/>
              <a:buNone/>
            </a:pPr>
            <a:endParaRPr lang="en-US" altLang="zh-CN">
              <a:ea typeface="宋体" panose="02010600030101010101" pitchFamily="2" charset="-122"/>
            </a:endParaRPr>
          </a:p>
        </p:txBody>
      </p:sp>
      <p:pic>
        <p:nvPicPr>
          <p:cNvPr id="230404" name="Picture 2" descr="Google's data center in Ore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849" y="3519636"/>
            <a:ext cx="745966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323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zh-CN" altLang="en-US"/>
              <a:t>网络设计</a:t>
            </a:r>
            <a:endParaRPr lang="en-US" altLang="zh-CN"/>
          </a:p>
        </p:txBody>
      </p:sp>
      <p:sp>
        <p:nvSpPr>
          <p:cNvPr id="34819" name="Content Placeholder 2"/>
          <p:cNvSpPr>
            <a:spLocks noGrp="1"/>
          </p:cNvSpPr>
          <p:nvPr>
            <p:ph idx="1"/>
          </p:nvPr>
        </p:nvSpPr>
        <p:spPr/>
        <p:txBody>
          <a:bodyPr/>
          <a:lstStyle/>
          <a:p>
            <a:pPr eaLnBrk="1" hangingPunct="1"/>
            <a:r>
              <a:rPr lang="zh-CN" altLang="en-US" sz="2800"/>
              <a:t>设计网络，就是将节点通过链路连接起来，使得节点之间可以可靠和有效率地交换信息</a:t>
            </a:r>
            <a:endParaRPr lang="en-US" altLang="zh-CN" sz="2800"/>
          </a:p>
          <a:p>
            <a:pPr eaLnBrk="1" hangingPunct="1"/>
            <a:endParaRPr lang="en-US" altLang="zh-CN" sz="2800"/>
          </a:p>
          <a:p>
            <a:pPr eaLnBrk="1" hangingPunct="1"/>
            <a:r>
              <a:rPr lang="zh-CN" altLang="en-US" sz="2800"/>
              <a:t>设计网络，需要考虑网络架构、协议、应用、接口、管理等多方面的问题</a:t>
            </a:r>
            <a:endParaRPr lang="en-US" altLang="zh-CN" sz="2800"/>
          </a:p>
          <a:p>
            <a:pPr eaLnBrk="1" hangingPunct="1"/>
            <a:endParaRPr lang="en-US" altLang="zh-CN" sz="2800"/>
          </a:p>
          <a:p>
            <a:pPr eaLnBrk="1" hangingPunct="1"/>
            <a:r>
              <a:rPr lang="zh-CN" altLang="en-US" sz="2800"/>
              <a:t>为了便于展开课程内容，在后续课程中采用</a:t>
            </a:r>
            <a:r>
              <a:rPr lang="zh-CN" altLang="en-US" sz="2800">
                <a:solidFill>
                  <a:srgbClr val="0000FF"/>
                </a:solidFill>
              </a:rPr>
              <a:t>“系统方法”</a:t>
            </a:r>
            <a:r>
              <a:rPr lang="zh-CN" altLang="en-US" sz="2800"/>
              <a:t>逐步展开我们的讨论</a:t>
            </a:r>
            <a:endParaRPr lang="en-US" altLang="zh-CN" sz="2400"/>
          </a:p>
        </p:txBody>
      </p:sp>
      <p:sp>
        <p:nvSpPr>
          <p:cNvPr id="3482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E1229E6-65DC-405C-98FA-F7E825C81F50}"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41845690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8" descr="http://t3.gstatic.com/images?q=tbn:ANd9GcT-URmUqAG9Z3zM_0nvnU2nm_z2fAJICrM-WDcit7c4FPFPjEGWw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071563"/>
            <a:ext cx="6572250"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1" name="标题 1"/>
          <p:cNvSpPr>
            <a:spLocks noGrp="1"/>
          </p:cNvSpPr>
          <p:nvPr>
            <p:ph type="title"/>
          </p:nvPr>
        </p:nvSpPr>
        <p:spPr/>
        <p:txBody>
          <a:bodyPr/>
          <a:lstStyle/>
          <a:p>
            <a:r>
              <a:rPr lang="en-US" altLang="zh-CN" i="0"/>
              <a:t>Google</a:t>
            </a:r>
            <a:r>
              <a:rPr lang="zh-CN" altLang="en-US" i="0"/>
              <a:t>数据中心</a:t>
            </a:r>
          </a:p>
        </p:txBody>
      </p:sp>
      <p:sp>
        <p:nvSpPr>
          <p:cNvPr id="232452"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D5D31CD-8614-4DFE-9A10-2BF4F3DE747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170</a:t>
            </a:fld>
            <a:r>
              <a:rPr kumimoji="0" lang="en-US" altLang="zh-CN" sz="1000">
                <a:latin typeface="Arial" panose="020B0604020202020204" pitchFamily="34" charset="0"/>
                <a:ea typeface="宋体" panose="02010600030101010101" pitchFamily="2" charset="-122"/>
              </a:rPr>
              <a:t>-</a:t>
            </a:r>
          </a:p>
        </p:txBody>
      </p:sp>
      <p:pic>
        <p:nvPicPr>
          <p:cNvPr id="232453" name="Picture 4" descr="http://t0.gstatic.com/images?q=tbn:ANd9GcQVeDGdgDRg_5mwYZ1fdQ2CLJ7t2s-zgABKh5cl9QHpMySqaqx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813" y="4071938"/>
            <a:ext cx="297815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Picture 6" descr="http://www.google.com/about/jobs/files/team_data-center_image_726x7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5564" y="4143376"/>
            <a:ext cx="3857625"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072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p:cNvSpPr>
          <p:nvPr>
            <p:ph type="title"/>
          </p:nvPr>
        </p:nvSpPr>
        <p:spPr/>
        <p:txBody>
          <a:bodyPr/>
          <a:lstStyle/>
          <a:p>
            <a:r>
              <a:rPr kumimoji="1" lang="zh-CN" altLang="en-US"/>
              <a:t>中国互联网</a:t>
            </a:r>
          </a:p>
        </p:txBody>
      </p:sp>
      <p:sp>
        <p:nvSpPr>
          <p:cNvPr id="234499" name="内容占位符 2"/>
          <p:cNvSpPr>
            <a:spLocks noGrp="1"/>
          </p:cNvSpPr>
          <p:nvPr>
            <p:ph idx="1"/>
          </p:nvPr>
        </p:nvSpPr>
        <p:spPr>
          <a:xfrm>
            <a:off x="767408" y="1333500"/>
            <a:ext cx="10972800" cy="5113338"/>
          </a:xfrm>
        </p:spPr>
        <p:txBody>
          <a:bodyPr/>
          <a:lstStyle/>
          <a:p>
            <a:r>
              <a:rPr lang="zh-CN" altLang="en-US" sz="2800" dirty="0"/>
              <a:t>一个朝阳行业 </a:t>
            </a:r>
            <a:endParaRPr lang="en-US" altLang="zh-CN" sz="2800" dirty="0"/>
          </a:p>
          <a:p>
            <a:pPr lvl="1"/>
            <a:r>
              <a:rPr lang="zh-CN" altLang="en-US" sz="2400" dirty="0"/>
              <a:t>起步于模仿，逐步独立创新</a:t>
            </a:r>
            <a:endParaRPr lang="en-US" altLang="zh-CN" sz="2400" dirty="0"/>
          </a:p>
          <a:p>
            <a:pPr lvl="2"/>
            <a:r>
              <a:rPr lang="en-US" altLang="zh-CN" sz="2000" dirty="0"/>
              <a:t>Yahoo(1994)</a:t>
            </a:r>
            <a:r>
              <a:rPr lang="zh-CN" altLang="en-US" sz="2000" dirty="0"/>
              <a:t>, 新浪</a:t>
            </a:r>
            <a:r>
              <a:rPr lang="en-US" altLang="zh-CN" sz="2000" dirty="0"/>
              <a:t>(1998)</a:t>
            </a:r>
          </a:p>
          <a:p>
            <a:pPr lvl="2"/>
            <a:r>
              <a:rPr lang="en-US" altLang="zh-CN" sz="2000" dirty="0"/>
              <a:t>Amazon(1995</a:t>
            </a:r>
            <a:r>
              <a:rPr lang="zh-CN" altLang="en-US" sz="2000" dirty="0"/>
              <a:t>)</a:t>
            </a:r>
            <a:r>
              <a:rPr lang="en-US" altLang="zh-CN" sz="2000" dirty="0"/>
              <a:t>,</a:t>
            </a:r>
            <a:r>
              <a:rPr lang="zh-CN" altLang="en-US" sz="2000" dirty="0"/>
              <a:t> 京东</a:t>
            </a:r>
            <a:r>
              <a:rPr lang="en-US" altLang="zh-CN" sz="2000" dirty="0"/>
              <a:t>(2004)</a:t>
            </a:r>
          </a:p>
          <a:p>
            <a:pPr lvl="2"/>
            <a:r>
              <a:rPr lang="en-US" altLang="zh-CN" sz="2000" dirty="0"/>
              <a:t>eBay(1995),</a:t>
            </a:r>
            <a:r>
              <a:rPr lang="zh-CN" altLang="en-US" sz="2000" dirty="0"/>
              <a:t> 淘宝</a:t>
            </a:r>
            <a:r>
              <a:rPr lang="en-US" altLang="zh-CN" sz="2000" dirty="0"/>
              <a:t>(2003)</a:t>
            </a:r>
          </a:p>
          <a:p>
            <a:pPr lvl="2"/>
            <a:r>
              <a:rPr lang="en-US" altLang="zh-CN" sz="2000" dirty="0"/>
              <a:t>ICQ(1996),</a:t>
            </a:r>
            <a:r>
              <a:rPr lang="zh-CN" altLang="en-US" sz="2000" dirty="0"/>
              <a:t> </a:t>
            </a:r>
            <a:r>
              <a:rPr lang="en-US" altLang="zh-CN" sz="2000" dirty="0"/>
              <a:t>QICQ(1999),</a:t>
            </a:r>
            <a:r>
              <a:rPr lang="zh-CN" altLang="en-US" sz="2000" dirty="0"/>
              <a:t> </a:t>
            </a:r>
            <a:r>
              <a:rPr lang="en-US" altLang="zh-CN" sz="2000" dirty="0"/>
              <a:t>QQ(2000), </a:t>
            </a:r>
            <a:r>
              <a:rPr lang="zh-CN" altLang="en-US" sz="2000" dirty="0"/>
              <a:t>微信</a:t>
            </a:r>
            <a:r>
              <a:rPr lang="en-US" altLang="zh-CN" sz="2000" dirty="0"/>
              <a:t>(2011)</a:t>
            </a:r>
          </a:p>
          <a:p>
            <a:pPr lvl="2"/>
            <a:r>
              <a:rPr lang="en-US" altLang="zh-CN" sz="2000" dirty="0"/>
              <a:t>Google(1998),</a:t>
            </a:r>
            <a:r>
              <a:rPr lang="zh-CN" altLang="en-US" sz="2000" dirty="0"/>
              <a:t> 百度</a:t>
            </a:r>
            <a:r>
              <a:rPr lang="en-US" altLang="zh-CN" sz="2000" dirty="0"/>
              <a:t>(2000)</a:t>
            </a:r>
          </a:p>
          <a:p>
            <a:pPr lvl="2"/>
            <a:r>
              <a:rPr lang="en-US" altLang="zh-CN" sz="2000" dirty="0" err="1"/>
              <a:t>Paypal</a:t>
            </a:r>
            <a:r>
              <a:rPr lang="en-US" altLang="zh-CN" sz="2000" dirty="0"/>
              <a:t>(1998),</a:t>
            </a:r>
            <a:r>
              <a:rPr lang="zh-CN" altLang="en-US" sz="2000" dirty="0"/>
              <a:t> 支付宝</a:t>
            </a:r>
            <a:r>
              <a:rPr lang="en-US" altLang="zh-CN" sz="2000" dirty="0"/>
              <a:t>(2003)</a:t>
            </a:r>
          </a:p>
          <a:p>
            <a:pPr lvl="2"/>
            <a:r>
              <a:rPr lang="en-US" altLang="zh-CN" sz="2000" dirty="0"/>
              <a:t>BitTorrent(2003), </a:t>
            </a:r>
            <a:r>
              <a:rPr lang="zh-CN" altLang="en-US" sz="2000" dirty="0"/>
              <a:t>迅雷</a:t>
            </a:r>
            <a:r>
              <a:rPr lang="en-US" altLang="zh-CN" sz="2000" dirty="0"/>
              <a:t>(2003)</a:t>
            </a:r>
          </a:p>
          <a:p>
            <a:pPr lvl="2"/>
            <a:r>
              <a:rPr lang="en-US" altLang="zh-CN" sz="2000" dirty="0"/>
              <a:t>Facebook(2004)</a:t>
            </a:r>
            <a:r>
              <a:rPr lang="zh-CN" altLang="en-US" sz="2000" dirty="0"/>
              <a:t>, 人人网</a:t>
            </a:r>
            <a:r>
              <a:rPr lang="en-US" altLang="zh-CN" sz="2000" dirty="0"/>
              <a:t>(2009),</a:t>
            </a:r>
          </a:p>
          <a:p>
            <a:pPr lvl="2"/>
            <a:r>
              <a:rPr lang="en-US" altLang="zh-CN" sz="2000" dirty="0"/>
              <a:t>YouTube(2005),</a:t>
            </a:r>
            <a:r>
              <a:rPr lang="zh-CN" altLang="en-US" sz="2000" dirty="0"/>
              <a:t> 土豆网</a:t>
            </a:r>
            <a:r>
              <a:rPr lang="en-US" altLang="zh-CN" sz="2000" dirty="0"/>
              <a:t>(2005),</a:t>
            </a:r>
            <a:r>
              <a:rPr lang="zh-CN" altLang="en-US" sz="2000" dirty="0"/>
              <a:t> 优酷网</a:t>
            </a:r>
            <a:r>
              <a:rPr lang="en-US" altLang="zh-CN" sz="2000" dirty="0"/>
              <a:t>(2006)</a:t>
            </a:r>
            <a:r>
              <a:rPr lang="zh-CN" altLang="en-US" sz="2000" dirty="0"/>
              <a:t>，抖音</a:t>
            </a:r>
            <a:r>
              <a:rPr lang="en-US" altLang="zh-CN" sz="2000" dirty="0"/>
              <a:t>(2016)</a:t>
            </a:r>
          </a:p>
          <a:p>
            <a:pPr lvl="2"/>
            <a:r>
              <a:rPr lang="en-US" altLang="zh-CN" sz="2000" dirty="0"/>
              <a:t>Groupon(2008),</a:t>
            </a:r>
            <a:r>
              <a:rPr lang="zh-CN" altLang="en-US" sz="2000" dirty="0"/>
              <a:t> 美团</a:t>
            </a:r>
            <a:r>
              <a:rPr lang="en-US" altLang="zh-CN" sz="2000" dirty="0"/>
              <a:t>(2010)</a:t>
            </a:r>
          </a:p>
          <a:p>
            <a:pPr lvl="2"/>
            <a:r>
              <a:rPr lang="en-US" altLang="zh-CN" sz="2000" dirty="0"/>
              <a:t>……</a:t>
            </a:r>
          </a:p>
        </p:txBody>
      </p:sp>
      <p:sp>
        <p:nvSpPr>
          <p:cNvPr id="234500" name="幻灯片编号占位符 3"/>
          <p:cNvSpPr>
            <a:spLocks noGrp="1"/>
          </p:cNvSpPr>
          <p:nvPr>
            <p:ph type="sldNum" sz="quarter" idx="11"/>
          </p:nvPr>
        </p:nvSpPr>
        <p:spPr>
          <a:xfrm>
            <a:off x="11064552" y="6381750"/>
            <a:ext cx="864096"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dirty="0">
                <a:latin typeface="Arial" panose="020B0604020202020204" pitchFamily="34" charset="0"/>
                <a:ea typeface="宋体" panose="02010600030101010101" pitchFamily="2" charset="-122"/>
              </a:rPr>
              <a:t>-</a:t>
            </a:r>
            <a:fld id="{E935EA27-5BB5-4C5B-9270-736779758797}"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171</a:t>
            </a:fld>
            <a:r>
              <a:rPr kumimoji="0" lang="en-US" altLang="zh-CN" sz="1000" dirty="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8671440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标题 1"/>
          <p:cNvSpPr>
            <a:spLocks noGrp="1"/>
          </p:cNvSpPr>
          <p:nvPr>
            <p:ph type="title"/>
          </p:nvPr>
        </p:nvSpPr>
        <p:spPr/>
        <p:txBody>
          <a:bodyPr/>
          <a:lstStyle/>
          <a:p>
            <a:r>
              <a:rPr kumimoji="1" lang="zh-CN" altLang="en-US"/>
              <a:t>中国互联网</a:t>
            </a:r>
          </a:p>
        </p:txBody>
      </p:sp>
      <p:sp>
        <p:nvSpPr>
          <p:cNvPr id="235523" name="内容占位符 2"/>
          <p:cNvSpPr>
            <a:spLocks noGrp="1"/>
          </p:cNvSpPr>
          <p:nvPr>
            <p:ph idx="1"/>
          </p:nvPr>
        </p:nvSpPr>
        <p:spPr>
          <a:xfrm>
            <a:off x="767408" y="1333500"/>
            <a:ext cx="10972800" cy="5113338"/>
          </a:xfrm>
        </p:spPr>
        <p:txBody>
          <a:bodyPr/>
          <a:lstStyle/>
          <a:p>
            <a:r>
              <a:rPr lang="zh-CN" altLang="en-US" dirty="0"/>
              <a:t>一个朝阳行业 </a:t>
            </a:r>
            <a:endParaRPr lang="en-US" altLang="zh-CN" dirty="0"/>
          </a:p>
          <a:p>
            <a:pPr lvl="1"/>
            <a:r>
              <a:rPr lang="zh-CN" altLang="en-US" dirty="0"/>
              <a:t>拥有全球最多的网民数量，</a:t>
            </a:r>
            <a:r>
              <a:rPr lang="en-US" altLang="zh-CN" dirty="0"/>
              <a:t>6.5</a:t>
            </a:r>
            <a:r>
              <a:rPr lang="zh-CN" altLang="en-US" dirty="0"/>
              <a:t>亿</a:t>
            </a:r>
            <a:endParaRPr lang="en-US" altLang="zh-CN" dirty="0"/>
          </a:p>
          <a:p>
            <a:pPr lvl="1"/>
            <a:r>
              <a:rPr lang="zh-CN" altLang="en-US" dirty="0"/>
              <a:t>拥有全球领先的互联网公司，</a:t>
            </a:r>
            <a:r>
              <a:rPr lang="en-US" altLang="zh-CN" dirty="0"/>
              <a:t>BAT</a:t>
            </a:r>
            <a:r>
              <a:rPr lang="zh-CN" altLang="en-US" dirty="0"/>
              <a:t> </a:t>
            </a:r>
            <a:r>
              <a:rPr lang="en-US" altLang="zh-CN" dirty="0"/>
              <a:t>(Baidu,</a:t>
            </a:r>
            <a:r>
              <a:rPr lang="zh-CN" altLang="en-US" dirty="0"/>
              <a:t> </a:t>
            </a:r>
            <a:r>
              <a:rPr lang="en-US" altLang="zh-CN" dirty="0"/>
              <a:t>Alibaba,</a:t>
            </a:r>
            <a:r>
              <a:rPr lang="zh-CN" altLang="en-US" dirty="0"/>
              <a:t> </a:t>
            </a:r>
            <a:r>
              <a:rPr lang="en-US" altLang="zh-CN" dirty="0" err="1"/>
              <a:t>Tencent</a:t>
            </a:r>
            <a:r>
              <a:rPr lang="en-US" altLang="zh-CN" dirty="0"/>
              <a:t>)</a:t>
            </a:r>
            <a:r>
              <a:rPr lang="zh-CN" altLang="en-US" dirty="0"/>
              <a:t> </a:t>
            </a:r>
            <a:r>
              <a:rPr lang="zh-CN" altLang="zh-CN" dirty="0"/>
              <a:t>&gt;</a:t>
            </a:r>
            <a:r>
              <a:rPr lang="zh-CN" altLang="en-US" dirty="0"/>
              <a:t> 市值</a:t>
            </a:r>
            <a:r>
              <a:rPr lang="en-US" altLang="zh-CN" dirty="0"/>
              <a:t>3000</a:t>
            </a:r>
            <a:r>
              <a:rPr lang="zh-CN" altLang="en-US" dirty="0"/>
              <a:t>亿美元</a:t>
            </a:r>
            <a:endParaRPr lang="en-US" altLang="zh-CN" dirty="0"/>
          </a:p>
          <a:p>
            <a:pPr lvl="1"/>
            <a:r>
              <a:rPr lang="zh-CN" altLang="en-US" dirty="0"/>
              <a:t>开始出现我国自主的互联网创新产品 </a:t>
            </a:r>
            <a:endParaRPr lang="en-US" altLang="zh-CN" dirty="0"/>
          </a:p>
          <a:p>
            <a:pPr lvl="2"/>
            <a:r>
              <a:rPr lang="zh-CN" altLang="en-US" dirty="0"/>
              <a:t>迅雷</a:t>
            </a:r>
            <a:endParaRPr lang="en-US" altLang="zh-CN" dirty="0"/>
          </a:p>
          <a:p>
            <a:pPr lvl="2"/>
            <a:r>
              <a:rPr lang="zh-CN" altLang="en-US" dirty="0"/>
              <a:t>旺旺</a:t>
            </a:r>
            <a:endParaRPr lang="en-US" altLang="zh-CN" dirty="0"/>
          </a:p>
          <a:p>
            <a:pPr lvl="2"/>
            <a:r>
              <a:rPr lang="zh-CN" altLang="en-US" dirty="0"/>
              <a:t>支付宝</a:t>
            </a:r>
            <a:endParaRPr lang="en-US" altLang="zh-CN" dirty="0"/>
          </a:p>
          <a:p>
            <a:pPr lvl="2"/>
            <a:r>
              <a:rPr lang="zh-CN" altLang="en-US" dirty="0"/>
              <a:t>余额宝</a:t>
            </a:r>
            <a:endParaRPr lang="en-US" altLang="zh-CN" dirty="0"/>
          </a:p>
          <a:p>
            <a:pPr lvl="2"/>
            <a:r>
              <a:rPr lang="zh-CN" altLang="en-US" dirty="0"/>
              <a:t>小米</a:t>
            </a:r>
            <a:endParaRPr lang="en-US" altLang="zh-CN" dirty="0"/>
          </a:p>
          <a:p>
            <a:pPr lvl="2"/>
            <a:r>
              <a:rPr lang="zh-CN" altLang="en-US" dirty="0"/>
              <a:t>微信</a:t>
            </a:r>
            <a:endParaRPr lang="en-US" altLang="zh-CN" dirty="0"/>
          </a:p>
          <a:p>
            <a:pPr lvl="2"/>
            <a:r>
              <a:rPr lang="en-US" altLang="zh-CN" dirty="0"/>
              <a:t>……</a:t>
            </a:r>
            <a:endParaRPr lang="zh-CN" altLang="en-US" dirty="0"/>
          </a:p>
        </p:txBody>
      </p:sp>
      <p:sp>
        <p:nvSpPr>
          <p:cNvPr id="235524" name="幻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0FAC2B3-10FE-4A66-8D86-3A86AAB8B48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9080616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D99A072-F0E8-41F1-93E3-0C3EAA4C803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173</a:t>
            </a:fld>
            <a:r>
              <a:rPr kumimoji="0" lang="en-US" altLang="zh-CN" sz="1000">
                <a:latin typeface="Arial" panose="020B0604020202020204" pitchFamily="34" charset="0"/>
                <a:ea typeface="宋体" panose="02010600030101010101" pitchFamily="2" charset="-122"/>
              </a:rPr>
              <a:t>-</a:t>
            </a:r>
          </a:p>
        </p:txBody>
      </p:sp>
      <p:sp>
        <p:nvSpPr>
          <p:cNvPr id="237571" name="Rectangle 2"/>
          <p:cNvSpPr>
            <a:spLocks noGrp="1" noChangeArrowheads="1"/>
          </p:cNvSpPr>
          <p:nvPr>
            <p:ph type="title"/>
          </p:nvPr>
        </p:nvSpPr>
        <p:spPr/>
        <p:txBody>
          <a:bodyPr/>
          <a:lstStyle/>
          <a:p>
            <a:pPr eaLnBrk="1" hangingPunct="1"/>
            <a:r>
              <a:rPr lang="zh-CN" altLang="en-US" sz="3200"/>
              <a:t>提纲</a:t>
            </a:r>
          </a:p>
        </p:txBody>
      </p:sp>
      <p:sp>
        <p:nvSpPr>
          <p:cNvPr id="237572" name="Rectangle 3"/>
          <p:cNvSpPr>
            <a:spLocks noGrp="1" noChangeArrowheads="1"/>
          </p:cNvSpPr>
          <p:nvPr>
            <p:ph type="body" idx="1"/>
          </p:nvPr>
        </p:nvSpPr>
        <p:spPr/>
        <p:txBody>
          <a:bodyPr/>
          <a:lstStyle/>
          <a:p>
            <a:pPr eaLnBrk="1" hangingPunct="1"/>
            <a:r>
              <a:rPr lang="zh-CN" altLang="en-US"/>
              <a:t>背景</a:t>
            </a:r>
            <a:endParaRPr lang="en-US" altLang="zh-CN"/>
          </a:p>
          <a:p>
            <a:pPr lvl="1" eaLnBrk="1" hangingPunct="1"/>
            <a:r>
              <a:rPr lang="zh-CN" altLang="en-US"/>
              <a:t>核心问题</a:t>
            </a:r>
            <a:r>
              <a:rPr lang="en-US" altLang="zh-CN"/>
              <a:t>: </a:t>
            </a:r>
            <a:r>
              <a:rPr lang="zh-CN" altLang="en-US"/>
              <a:t>构造一个网络</a:t>
            </a:r>
          </a:p>
          <a:p>
            <a:pPr eaLnBrk="1" hangingPunct="1"/>
            <a:r>
              <a:rPr lang="zh-CN" altLang="en-US"/>
              <a:t>需求分析</a:t>
            </a:r>
            <a:endParaRPr lang="en-US" altLang="zh-CN"/>
          </a:p>
          <a:p>
            <a:pPr eaLnBrk="1" hangingPunct="1"/>
            <a:r>
              <a:rPr lang="zh-CN" altLang="en-US"/>
              <a:t>网络架构</a:t>
            </a:r>
            <a:endParaRPr lang="en-US" altLang="zh-CN"/>
          </a:p>
          <a:p>
            <a:pPr eaLnBrk="1" hangingPunct="1"/>
            <a:r>
              <a:rPr lang="zh-CN" altLang="en-US"/>
              <a:t>网络性能</a:t>
            </a:r>
            <a:endParaRPr lang="en-US" altLang="zh-CN"/>
          </a:p>
          <a:p>
            <a:pPr eaLnBrk="1" hangingPunct="1"/>
            <a:r>
              <a:rPr lang="zh-CN" altLang="en-US"/>
              <a:t>网络编程</a:t>
            </a:r>
            <a:endParaRPr lang="en-US" altLang="zh-CN"/>
          </a:p>
          <a:p>
            <a:pPr lvl="1" eaLnBrk="1" hangingPunct="1"/>
            <a:r>
              <a:rPr lang="zh-CN" altLang="en-US"/>
              <a:t>基于套接字</a:t>
            </a:r>
          </a:p>
          <a:p>
            <a:pPr eaLnBrk="1" hangingPunct="1"/>
            <a:r>
              <a:rPr lang="zh-CN" altLang="en-US"/>
              <a:t>互联网简史</a:t>
            </a:r>
            <a:endParaRPr lang="en-US" altLang="zh-CN"/>
          </a:p>
          <a:p>
            <a:pPr eaLnBrk="1" hangingPunct="1"/>
            <a:r>
              <a:rPr lang="zh-CN" altLang="en-US"/>
              <a:t>总结</a:t>
            </a:r>
            <a:endParaRPr lang="en-US" altLang="zh-CN"/>
          </a:p>
        </p:txBody>
      </p:sp>
    </p:spTree>
    <p:extLst>
      <p:ext uri="{BB962C8B-B14F-4D97-AF65-F5344CB8AC3E}">
        <p14:creationId xmlns:p14="http://schemas.microsoft.com/office/powerpoint/2010/main" val="29031168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A52181F5-161F-460D-8F0B-158B3C72849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174</a:t>
            </a:fld>
            <a:r>
              <a:rPr kumimoji="0" lang="en-US" altLang="zh-CN" sz="1000">
                <a:latin typeface="Arial" panose="020B0604020202020204" pitchFamily="34" charset="0"/>
                <a:ea typeface="宋体" panose="02010600030101010101" pitchFamily="2" charset="-122"/>
              </a:rPr>
              <a:t>-</a:t>
            </a:r>
          </a:p>
        </p:txBody>
      </p:sp>
      <p:sp>
        <p:nvSpPr>
          <p:cNvPr id="238595" name="Rectangle 2"/>
          <p:cNvSpPr>
            <a:spLocks noGrp="1" noChangeArrowheads="1"/>
          </p:cNvSpPr>
          <p:nvPr>
            <p:ph type="title" idx="4294967295"/>
          </p:nvPr>
        </p:nvSpPr>
        <p:spPr/>
        <p:txBody>
          <a:bodyPr/>
          <a:lstStyle/>
          <a:p>
            <a:pPr eaLnBrk="1" hangingPunct="1"/>
            <a:r>
              <a:rPr lang="zh-CN" altLang="en-US" sz="3200"/>
              <a:t>需求分析</a:t>
            </a:r>
          </a:p>
        </p:txBody>
      </p:sp>
      <p:sp>
        <p:nvSpPr>
          <p:cNvPr id="1549315" name="Rectangle 3"/>
          <p:cNvSpPr>
            <a:spLocks noGrp="1" noChangeArrowheads="1"/>
          </p:cNvSpPr>
          <p:nvPr>
            <p:ph type="body" idx="4294967295"/>
          </p:nvPr>
        </p:nvSpPr>
        <p:spPr>
          <a:xfrm>
            <a:off x="1992313" y="1125538"/>
            <a:ext cx="8229600" cy="5327650"/>
          </a:xfrm>
        </p:spPr>
        <p:txBody>
          <a:bodyPr/>
          <a:lstStyle/>
          <a:p>
            <a:pPr algn="ctr" eaLnBrk="1" hangingPunct="1">
              <a:buFont typeface="Wingdings" panose="05000000000000000000" pitchFamily="2" charset="2"/>
              <a:buNone/>
              <a:defRPr/>
            </a:pPr>
            <a:r>
              <a:rPr lang="zh-CN" altLang="en-US" b="1" i="1" dirty="0">
                <a:solidFill>
                  <a:srgbClr val="008000"/>
                </a:solidFill>
                <a:effectLst>
                  <a:outerShdw blurRad="38100" dist="38100" dir="2700000" algn="tl">
                    <a:srgbClr val="C0C0C0"/>
                  </a:outerShdw>
                </a:effectLst>
              </a:rPr>
              <a:t>我们从网络中期望得到什么</a:t>
            </a:r>
            <a:r>
              <a:rPr lang="en-US" altLang="zh-CN" b="1" i="1" dirty="0">
                <a:solidFill>
                  <a:srgbClr val="008000"/>
                </a:solidFill>
                <a:effectLst>
                  <a:outerShdw blurRad="38100" dist="38100" dir="2700000" algn="tl">
                    <a:srgbClr val="C0C0C0"/>
                  </a:outerShdw>
                </a:effectLst>
              </a:rPr>
              <a:t>? </a:t>
            </a:r>
          </a:p>
          <a:p>
            <a:pPr eaLnBrk="1" hangingPunct="1">
              <a:defRPr/>
            </a:pPr>
            <a:r>
              <a:rPr lang="zh-CN" altLang="en-US" sz="2600" dirty="0"/>
              <a:t>需求 </a:t>
            </a:r>
            <a:r>
              <a:rPr lang="en-US" altLang="zh-CN" sz="2600" dirty="0"/>
              <a:t>1: </a:t>
            </a:r>
            <a:r>
              <a:rPr lang="zh-CN" altLang="en-US" sz="2600" dirty="0"/>
              <a:t>可扩展的连通性</a:t>
            </a:r>
          </a:p>
          <a:p>
            <a:pPr lvl="1" eaLnBrk="1" hangingPunct="1">
              <a:defRPr/>
            </a:pPr>
            <a:r>
              <a:rPr lang="zh-CN" altLang="en-US" sz="2200" dirty="0"/>
              <a:t>由节点和链路组成的嵌套互联</a:t>
            </a:r>
            <a:endParaRPr lang="en-US" altLang="zh-CN" sz="2200" dirty="0"/>
          </a:p>
          <a:p>
            <a:pPr lvl="1" eaLnBrk="1" hangingPunct="1">
              <a:defRPr/>
            </a:pPr>
            <a:endParaRPr lang="en-US" altLang="zh-CN" sz="2200" dirty="0"/>
          </a:p>
          <a:p>
            <a:pPr eaLnBrk="1" hangingPunct="1">
              <a:defRPr/>
            </a:pPr>
            <a:r>
              <a:rPr lang="zh-CN" altLang="en-US" sz="2600" dirty="0"/>
              <a:t>需求 </a:t>
            </a:r>
            <a:r>
              <a:rPr lang="en-US" altLang="zh-CN" sz="2600" dirty="0"/>
              <a:t>2: </a:t>
            </a:r>
            <a:r>
              <a:rPr lang="zh-CN" altLang="en-US" sz="2600" dirty="0"/>
              <a:t>高性价比的连通性</a:t>
            </a:r>
          </a:p>
          <a:p>
            <a:pPr lvl="1" eaLnBrk="1" hangingPunct="1">
              <a:defRPr/>
            </a:pPr>
            <a:r>
              <a:rPr lang="zh-CN" altLang="en-US" sz="2200" dirty="0"/>
              <a:t>通过统计多路复用方式共享硬件资源</a:t>
            </a:r>
          </a:p>
          <a:p>
            <a:pPr lvl="1" eaLnBrk="1" hangingPunct="1">
              <a:defRPr/>
            </a:pPr>
            <a:r>
              <a:rPr lang="zh-CN" altLang="en-US" sz="2200" dirty="0"/>
              <a:t>产生分组交换技术</a:t>
            </a:r>
          </a:p>
          <a:p>
            <a:pPr lvl="1" eaLnBrk="1" hangingPunct="1">
              <a:defRPr/>
            </a:pPr>
            <a:endParaRPr lang="en-US" altLang="zh-CN" sz="2200" dirty="0"/>
          </a:p>
          <a:p>
            <a:pPr eaLnBrk="1" hangingPunct="1">
              <a:defRPr/>
            </a:pPr>
            <a:r>
              <a:rPr lang="zh-CN" altLang="en-US" sz="2600" dirty="0"/>
              <a:t>需求 </a:t>
            </a:r>
            <a:r>
              <a:rPr lang="en-US" altLang="zh-CN" sz="2600" dirty="0"/>
              <a:t>3: </a:t>
            </a:r>
            <a:r>
              <a:rPr lang="zh-CN" altLang="en-US" sz="2600" dirty="0"/>
              <a:t>提供进程到进程的通信服务</a:t>
            </a:r>
            <a:endParaRPr lang="en-US" altLang="zh-CN" sz="2600" dirty="0"/>
          </a:p>
          <a:p>
            <a:pPr eaLnBrk="1" hangingPunct="1">
              <a:defRPr/>
            </a:pPr>
            <a:endParaRPr lang="en-US" altLang="zh-CN" sz="2600" dirty="0"/>
          </a:p>
          <a:p>
            <a:pPr eaLnBrk="1" hangingPunct="1">
              <a:defRPr/>
            </a:pPr>
            <a:r>
              <a:rPr lang="zh-CN" altLang="en-US" sz="2600" dirty="0"/>
              <a:t>需求 </a:t>
            </a:r>
            <a:r>
              <a:rPr lang="en-US" altLang="zh-CN" sz="2600" dirty="0"/>
              <a:t>4: </a:t>
            </a:r>
            <a:r>
              <a:rPr lang="zh-CN" altLang="en-US" sz="2600" dirty="0"/>
              <a:t>网络容易管理</a:t>
            </a:r>
          </a:p>
          <a:p>
            <a:pPr eaLnBrk="1" hangingPunct="1">
              <a:defRPr/>
            </a:pPr>
            <a:endParaRPr lang="zh-CN" altLang="en-US" sz="2600" dirty="0"/>
          </a:p>
          <a:p>
            <a:pPr eaLnBrk="1" hangingPunct="1">
              <a:defRPr/>
            </a:pPr>
            <a:endParaRPr lang="en-US" altLang="zh-CN" sz="2600" dirty="0"/>
          </a:p>
        </p:txBody>
      </p:sp>
    </p:spTree>
    <p:extLst>
      <p:ext uri="{BB962C8B-B14F-4D97-AF65-F5344CB8AC3E}">
        <p14:creationId xmlns:p14="http://schemas.microsoft.com/office/powerpoint/2010/main" val="42408505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2AA4C98D-431A-44F9-861E-9D324A082B1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175</a:t>
            </a:fld>
            <a:r>
              <a:rPr kumimoji="0" lang="en-US" altLang="zh-CN" sz="1000">
                <a:latin typeface="Arial" panose="020B0604020202020204" pitchFamily="34" charset="0"/>
                <a:ea typeface="宋体" panose="02010600030101010101" pitchFamily="2" charset="-122"/>
              </a:rPr>
              <a:t>-</a:t>
            </a:r>
          </a:p>
        </p:txBody>
      </p:sp>
      <p:sp>
        <p:nvSpPr>
          <p:cNvPr id="239619" name="Rectangle 2"/>
          <p:cNvSpPr>
            <a:spLocks noGrp="1" noChangeArrowheads="1"/>
          </p:cNvSpPr>
          <p:nvPr>
            <p:ph type="title" idx="4294967295"/>
          </p:nvPr>
        </p:nvSpPr>
        <p:spPr/>
        <p:txBody>
          <a:bodyPr/>
          <a:lstStyle/>
          <a:p>
            <a:pPr eaLnBrk="1" hangingPunct="1"/>
            <a:r>
              <a:rPr lang="zh-CN" altLang="en-US" sz="3200"/>
              <a:t>系统设计 </a:t>
            </a:r>
          </a:p>
        </p:txBody>
      </p:sp>
      <p:sp>
        <p:nvSpPr>
          <p:cNvPr id="1547267" name="Rectangle 3"/>
          <p:cNvSpPr>
            <a:spLocks noGrp="1" noChangeArrowheads="1"/>
          </p:cNvSpPr>
          <p:nvPr>
            <p:ph type="body" idx="4294967295"/>
          </p:nvPr>
        </p:nvSpPr>
        <p:spPr/>
        <p:txBody>
          <a:bodyPr/>
          <a:lstStyle/>
          <a:p>
            <a:pPr algn="ctr" eaLnBrk="1" hangingPunct="1">
              <a:lnSpc>
                <a:spcPct val="80000"/>
              </a:lnSpc>
              <a:buFont typeface="Wingdings" panose="05000000000000000000" pitchFamily="2" charset="2"/>
              <a:buNone/>
              <a:defRPr/>
            </a:pPr>
            <a:r>
              <a:rPr lang="zh-CN" altLang="en-US" b="1" i="1" dirty="0">
                <a:solidFill>
                  <a:srgbClr val="008000"/>
                </a:solidFill>
                <a:effectLst>
                  <a:outerShdw blurRad="38100" dist="38100" dir="2700000" algn="tl">
                    <a:srgbClr val="C0C0C0"/>
                  </a:outerShdw>
                </a:effectLst>
              </a:rPr>
              <a:t>网络设计的蓝图是什么</a:t>
            </a:r>
            <a:r>
              <a:rPr lang="en-US" altLang="zh-CN" b="1" i="1" dirty="0">
                <a:solidFill>
                  <a:srgbClr val="008000"/>
                </a:solidFill>
                <a:effectLst>
                  <a:outerShdw blurRad="38100" dist="38100" dir="2700000" algn="tl">
                    <a:srgbClr val="C0C0C0"/>
                  </a:outerShdw>
                </a:effectLst>
              </a:rPr>
              <a:t>?</a:t>
            </a:r>
            <a:endParaRPr lang="en-US" altLang="zh-CN" dirty="0"/>
          </a:p>
          <a:p>
            <a:pPr eaLnBrk="1" hangingPunct="1">
              <a:lnSpc>
                <a:spcPct val="80000"/>
              </a:lnSpc>
              <a:defRPr/>
            </a:pPr>
            <a:r>
              <a:rPr lang="zh-CN" altLang="en-US" dirty="0"/>
              <a:t>协议</a:t>
            </a:r>
          </a:p>
          <a:p>
            <a:pPr lvl="1" eaLnBrk="1" hangingPunct="1">
              <a:lnSpc>
                <a:spcPct val="80000"/>
              </a:lnSpc>
              <a:defRPr/>
            </a:pPr>
            <a:r>
              <a:rPr lang="zh-CN" altLang="en-US" dirty="0"/>
              <a:t>向高层实体提供通信服务</a:t>
            </a:r>
            <a:endParaRPr lang="en-US" altLang="zh-CN" dirty="0"/>
          </a:p>
          <a:p>
            <a:pPr lvl="1" eaLnBrk="1" hangingPunct="1">
              <a:lnSpc>
                <a:spcPct val="80000"/>
              </a:lnSpc>
              <a:defRPr/>
            </a:pPr>
            <a:r>
              <a:rPr lang="zh-CN" altLang="en-US" dirty="0"/>
              <a:t>定义与对等实体之间交换信息的格式与含义</a:t>
            </a:r>
            <a:endParaRPr lang="en-US" altLang="zh-CN" dirty="0"/>
          </a:p>
          <a:p>
            <a:pPr eaLnBrk="1" hangingPunct="1">
              <a:lnSpc>
                <a:spcPct val="80000"/>
              </a:lnSpc>
              <a:defRPr/>
            </a:pPr>
            <a:endParaRPr lang="en-US" altLang="zh-CN" dirty="0"/>
          </a:p>
          <a:p>
            <a:pPr eaLnBrk="1" hangingPunct="1">
              <a:lnSpc>
                <a:spcPct val="80000"/>
              </a:lnSpc>
              <a:defRPr/>
            </a:pPr>
            <a:r>
              <a:rPr lang="zh-CN" altLang="en-US" dirty="0"/>
              <a:t>分层体系结构</a:t>
            </a:r>
          </a:p>
          <a:p>
            <a:pPr lvl="1" eaLnBrk="1" hangingPunct="1">
              <a:lnSpc>
                <a:spcPct val="80000"/>
              </a:lnSpc>
              <a:defRPr/>
            </a:pPr>
            <a:r>
              <a:rPr lang="en-US" altLang="zh-CN" dirty="0"/>
              <a:t>OSI</a:t>
            </a:r>
            <a:r>
              <a:rPr lang="zh-CN" altLang="en-US" dirty="0"/>
              <a:t>体系结构</a:t>
            </a:r>
          </a:p>
          <a:p>
            <a:pPr lvl="1" eaLnBrk="1" hangingPunct="1">
              <a:lnSpc>
                <a:spcPct val="80000"/>
              </a:lnSpc>
              <a:defRPr/>
            </a:pPr>
            <a:r>
              <a:rPr lang="en-US" altLang="zh-CN" dirty="0"/>
              <a:t>Internet</a:t>
            </a:r>
            <a:r>
              <a:rPr lang="zh-CN" altLang="en-US" dirty="0"/>
              <a:t>体系结构</a:t>
            </a:r>
          </a:p>
          <a:p>
            <a:pPr lvl="1" eaLnBrk="1" hangingPunct="1">
              <a:lnSpc>
                <a:spcPct val="80000"/>
              </a:lnSpc>
              <a:defRPr/>
            </a:pPr>
            <a:endParaRPr lang="zh-CN" altLang="en-US" sz="2200" dirty="0"/>
          </a:p>
          <a:p>
            <a:pPr lvl="1" algn="ctr" eaLnBrk="1" hangingPunct="1">
              <a:lnSpc>
                <a:spcPct val="80000"/>
              </a:lnSpc>
              <a:buFont typeface="Wingdings" panose="05000000000000000000" pitchFamily="2" charset="2"/>
              <a:buNone/>
              <a:defRPr/>
            </a:pPr>
            <a:r>
              <a:rPr lang="zh-CN" altLang="en-US" sz="3000" b="1" i="1" dirty="0">
                <a:solidFill>
                  <a:srgbClr val="008000"/>
                </a:solidFill>
                <a:effectLst>
                  <a:outerShdw blurRad="38100" dist="38100" dir="2700000" algn="tl">
                    <a:srgbClr val="C0C0C0"/>
                  </a:outerShdw>
                </a:effectLst>
              </a:rPr>
              <a:t>如何评价网络性能</a:t>
            </a:r>
            <a:r>
              <a:rPr lang="en-US" altLang="zh-CN" sz="3000" b="1" i="1" dirty="0">
                <a:solidFill>
                  <a:srgbClr val="008000"/>
                </a:solidFill>
                <a:effectLst>
                  <a:outerShdw blurRad="38100" dist="38100" dir="2700000" algn="tl">
                    <a:srgbClr val="C0C0C0"/>
                  </a:outerShdw>
                </a:effectLst>
              </a:rPr>
              <a:t>?</a:t>
            </a:r>
          </a:p>
          <a:p>
            <a:pPr eaLnBrk="1" hangingPunct="1">
              <a:lnSpc>
                <a:spcPct val="80000"/>
              </a:lnSpc>
              <a:defRPr/>
            </a:pPr>
            <a:r>
              <a:rPr lang="zh-CN" altLang="en-US" dirty="0"/>
              <a:t>带宽、时延、时延带宽积、吞吐量</a:t>
            </a:r>
          </a:p>
          <a:p>
            <a:pPr eaLnBrk="1" hangingPunct="1">
              <a:lnSpc>
                <a:spcPct val="80000"/>
              </a:lnSpc>
              <a:defRPr/>
            </a:pPr>
            <a:endParaRPr lang="en-US" altLang="zh-CN" dirty="0"/>
          </a:p>
        </p:txBody>
      </p:sp>
    </p:spTree>
    <p:extLst>
      <p:ext uri="{BB962C8B-B14F-4D97-AF65-F5344CB8AC3E}">
        <p14:creationId xmlns:p14="http://schemas.microsoft.com/office/powerpoint/2010/main" val="8146598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30975F66-5A5D-4EB8-8F06-75144EB59D07}"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176</a:t>
            </a:fld>
            <a:r>
              <a:rPr kumimoji="0" lang="en-US" altLang="zh-CN" sz="1000">
                <a:latin typeface="Arial" panose="020B0604020202020204" pitchFamily="34" charset="0"/>
                <a:ea typeface="宋体" panose="02010600030101010101" pitchFamily="2" charset="-122"/>
              </a:rPr>
              <a:t>-</a:t>
            </a:r>
          </a:p>
        </p:txBody>
      </p:sp>
      <p:sp>
        <p:nvSpPr>
          <p:cNvPr id="240643" name="Rectangle 2"/>
          <p:cNvSpPr>
            <a:spLocks noGrp="1" noChangeArrowheads="1"/>
          </p:cNvSpPr>
          <p:nvPr>
            <p:ph type="title" idx="4294967295"/>
          </p:nvPr>
        </p:nvSpPr>
        <p:spPr/>
        <p:txBody>
          <a:bodyPr/>
          <a:lstStyle/>
          <a:p>
            <a:pPr eaLnBrk="1" hangingPunct="1"/>
            <a:r>
              <a:rPr lang="zh-CN" altLang="en-US" sz="3200"/>
              <a:t>课程内容的组织</a:t>
            </a:r>
          </a:p>
        </p:txBody>
      </p:sp>
      <p:grpSp>
        <p:nvGrpSpPr>
          <p:cNvPr id="240644" name="Group 17"/>
          <p:cNvGrpSpPr>
            <a:grpSpLocks/>
          </p:cNvGrpSpPr>
          <p:nvPr/>
        </p:nvGrpSpPr>
        <p:grpSpPr bwMode="auto">
          <a:xfrm>
            <a:off x="1415481" y="1412776"/>
            <a:ext cx="10009112" cy="5227920"/>
            <a:chOff x="249" y="754"/>
            <a:chExt cx="5125" cy="3388"/>
          </a:xfrm>
        </p:grpSpPr>
        <p:grpSp>
          <p:nvGrpSpPr>
            <p:cNvPr id="240645" name="Group 16"/>
            <p:cNvGrpSpPr>
              <a:grpSpLocks/>
            </p:cNvGrpSpPr>
            <p:nvPr/>
          </p:nvGrpSpPr>
          <p:grpSpPr bwMode="auto">
            <a:xfrm>
              <a:off x="340" y="836"/>
              <a:ext cx="5034" cy="3212"/>
              <a:chOff x="340" y="836"/>
              <a:chExt cx="5034" cy="3212"/>
            </a:xfrm>
          </p:grpSpPr>
          <p:sp>
            <p:nvSpPr>
              <p:cNvPr id="240649"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0650"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0651"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0652"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0653"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0654"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0655" name="Text Box 10"/>
              <p:cNvSpPr txBox="1">
                <a:spLocks noChangeArrowheads="1"/>
              </p:cNvSpPr>
              <p:nvPr/>
            </p:nvSpPr>
            <p:spPr bwMode="auto">
              <a:xfrm>
                <a:off x="3061" y="1540"/>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0656" name="Text Box 11"/>
              <p:cNvSpPr txBox="1">
                <a:spLocks noChangeArrowheads="1"/>
              </p:cNvSpPr>
              <p:nvPr/>
            </p:nvSpPr>
            <p:spPr bwMode="auto">
              <a:xfrm>
                <a:off x="3061" y="2296"/>
                <a:ext cx="2313" cy="1257"/>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240646" name="Rectangle 14"/>
            <p:cNvSpPr>
              <a:spLocks noChangeArrowheads="1"/>
            </p:cNvSpPr>
            <p:nvPr/>
          </p:nvSpPr>
          <p:spPr bwMode="auto">
            <a:xfrm>
              <a:off x="249" y="754"/>
              <a:ext cx="2631" cy="61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4448" name="Oval 16"/>
            <p:cNvSpPr>
              <a:spLocks noChangeArrowheads="1"/>
            </p:cNvSpPr>
            <p:nvPr/>
          </p:nvSpPr>
          <p:spPr bwMode="auto">
            <a:xfrm>
              <a:off x="3016" y="3430"/>
              <a:ext cx="2313" cy="712"/>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基本概念和课程概述</a:t>
              </a:r>
              <a:endParaRPr lang="en-US" altLang="zh-CN" sz="2400" dirty="0">
                <a:solidFill>
                  <a:schemeClr val="bg1"/>
                </a:solidFill>
                <a:effectLst>
                  <a:outerShdw blurRad="38100" dist="38100" dir="2700000" algn="tl">
                    <a:srgbClr val="000000"/>
                  </a:outerShdw>
                </a:effectLst>
              </a:endParaRPr>
            </a:p>
          </p:txBody>
        </p:sp>
        <p:sp>
          <p:nvSpPr>
            <p:cNvPr id="240648" name="Line 17"/>
            <p:cNvSpPr>
              <a:spLocks noChangeShapeType="1"/>
            </p:cNvSpPr>
            <p:nvPr/>
          </p:nvSpPr>
          <p:spPr bwMode="auto">
            <a:xfrm>
              <a:off x="2789" y="1298"/>
              <a:ext cx="272" cy="24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8818557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666" name="Group 17"/>
          <p:cNvGrpSpPr>
            <a:grpSpLocks/>
          </p:cNvGrpSpPr>
          <p:nvPr/>
        </p:nvGrpSpPr>
        <p:grpSpPr bwMode="auto">
          <a:xfrm>
            <a:off x="1343473" y="1327151"/>
            <a:ext cx="10153128" cy="5099052"/>
            <a:chOff x="340" y="836"/>
            <a:chExt cx="5034" cy="3212"/>
          </a:xfrm>
        </p:grpSpPr>
        <p:sp>
          <p:nvSpPr>
            <p:cNvPr id="241673"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1674"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1675"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1676"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1677"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1678"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1679"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1680"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241667"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D9022C1-3B18-4FB1-AD4D-2EF1A99655C3}"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177</a:t>
            </a:fld>
            <a:r>
              <a:rPr kumimoji="0" lang="en-US" altLang="zh-CN" sz="1000">
                <a:latin typeface="Arial" panose="020B0604020202020204" pitchFamily="34" charset="0"/>
                <a:ea typeface="宋体" panose="02010600030101010101" pitchFamily="2" charset="-122"/>
              </a:rPr>
              <a:t>-</a:t>
            </a:r>
          </a:p>
        </p:txBody>
      </p:sp>
      <p:sp>
        <p:nvSpPr>
          <p:cNvPr id="241668" name="Rectangle 2"/>
          <p:cNvSpPr>
            <a:spLocks noGrp="1" noChangeArrowheads="1"/>
          </p:cNvSpPr>
          <p:nvPr>
            <p:ph type="title" idx="4294967295"/>
          </p:nvPr>
        </p:nvSpPr>
        <p:spPr/>
        <p:txBody>
          <a:bodyPr/>
          <a:lstStyle/>
          <a:p>
            <a:pPr eaLnBrk="1" hangingPunct="1"/>
            <a:r>
              <a:rPr lang="zh-CN" altLang="en-US" sz="3200"/>
              <a:t>课程内容的组织</a:t>
            </a:r>
            <a:endParaRPr lang="en-US" altLang="zh-CN" sz="3200"/>
          </a:p>
        </p:txBody>
      </p:sp>
      <p:sp>
        <p:nvSpPr>
          <p:cNvPr id="1555468" name="Oval 12"/>
          <p:cNvSpPr>
            <a:spLocks noChangeArrowheads="1"/>
          </p:cNvSpPr>
          <p:nvPr/>
        </p:nvSpPr>
        <p:spPr bwMode="auto">
          <a:xfrm>
            <a:off x="6311900" y="5302250"/>
            <a:ext cx="3816350" cy="1555750"/>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需求</a:t>
            </a:r>
            <a:r>
              <a:rPr lang="en-US" altLang="zh-CN" sz="2400" dirty="0">
                <a:solidFill>
                  <a:schemeClr val="bg1"/>
                </a:solidFill>
                <a:effectLst>
                  <a:outerShdw blurRad="38100" dist="38100" dir="2700000" algn="tl">
                    <a:srgbClr val="000000"/>
                  </a:outerShdw>
                </a:effectLst>
              </a:rPr>
              <a:t>1</a:t>
            </a:r>
            <a:r>
              <a:rPr lang="zh-CN" altLang="en-US" sz="2400" dirty="0">
                <a:solidFill>
                  <a:schemeClr val="bg1"/>
                </a:solidFill>
                <a:effectLst>
                  <a:outerShdw blurRad="38100" dist="38100" dir="2700000" algn="tl">
                    <a:srgbClr val="000000"/>
                  </a:outerShdw>
                </a:effectLst>
              </a:rPr>
              <a:t>的解决方案</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计算机连通导致的问题</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从简单到复杂</a:t>
            </a:r>
          </a:p>
        </p:txBody>
      </p:sp>
      <p:sp>
        <p:nvSpPr>
          <p:cNvPr id="241670" name="Line 13"/>
          <p:cNvSpPr>
            <a:spLocks noChangeShapeType="1"/>
          </p:cNvSpPr>
          <p:nvPr/>
        </p:nvSpPr>
        <p:spPr bwMode="auto">
          <a:xfrm>
            <a:off x="6096000" y="5084763"/>
            <a:ext cx="287338" cy="79216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671" name="Rectangle 14"/>
          <p:cNvSpPr>
            <a:spLocks noChangeArrowheads="1"/>
          </p:cNvSpPr>
          <p:nvPr/>
        </p:nvSpPr>
        <p:spPr bwMode="auto">
          <a:xfrm flipV="1">
            <a:off x="1343473" y="2355851"/>
            <a:ext cx="5039865" cy="2970214"/>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41672" name="Line 15"/>
          <p:cNvSpPr>
            <a:spLocks noChangeShapeType="1"/>
          </p:cNvSpPr>
          <p:nvPr/>
        </p:nvSpPr>
        <p:spPr bwMode="auto">
          <a:xfrm>
            <a:off x="6096000" y="3186114"/>
            <a:ext cx="0" cy="1584325"/>
          </a:xfrm>
          <a:prstGeom prst="line">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5164592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3F38E2D-A540-44EA-BD31-FB19FCA7EC9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178</a:t>
            </a:fld>
            <a:r>
              <a:rPr kumimoji="0" lang="en-US" altLang="zh-CN" sz="1000">
                <a:latin typeface="Arial" panose="020B0604020202020204" pitchFamily="34" charset="0"/>
                <a:ea typeface="宋体" panose="02010600030101010101" pitchFamily="2" charset="-122"/>
              </a:rPr>
              <a:t>-</a:t>
            </a:r>
          </a:p>
        </p:txBody>
      </p:sp>
      <p:sp>
        <p:nvSpPr>
          <p:cNvPr id="242691" name="Rectangle 2"/>
          <p:cNvSpPr>
            <a:spLocks noGrp="1" noChangeArrowheads="1"/>
          </p:cNvSpPr>
          <p:nvPr>
            <p:ph type="title" idx="4294967295"/>
          </p:nvPr>
        </p:nvSpPr>
        <p:spPr/>
        <p:txBody>
          <a:bodyPr/>
          <a:lstStyle/>
          <a:p>
            <a:pPr eaLnBrk="1" hangingPunct="1"/>
            <a:r>
              <a:rPr lang="zh-CN" altLang="en-US" sz="3200" dirty="0"/>
              <a:t>课程内容的组织</a:t>
            </a:r>
            <a:endParaRPr lang="en-US" altLang="zh-CN" sz="3200" dirty="0"/>
          </a:p>
        </p:txBody>
      </p:sp>
      <p:sp>
        <p:nvSpPr>
          <p:cNvPr id="242693" name="Line 13"/>
          <p:cNvSpPr>
            <a:spLocks noChangeShapeType="1"/>
          </p:cNvSpPr>
          <p:nvPr/>
        </p:nvSpPr>
        <p:spPr bwMode="auto">
          <a:xfrm>
            <a:off x="6096000" y="4941888"/>
            <a:ext cx="431800" cy="10795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696" name="Line 17"/>
          <p:cNvSpPr>
            <a:spLocks noChangeShapeType="1"/>
          </p:cNvSpPr>
          <p:nvPr/>
        </p:nvSpPr>
        <p:spPr bwMode="auto">
          <a:xfrm flipH="1">
            <a:off x="9264651" y="2349500"/>
            <a:ext cx="576263" cy="33845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2697" name="Group 18"/>
          <p:cNvGrpSpPr>
            <a:grpSpLocks/>
          </p:cNvGrpSpPr>
          <p:nvPr/>
        </p:nvGrpSpPr>
        <p:grpSpPr bwMode="auto">
          <a:xfrm>
            <a:off x="1127448" y="1471613"/>
            <a:ext cx="10081119" cy="5099048"/>
            <a:chOff x="340" y="836"/>
            <a:chExt cx="5034" cy="3212"/>
          </a:xfrm>
        </p:grpSpPr>
        <p:sp>
          <p:nvSpPr>
            <p:cNvPr id="242698"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2699"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2700"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2701"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2702"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2703"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2704"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2705"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18" name="Rectangle 14"/>
          <p:cNvSpPr>
            <a:spLocks noChangeArrowheads="1"/>
          </p:cNvSpPr>
          <p:nvPr/>
        </p:nvSpPr>
        <p:spPr bwMode="auto">
          <a:xfrm>
            <a:off x="1127448" y="3508375"/>
            <a:ext cx="4968552" cy="2008189"/>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9" name="Rectangle 16"/>
          <p:cNvSpPr>
            <a:spLocks noChangeArrowheads="1"/>
          </p:cNvSpPr>
          <p:nvPr/>
        </p:nvSpPr>
        <p:spPr bwMode="auto">
          <a:xfrm>
            <a:off x="6590505" y="1371233"/>
            <a:ext cx="4618061" cy="11525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 name="Oval 12"/>
          <p:cNvSpPr>
            <a:spLocks noChangeArrowheads="1"/>
          </p:cNvSpPr>
          <p:nvPr/>
        </p:nvSpPr>
        <p:spPr bwMode="auto">
          <a:xfrm>
            <a:off x="6240464" y="5300664"/>
            <a:ext cx="4103687" cy="1412875"/>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需求 </a:t>
            </a:r>
            <a:r>
              <a:rPr lang="en-US" altLang="zh-CN" sz="2400" dirty="0">
                <a:solidFill>
                  <a:schemeClr val="bg1"/>
                </a:solidFill>
                <a:effectLst>
                  <a:outerShdw blurRad="38100" dist="38100" dir="2700000" algn="tl">
                    <a:srgbClr val="000000"/>
                  </a:outerShdw>
                </a:effectLst>
              </a:rPr>
              <a:t>2 </a:t>
            </a:r>
            <a:r>
              <a:rPr lang="zh-CN" altLang="en-US" sz="2400" dirty="0">
                <a:solidFill>
                  <a:schemeClr val="bg1"/>
                </a:solidFill>
                <a:effectLst>
                  <a:outerShdw blurRad="38100" dist="38100" dir="2700000" algn="tl">
                    <a:srgbClr val="000000"/>
                  </a:outerShdw>
                </a:effectLst>
              </a:rPr>
              <a:t>的解决方案</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高性价比的分组交换网络</a:t>
            </a:r>
            <a:r>
              <a:rPr lang="en-US" altLang="zh-CN" sz="2400" dirty="0">
                <a:solidFill>
                  <a:schemeClr val="bg1"/>
                </a:solidFill>
                <a:effectLst>
                  <a:outerShdw blurRad="38100" dist="38100" dir="2700000" algn="tl">
                    <a:srgbClr val="000000"/>
                  </a:outerShdw>
                </a:effectLst>
              </a:rPr>
              <a:t>,</a:t>
            </a:r>
          </a:p>
          <a:p>
            <a:pPr algn="ctr" eaLnBrk="1" hangingPunct="1">
              <a:defRPr/>
            </a:pPr>
            <a:r>
              <a:rPr lang="zh-CN" altLang="en-US" sz="2400" dirty="0">
                <a:solidFill>
                  <a:schemeClr val="bg1"/>
                </a:solidFill>
                <a:effectLst>
                  <a:outerShdw blurRad="38100" dist="38100" dir="2700000" algn="tl">
                    <a:srgbClr val="000000"/>
                  </a:outerShdw>
                </a:effectLst>
              </a:rPr>
              <a:t>路由选择及拥塞控制</a:t>
            </a:r>
          </a:p>
        </p:txBody>
      </p:sp>
    </p:spTree>
    <p:extLst>
      <p:ext uri="{BB962C8B-B14F-4D97-AF65-F5344CB8AC3E}">
        <p14:creationId xmlns:p14="http://schemas.microsoft.com/office/powerpoint/2010/main" val="16797777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CDDB89D3-5750-435D-A3D1-C98AD2EBB6F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179</a:t>
            </a:fld>
            <a:r>
              <a:rPr kumimoji="0" lang="en-US" altLang="zh-CN" sz="1000">
                <a:latin typeface="Arial" panose="020B0604020202020204" pitchFamily="34" charset="0"/>
                <a:ea typeface="宋体" panose="02010600030101010101" pitchFamily="2" charset="-122"/>
              </a:rPr>
              <a:t>-</a:t>
            </a:r>
          </a:p>
        </p:txBody>
      </p:sp>
      <p:sp>
        <p:nvSpPr>
          <p:cNvPr id="243715" name="Rectangle 2"/>
          <p:cNvSpPr>
            <a:spLocks noGrp="1" noChangeArrowheads="1"/>
          </p:cNvSpPr>
          <p:nvPr>
            <p:ph type="title" idx="4294967295"/>
          </p:nvPr>
        </p:nvSpPr>
        <p:spPr/>
        <p:txBody>
          <a:bodyPr/>
          <a:lstStyle/>
          <a:p>
            <a:pPr eaLnBrk="1" hangingPunct="1"/>
            <a:r>
              <a:rPr lang="zh-CN" altLang="en-US" sz="3200"/>
              <a:t>课程内容的组织</a:t>
            </a:r>
            <a:endParaRPr lang="en-US" altLang="zh-CN" sz="3200"/>
          </a:p>
        </p:txBody>
      </p:sp>
      <p:sp>
        <p:nvSpPr>
          <p:cNvPr id="243717" name="Line 13"/>
          <p:cNvSpPr>
            <a:spLocks noChangeShapeType="1"/>
          </p:cNvSpPr>
          <p:nvPr/>
        </p:nvSpPr>
        <p:spPr bwMode="auto">
          <a:xfrm>
            <a:off x="6096000" y="5734051"/>
            <a:ext cx="431800" cy="1428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720" name="Line 16"/>
          <p:cNvSpPr>
            <a:spLocks noChangeShapeType="1"/>
          </p:cNvSpPr>
          <p:nvPr/>
        </p:nvSpPr>
        <p:spPr bwMode="auto">
          <a:xfrm flipH="1">
            <a:off x="9264651" y="3500438"/>
            <a:ext cx="360363" cy="2089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3721" name="Group 18"/>
          <p:cNvGrpSpPr>
            <a:grpSpLocks/>
          </p:cNvGrpSpPr>
          <p:nvPr/>
        </p:nvGrpSpPr>
        <p:grpSpPr bwMode="auto">
          <a:xfrm>
            <a:off x="1199457" y="1398588"/>
            <a:ext cx="10153128" cy="5099048"/>
            <a:chOff x="340" y="836"/>
            <a:chExt cx="5034" cy="3212"/>
          </a:xfrm>
        </p:grpSpPr>
        <p:sp>
          <p:nvSpPr>
            <p:cNvPr id="243722"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3723"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3724"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 </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3725"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3726"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3727"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3728"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3729"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18" name="Rectangle 14"/>
          <p:cNvSpPr>
            <a:spLocks noChangeArrowheads="1"/>
          </p:cNvSpPr>
          <p:nvPr/>
        </p:nvSpPr>
        <p:spPr bwMode="auto">
          <a:xfrm flipV="1">
            <a:off x="1170889" y="5589587"/>
            <a:ext cx="4925111" cy="10080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9" name="Rectangle 15"/>
          <p:cNvSpPr>
            <a:spLocks noChangeArrowheads="1"/>
          </p:cNvSpPr>
          <p:nvPr/>
        </p:nvSpPr>
        <p:spPr bwMode="auto">
          <a:xfrm>
            <a:off x="6687470" y="2349501"/>
            <a:ext cx="4737121" cy="11525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 name="Oval 12"/>
          <p:cNvSpPr>
            <a:spLocks noChangeArrowheads="1"/>
          </p:cNvSpPr>
          <p:nvPr/>
        </p:nvSpPr>
        <p:spPr bwMode="auto">
          <a:xfrm>
            <a:off x="6167439" y="5446714"/>
            <a:ext cx="4103687" cy="1150937"/>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需求 </a:t>
            </a:r>
            <a:r>
              <a:rPr lang="en-US" altLang="zh-CN" sz="2400" dirty="0">
                <a:solidFill>
                  <a:schemeClr val="bg1"/>
                </a:solidFill>
                <a:effectLst>
                  <a:outerShdw blurRad="38100" dist="38100" dir="2700000" algn="tl">
                    <a:srgbClr val="000000"/>
                  </a:outerShdw>
                </a:effectLst>
              </a:rPr>
              <a:t>3 </a:t>
            </a:r>
            <a:r>
              <a:rPr lang="zh-CN" altLang="en-US" sz="2400" dirty="0">
                <a:solidFill>
                  <a:schemeClr val="bg1"/>
                </a:solidFill>
                <a:effectLst>
                  <a:outerShdw blurRad="38100" dist="38100" dir="2700000" algn="tl">
                    <a:srgbClr val="000000"/>
                  </a:outerShdw>
                </a:effectLst>
              </a:rPr>
              <a:t>的解决方案</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向不同的应用提供通用服务</a:t>
            </a:r>
          </a:p>
        </p:txBody>
      </p:sp>
    </p:spTree>
    <p:extLst>
      <p:ext uri="{BB962C8B-B14F-4D97-AF65-F5344CB8AC3E}">
        <p14:creationId xmlns:p14="http://schemas.microsoft.com/office/powerpoint/2010/main" val="311965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z="2800" dirty="0"/>
              <a:t>系统方法 </a:t>
            </a:r>
            <a:r>
              <a:rPr lang="en-US" altLang="zh-CN" sz="2800" dirty="0"/>
              <a:t>(</a:t>
            </a:r>
            <a:r>
              <a:rPr lang="en-US" altLang="zh-CN" sz="2800" dirty="0">
                <a:solidFill>
                  <a:srgbClr val="FF0000"/>
                </a:solidFill>
              </a:rPr>
              <a:t>C</a:t>
            </a:r>
            <a:r>
              <a:rPr lang="en-US" altLang="zh-CN" sz="2800" dirty="0"/>
              <a:t>onceive-</a:t>
            </a:r>
            <a:r>
              <a:rPr lang="en-US" altLang="zh-CN" sz="2800" dirty="0">
                <a:solidFill>
                  <a:srgbClr val="FF0000"/>
                </a:solidFill>
              </a:rPr>
              <a:t>D</a:t>
            </a:r>
            <a:r>
              <a:rPr lang="en-US" altLang="zh-CN" sz="2800" dirty="0"/>
              <a:t>esign-</a:t>
            </a:r>
            <a:r>
              <a:rPr lang="en-US" altLang="zh-CN" sz="2800" dirty="0">
                <a:solidFill>
                  <a:srgbClr val="FF0000"/>
                </a:solidFill>
              </a:rPr>
              <a:t>I</a:t>
            </a:r>
            <a:r>
              <a:rPr lang="en-US" altLang="zh-CN" sz="2800" dirty="0"/>
              <a:t>mplement-</a:t>
            </a:r>
            <a:r>
              <a:rPr lang="en-US" altLang="zh-CN" sz="2800" dirty="0">
                <a:solidFill>
                  <a:srgbClr val="FF0000"/>
                </a:solidFill>
              </a:rPr>
              <a:t>O</a:t>
            </a:r>
            <a:r>
              <a:rPr lang="en-US" altLang="zh-CN" sz="2800" dirty="0"/>
              <a:t>perate)</a:t>
            </a:r>
          </a:p>
        </p:txBody>
      </p:sp>
      <p:sp>
        <p:nvSpPr>
          <p:cNvPr id="36867" name="Rectangle 3"/>
          <p:cNvSpPr>
            <a:spLocks noGrp="1" noChangeArrowheads="1"/>
          </p:cNvSpPr>
          <p:nvPr>
            <p:ph type="body" idx="1"/>
          </p:nvPr>
        </p:nvSpPr>
        <p:spPr/>
        <p:txBody>
          <a:bodyPr/>
          <a:lstStyle/>
          <a:p>
            <a:pPr marL="763588" lvl="1" indent="-419100" eaLnBrk="1" hangingPunct="1">
              <a:buClr>
                <a:schemeClr val="tx1"/>
              </a:buClr>
              <a:buSzPct val="120000"/>
              <a:buFont typeface="Wingdings" panose="05000000000000000000" pitchFamily="2" charset="2"/>
              <a:buAutoNum type="arabicPeriod"/>
            </a:pPr>
            <a:r>
              <a:rPr lang="zh-CN" altLang="en-US" sz="2400" dirty="0"/>
              <a:t>确定研究目标</a:t>
            </a:r>
            <a:endParaRPr lang="en-US" altLang="zh-CN" sz="2400" dirty="0"/>
          </a:p>
          <a:p>
            <a:pPr marL="1093788" lvl="2" indent="-400050" eaLnBrk="1" hangingPunct="1"/>
            <a:r>
              <a:rPr lang="zh-CN" altLang="en-US" dirty="0"/>
              <a:t>通用的计算机网络系统</a:t>
            </a:r>
            <a:endParaRPr lang="en-US" altLang="zh-CN" dirty="0"/>
          </a:p>
          <a:p>
            <a:pPr marL="763588" lvl="1" indent="-419100" eaLnBrk="1" hangingPunct="1">
              <a:buClr>
                <a:schemeClr val="tx1"/>
              </a:buClr>
              <a:buSzPct val="120000"/>
              <a:buFont typeface="Wingdings" panose="05000000000000000000" pitchFamily="2" charset="2"/>
              <a:buAutoNum type="arabicPeriod"/>
            </a:pPr>
            <a:r>
              <a:rPr lang="zh-CN" altLang="en-US" sz="2400" dirty="0"/>
              <a:t>进行需求分析</a:t>
            </a:r>
            <a:endParaRPr lang="en-US" altLang="zh-CN" sz="2400" dirty="0"/>
          </a:p>
          <a:p>
            <a:pPr marL="1093788" lvl="2" indent="-400050" eaLnBrk="1" hangingPunct="1"/>
            <a:r>
              <a:rPr lang="zh-CN" altLang="en-US" dirty="0"/>
              <a:t>确定预期的网络特征、功能、性能等</a:t>
            </a:r>
            <a:endParaRPr lang="en-US" altLang="zh-CN" dirty="0"/>
          </a:p>
          <a:p>
            <a:pPr marL="1093788" lvl="2" indent="-400050" eaLnBrk="1" hangingPunct="1"/>
            <a:r>
              <a:rPr lang="zh-CN" altLang="en-US" dirty="0"/>
              <a:t>了解目前可用技术实现手段</a:t>
            </a:r>
            <a:endParaRPr lang="en-US" altLang="zh-CN" dirty="0"/>
          </a:p>
          <a:p>
            <a:pPr marL="763588" lvl="1" indent="-419100" eaLnBrk="1" hangingPunct="1">
              <a:buClr>
                <a:schemeClr val="tx1"/>
              </a:buClr>
              <a:buSzPct val="120000"/>
              <a:buFont typeface="Wingdings" panose="05000000000000000000" pitchFamily="2" charset="2"/>
              <a:buAutoNum type="arabicPeriod"/>
            </a:pPr>
            <a:r>
              <a:rPr lang="zh-CN" altLang="en-US" sz="2400" dirty="0"/>
              <a:t>开展系统设计</a:t>
            </a:r>
            <a:endParaRPr lang="en-US" altLang="zh-CN" sz="2400" dirty="0"/>
          </a:p>
          <a:p>
            <a:pPr marL="1093788" lvl="2" indent="-400050" eaLnBrk="1" hangingPunct="1"/>
            <a:r>
              <a:rPr lang="zh-CN" altLang="en-US" dirty="0"/>
              <a:t>体系结构概要设计：组件、模块、接口</a:t>
            </a:r>
            <a:r>
              <a:rPr lang="en-US" altLang="zh-CN" dirty="0"/>
              <a:t>……</a:t>
            </a:r>
          </a:p>
          <a:p>
            <a:pPr marL="1093788" lvl="2" indent="-400050" eaLnBrk="1" hangingPunct="1"/>
            <a:r>
              <a:rPr lang="zh-CN" altLang="en-US" dirty="0"/>
              <a:t>具体模块详细设计：协议、软件、硬件</a:t>
            </a:r>
            <a:r>
              <a:rPr lang="en-US" altLang="zh-CN" dirty="0"/>
              <a:t>……</a:t>
            </a:r>
          </a:p>
          <a:p>
            <a:pPr marL="763588" lvl="1" indent="-419100" eaLnBrk="1" hangingPunct="1">
              <a:buClr>
                <a:schemeClr val="tx1"/>
              </a:buClr>
              <a:buSzPct val="120000"/>
              <a:buFont typeface="Wingdings" panose="05000000000000000000" pitchFamily="2" charset="2"/>
              <a:buAutoNum type="arabicPeriod"/>
            </a:pPr>
            <a:r>
              <a:rPr lang="zh-CN" altLang="en-US" sz="2400" dirty="0"/>
              <a:t>讨论系统实现</a:t>
            </a:r>
            <a:endParaRPr lang="en-US" altLang="zh-CN" sz="2400" dirty="0"/>
          </a:p>
          <a:p>
            <a:pPr marL="1093788" lvl="2" indent="-400050" eaLnBrk="1" hangingPunct="1"/>
            <a:r>
              <a:rPr lang="zh-CN" altLang="en-US" dirty="0"/>
              <a:t>软件、硬件</a:t>
            </a:r>
            <a:r>
              <a:rPr lang="en-US" altLang="zh-CN" dirty="0"/>
              <a:t>……</a:t>
            </a:r>
            <a:endParaRPr lang="en-US" altLang="zh-CN" sz="2000" dirty="0"/>
          </a:p>
          <a:p>
            <a:pPr marL="763588" lvl="1" indent="-419100" eaLnBrk="1" hangingPunct="1">
              <a:buClr>
                <a:schemeClr val="tx1"/>
              </a:buClr>
              <a:buSzPct val="120000"/>
              <a:buFont typeface="Wingdings" panose="05000000000000000000" pitchFamily="2" charset="2"/>
              <a:buAutoNum type="arabicPeriod"/>
            </a:pPr>
            <a:r>
              <a:rPr lang="zh-CN" altLang="en-US" sz="2400" dirty="0"/>
              <a:t>进行系统测试</a:t>
            </a:r>
            <a:endParaRPr lang="en-US" altLang="zh-CN" sz="2400" dirty="0"/>
          </a:p>
          <a:p>
            <a:pPr marL="1093788" lvl="2" indent="-400050" eaLnBrk="1" hangingPunct="1"/>
            <a:r>
              <a:rPr lang="zh-CN" altLang="en-US" dirty="0"/>
              <a:t>评估系统的功能、性能，并进行优化</a:t>
            </a:r>
            <a:endParaRPr lang="en-US" altLang="zh-CN" dirty="0"/>
          </a:p>
          <a:p>
            <a:pPr marL="763588" lvl="1" indent="-419100" eaLnBrk="1" hangingPunct="1"/>
            <a:endParaRPr lang="en-US" altLang="zh-CN" sz="2000" dirty="0"/>
          </a:p>
        </p:txBody>
      </p:sp>
      <p:sp>
        <p:nvSpPr>
          <p:cNvPr id="3686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AEF35DF-AAFB-42AB-94EA-FDC39588642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1361320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灯片编号占位符 4"/>
          <p:cNvSpPr txBox="1">
            <a:spLocks noGrp="1"/>
          </p:cNvSpPr>
          <p:nvPr/>
        </p:nvSpPr>
        <p:spPr bwMode="auto">
          <a:xfrm>
            <a:off x="9912424" y="6538912"/>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30A6CF1-E57D-42E9-A26F-0C7E1D022BEE}"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180</a:t>
            </a:fld>
            <a:r>
              <a:rPr kumimoji="0" lang="en-US" altLang="zh-CN" sz="1000">
                <a:latin typeface="Arial" panose="020B0604020202020204" pitchFamily="34" charset="0"/>
                <a:ea typeface="宋体" panose="02010600030101010101" pitchFamily="2" charset="-122"/>
              </a:rPr>
              <a:t>-</a:t>
            </a:r>
          </a:p>
        </p:txBody>
      </p:sp>
      <p:sp>
        <p:nvSpPr>
          <p:cNvPr id="244739" name="Rectangle 2"/>
          <p:cNvSpPr>
            <a:spLocks noGrp="1" noChangeArrowheads="1"/>
          </p:cNvSpPr>
          <p:nvPr>
            <p:ph type="title" idx="4294967295"/>
          </p:nvPr>
        </p:nvSpPr>
        <p:spPr/>
        <p:txBody>
          <a:bodyPr/>
          <a:lstStyle/>
          <a:p>
            <a:pPr eaLnBrk="1" hangingPunct="1"/>
            <a:r>
              <a:rPr lang="zh-CN" altLang="en-US" sz="3200"/>
              <a:t>课程内容的组织</a:t>
            </a:r>
            <a:endParaRPr lang="en-US" altLang="zh-CN" sz="3200"/>
          </a:p>
        </p:txBody>
      </p:sp>
      <p:sp>
        <p:nvSpPr>
          <p:cNvPr id="1558540" name="Oval 12"/>
          <p:cNvSpPr>
            <a:spLocks noChangeArrowheads="1"/>
          </p:cNvSpPr>
          <p:nvPr/>
        </p:nvSpPr>
        <p:spPr bwMode="auto">
          <a:xfrm>
            <a:off x="6168008" y="5679562"/>
            <a:ext cx="4103687" cy="1150938"/>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由 物理层和应用层带来的挑战</a:t>
            </a:r>
            <a:r>
              <a:rPr lang="en-US" altLang="zh-CN" sz="2400" dirty="0">
                <a:solidFill>
                  <a:schemeClr val="bg1"/>
                </a:solidFill>
                <a:effectLst>
                  <a:outerShdw blurRad="38100" dist="38100" dir="2700000" algn="tl">
                    <a:srgbClr val="000000"/>
                  </a:outerShdw>
                </a:effectLst>
              </a:rPr>
              <a:t>,</a:t>
            </a:r>
          </a:p>
          <a:p>
            <a:pPr algn="ctr" eaLnBrk="1" hangingPunct="1">
              <a:defRPr/>
            </a:pPr>
            <a:r>
              <a:rPr lang="zh-CN" altLang="en-US" sz="2400" dirty="0">
                <a:solidFill>
                  <a:schemeClr val="bg1"/>
                </a:solidFill>
                <a:effectLst>
                  <a:outerShdw blurRad="38100" dist="38100" dir="2700000" algn="tl">
                    <a:srgbClr val="000000"/>
                  </a:outerShdw>
                </a:effectLst>
              </a:rPr>
              <a:t>网络使用的问题</a:t>
            </a:r>
          </a:p>
        </p:txBody>
      </p:sp>
      <p:sp>
        <p:nvSpPr>
          <p:cNvPr id="244742" name="Line 16"/>
          <p:cNvSpPr>
            <a:spLocks noChangeShapeType="1"/>
          </p:cNvSpPr>
          <p:nvPr/>
        </p:nvSpPr>
        <p:spPr bwMode="auto">
          <a:xfrm flipH="1">
            <a:off x="9264651" y="5229226"/>
            <a:ext cx="144463" cy="3603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4743" name="Group 16"/>
          <p:cNvGrpSpPr>
            <a:grpSpLocks/>
          </p:cNvGrpSpPr>
          <p:nvPr/>
        </p:nvGrpSpPr>
        <p:grpSpPr bwMode="auto">
          <a:xfrm>
            <a:off x="1343472" y="1317628"/>
            <a:ext cx="9144817" cy="5099048"/>
            <a:chOff x="340" y="836"/>
            <a:chExt cx="5034" cy="3212"/>
          </a:xfrm>
        </p:grpSpPr>
        <p:sp>
          <p:nvSpPr>
            <p:cNvPr id="244744"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4745"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4746"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 </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4747"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4748"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第 </a:t>
              </a:r>
              <a:r>
                <a:rPr lang="en-US" altLang="zh-CN" sz="2400"/>
                <a:t>5 </a:t>
              </a:r>
              <a:r>
                <a:rPr lang="zh-CN" altLang="en-US" sz="2400"/>
                <a:t>章</a:t>
              </a:r>
              <a:r>
                <a:rPr lang="en-US" altLang="zh-CN" sz="2400"/>
                <a:t>: </a:t>
              </a:r>
              <a:r>
                <a:rPr lang="zh-CN" altLang="en-US" sz="2400"/>
                <a:t>端到端协议</a:t>
              </a:r>
            </a:p>
            <a:p>
              <a:pPr eaLnBrk="1" hangingPunct="1"/>
              <a:r>
                <a:rPr lang="zh-CN" altLang="en-US" sz="2400"/>
                <a:t>问题</a:t>
              </a:r>
              <a:r>
                <a:rPr lang="en-US" altLang="zh-CN" sz="2400"/>
                <a:t>: </a:t>
              </a:r>
              <a:r>
                <a:rPr lang="zh-CN" altLang="en-US" sz="2400"/>
                <a:t>进程间通信</a:t>
              </a:r>
            </a:p>
          </p:txBody>
        </p:sp>
        <p:sp>
          <p:nvSpPr>
            <p:cNvPr id="244749"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第 </a:t>
              </a:r>
              <a:r>
                <a:rPr lang="en-US" altLang="zh-CN" sz="2400"/>
                <a:t>6 </a:t>
              </a:r>
              <a:r>
                <a:rPr lang="zh-CN" altLang="en-US" sz="2400"/>
                <a:t>章</a:t>
              </a:r>
              <a:r>
                <a:rPr lang="en-US" altLang="zh-CN" sz="2400"/>
                <a:t>: </a:t>
              </a:r>
              <a:r>
                <a:rPr lang="zh-CN" altLang="en-US" sz="2400"/>
                <a:t>拥塞控制和资源分配</a:t>
              </a:r>
            </a:p>
            <a:p>
              <a:pPr eaLnBrk="1" hangingPunct="1"/>
              <a:r>
                <a:rPr lang="zh-CN" altLang="en-US" sz="2400"/>
                <a:t>问题</a:t>
              </a:r>
              <a:r>
                <a:rPr lang="en-US" altLang="zh-CN" sz="2400"/>
                <a:t>: </a:t>
              </a:r>
              <a:r>
                <a:rPr lang="zh-CN" altLang="en-US" sz="2400"/>
                <a:t>资源分配</a:t>
              </a:r>
            </a:p>
          </p:txBody>
        </p:sp>
        <p:sp>
          <p:nvSpPr>
            <p:cNvPr id="244750"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4751"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16" name="Rectangle 15"/>
          <p:cNvSpPr>
            <a:spLocks noChangeArrowheads="1"/>
          </p:cNvSpPr>
          <p:nvPr/>
        </p:nvSpPr>
        <p:spPr bwMode="auto">
          <a:xfrm>
            <a:off x="6311899" y="3635377"/>
            <a:ext cx="4176389" cy="19542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761971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983432" y="646114"/>
            <a:ext cx="8556625" cy="695325"/>
          </a:xfrm>
        </p:spPr>
        <p:txBody>
          <a:bodyPr/>
          <a:lstStyle/>
          <a:p>
            <a:r>
              <a:rPr lang="zh-CN" altLang="en-US" sz="4000" dirty="0">
                <a:ea typeface="宋体" panose="02010600030101010101" pitchFamily="2" charset="-122"/>
              </a:rPr>
              <a:t>挑战</a:t>
            </a:r>
            <a:r>
              <a:rPr lang="en-US" altLang="zh-CN" sz="4000" dirty="0">
                <a:ea typeface="宋体" panose="02010600030101010101" pitchFamily="2" charset="-122"/>
              </a:rPr>
              <a:t>: </a:t>
            </a:r>
            <a:r>
              <a:rPr lang="zh-CN" altLang="en-US" sz="4000" dirty="0">
                <a:ea typeface="宋体" panose="02010600030101010101" pitchFamily="2" charset="-122"/>
              </a:rPr>
              <a:t>关于本课程的学习</a:t>
            </a:r>
            <a:endParaRPr lang="en-US" altLang="zh-CN" sz="2800" dirty="0">
              <a:solidFill>
                <a:srgbClr val="0000CC"/>
              </a:solidFill>
              <a:ea typeface="宋体" panose="02010600030101010101" pitchFamily="2" charset="-122"/>
            </a:endParaRPr>
          </a:p>
        </p:txBody>
      </p:sp>
      <p:sp>
        <p:nvSpPr>
          <p:cNvPr id="236547" name="Rectangle 5"/>
          <p:cNvSpPr>
            <a:spLocks noChangeArrowheads="1"/>
          </p:cNvSpPr>
          <p:nvPr/>
        </p:nvSpPr>
        <p:spPr bwMode="auto">
          <a:xfrm>
            <a:off x="551384" y="1341439"/>
            <a:ext cx="9793089"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200150" indent="-28575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计算机网络技术发展迅速</a:t>
            </a: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课程中只讨论小数据，而网络工业界需要处理大数据</a:t>
            </a: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本课程并不涉及安全、可靠性等问题</a:t>
            </a: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大规模开放式在线课程</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2000" dirty="0" err="1">
                <a:latin typeface="Times New Roman" panose="02020603050405020304" pitchFamily="18" charset="0"/>
                <a:ea typeface="宋体" panose="02010600030101010101" pitchFamily="2" charset="-122"/>
              </a:rPr>
              <a:t>edX</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2000" dirty="0">
                <a:latin typeface="Times New Roman" panose="02020603050405020304" pitchFamily="18" charset="0"/>
                <a:ea typeface="宋体" panose="02010600030101010101" pitchFamily="2" charset="-122"/>
              </a:rPr>
              <a:t>Coursera (http://www.coursera.com)</a:t>
            </a:r>
          </a:p>
          <a:p>
            <a:pPr lvl="2" eaLnBrk="1" hangingPunct="1">
              <a:buClr>
                <a:srgbClr val="3333FF"/>
              </a:buClr>
              <a:buSzPct val="80000"/>
              <a:buFont typeface="Wingdings" panose="05000000000000000000" pitchFamily="2" charset="2"/>
              <a:buChar char="v"/>
              <a:defRPr/>
            </a:pPr>
            <a:r>
              <a:rPr kumimoji="0" lang="en-US" altLang="zh-CN" sz="2000" dirty="0" err="1">
                <a:latin typeface="Times New Roman" panose="02020603050405020304" pitchFamily="18" charset="0"/>
                <a:ea typeface="宋体" panose="02010600030101010101" pitchFamily="2" charset="-122"/>
              </a:rPr>
              <a:t>Udacity</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中国大学慕课</a:t>
            </a:r>
            <a:r>
              <a:rPr kumimoji="0" lang="en-US" altLang="zh-CN" sz="2000" dirty="0">
                <a:latin typeface="Times New Roman" panose="02020603050405020304" pitchFamily="18" charset="0"/>
                <a:ea typeface="宋体" panose="02010600030101010101" pitchFamily="2" charset="-122"/>
              </a:rPr>
              <a:t>(</a:t>
            </a:r>
            <a:r>
              <a:rPr lang="en-US" altLang="zh-CN" sz="2000" dirty="0">
                <a:hlinkClick r:id="rId2"/>
              </a:rPr>
              <a:t>https://www.icourse163.org/</a:t>
            </a:r>
            <a:r>
              <a:rPr kumimoji="0" lang="en-US" altLang="zh-CN" sz="2000" dirty="0">
                <a:latin typeface="Times New Roman" panose="02020603050405020304" pitchFamily="18" charset="0"/>
                <a:ea typeface="宋体" panose="02010600030101010101" pitchFamily="2" charset="-122"/>
              </a:rPr>
              <a:t>)</a:t>
            </a:r>
          </a:p>
          <a:p>
            <a:pPr lvl="2"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学堂在线</a:t>
            </a:r>
            <a:r>
              <a:rPr kumimoji="0" lang="en-US" altLang="zh-CN" sz="2000" dirty="0">
                <a:latin typeface="Times New Roman" panose="02020603050405020304" pitchFamily="18" charset="0"/>
                <a:ea typeface="宋体" panose="02010600030101010101" pitchFamily="2" charset="-122"/>
              </a:rPr>
              <a:t>(</a:t>
            </a:r>
            <a:r>
              <a:rPr lang="en-US" altLang="zh-CN" sz="2000" dirty="0">
                <a:hlinkClick r:id="rId3"/>
              </a:rPr>
              <a:t>http://www.xuetangx.com/</a:t>
            </a:r>
            <a:r>
              <a:rPr kumimoji="0" lang="en-US" altLang="zh-CN" sz="2000" dirty="0">
                <a:latin typeface="Times New Roman" panose="02020603050405020304" pitchFamily="18" charset="0"/>
                <a:ea typeface="宋体" panose="02010600030101010101" pitchFamily="2" charset="-122"/>
              </a:rPr>
              <a:t>)</a:t>
            </a:r>
          </a:p>
          <a:p>
            <a:pPr marL="914400" lvl="2" indent="0" eaLnBrk="1" hangingPunct="1">
              <a:buClr>
                <a:srgbClr val="3333FF"/>
              </a:buClr>
              <a:buSzPct val="80000"/>
              <a:buNone/>
              <a:defRPr/>
            </a:pP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推荐慕课课程</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1700" dirty="0">
                <a:latin typeface="Times New Roman" panose="02020603050405020304" pitchFamily="18" charset="0"/>
                <a:ea typeface="宋体" panose="02010600030101010101" pitchFamily="2" charset="-122"/>
              </a:rPr>
              <a:t>Networks: Friends, Money, and Bytes (Prof. Mung Chiang at Princeton University) </a:t>
            </a:r>
            <a:br>
              <a:rPr kumimoji="0" lang="en-US" altLang="zh-CN" sz="1700" dirty="0">
                <a:latin typeface="Times New Roman" panose="02020603050405020304" pitchFamily="18" charset="0"/>
                <a:ea typeface="宋体" panose="02010600030101010101" pitchFamily="2" charset="-122"/>
              </a:rPr>
            </a:br>
            <a:r>
              <a:rPr kumimoji="0" lang="en-US" altLang="zh-CN" sz="1700" dirty="0">
                <a:latin typeface="Times New Roman" panose="02020603050405020304" pitchFamily="18" charset="0"/>
                <a:ea typeface="宋体" panose="02010600030101010101" pitchFamily="2" charset="-122"/>
                <a:hlinkClick r:id="rId4"/>
              </a:rPr>
              <a:t>https://www.coursera.org/learn/friends-money-bytes/</a:t>
            </a:r>
            <a:endParaRPr kumimoji="0" lang="en-US" altLang="zh-CN" sz="17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1700" dirty="0">
                <a:latin typeface="Times New Roman" panose="02020603050405020304" pitchFamily="18" charset="0"/>
                <a:ea typeface="宋体" panose="02010600030101010101" pitchFamily="2" charset="-122"/>
              </a:rPr>
              <a:t>Software Defined Networking (Prof. Nick </a:t>
            </a:r>
            <a:r>
              <a:rPr kumimoji="0" lang="en-US" altLang="zh-CN" sz="1700" dirty="0" err="1">
                <a:latin typeface="Times New Roman" panose="02020603050405020304" pitchFamily="18" charset="0"/>
                <a:ea typeface="宋体" panose="02010600030101010101" pitchFamily="2" charset="-122"/>
              </a:rPr>
              <a:t>Feamster</a:t>
            </a:r>
            <a:r>
              <a:rPr kumimoji="0" lang="en-US" altLang="zh-CN" sz="1700" dirty="0">
                <a:latin typeface="Times New Roman" panose="02020603050405020304" pitchFamily="18" charset="0"/>
                <a:ea typeface="宋体" panose="02010600030101010101" pitchFamily="2" charset="-122"/>
              </a:rPr>
              <a:t> at Princeton University)</a:t>
            </a:r>
            <a:br>
              <a:rPr kumimoji="0" lang="en-US" altLang="zh-CN" sz="1700" dirty="0">
                <a:latin typeface="Times New Roman" panose="02020603050405020304" pitchFamily="18" charset="0"/>
                <a:ea typeface="宋体" panose="02010600030101010101" pitchFamily="2" charset="-122"/>
              </a:rPr>
            </a:br>
            <a:r>
              <a:rPr kumimoji="0" lang="en-US" altLang="zh-CN" sz="1700" dirty="0">
                <a:latin typeface="Times New Roman" panose="02020603050405020304" pitchFamily="18" charset="0"/>
                <a:ea typeface="宋体" panose="02010600030101010101" pitchFamily="2" charset="-122"/>
              </a:rPr>
              <a:t>https://www.coursera.org/learn/sdn</a:t>
            </a:r>
          </a:p>
        </p:txBody>
      </p:sp>
    </p:spTree>
    <p:extLst>
      <p:ext uri="{BB962C8B-B14F-4D97-AF65-F5344CB8AC3E}">
        <p14:creationId xmlns:p14="http://schemas.microsoft.com/office/powerpoint/2010/main" val="308489994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2640014" y="1989138"/>
            <a:ext cx="7299325" cy="519112"/>
          </a:xfrm>
        </p:spPr>
        <p:txBody>
          <a:bodyPr/>
          <a:lstStyle/>
          <a:p>
            <a:pPr eaLnBrk="1" hangingPunct="1">
              <a:defRPr/>
            </a:pPr>
            <a:r>
              <a:rPr lang="zh-CN" altLang="en-US"/>
              <a:t>谢谢！</a:t>
            </a:r>
          </a:p>
        </p:txBody>
      </p:sp>
      <p:sp>
        <p:nvSpPr>
          <p:cNvPr id="29700" name="Text Box 4"/>
          <p:cNvSpPr txBox="1">
            <a:spLocks noChangeArrowheads="1"/>
          </p:cNvSpPr>
          <p:nvPr/>
        </p:nvSpPr>
        <p:spPr bwMode="auto">
          <a:xfrm>
            <a:off x="4831428" y="3501008"/>
            <a:ext cx="572906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3200" dirty="0">
                <a:latin typeface="Tahoma" panose="020B0604030504040204" pitchFamily="34" charset="0"/>
                <a:ea typeface="华文行楷" panose="02010800040101010101" pitchFamily="2" charset="-122"/>
              </a:rPr>
              <a:t>黑晓军</a:t>
            </a:r>
            <a:endParaRPr kumimoji="0" lang="en-US" altLang="zh-CN" sz="3200" dirty="0">
              <a:latin typeface="Tahoma" panose="020B0604030504040204" pitchFamily="34" charset="0"/>
              <a:ea typeface="华文行楷" panose="02010800040101010101" pitchFamily="2" charset="-122"/>
            </a:endParaRP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华中科技大学</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电子信息与通信学院</a:t>
            </a:r>
          </a:p>
          <a:p>
            <a:pPr algn="r" eaLnBrk="1" hangingPunct="1">
              <a:spcBef>
                <a:spcPct val="0"/>
              </a:spcBef>
              <a:buClrTx/>
              <a:buSzTx/>
              <a:buFontTx/>
              <a:buNone/>
            </a:pPr>
            <a:r>
              <a:rPr lang="en-US" altLang="zh-CN" sz="2000" dirty="0">
                <a:latin typeface="Tahoma" panose="020B0604030504040204" pitchFamily="34" charset="0"/>
                <a:ea typeface="宋体" panose="02010600030101010101" pitchFamily="2" charset="-122"/>
              </a:rPr>
              <a:t>Email: heixj@hust.edu.cn </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网址：</a:t>
            </a:r>
            <a:r>
              <a:rPr lang="en-US" altLang="zh-CN" sz="2000" dirty="0">
                <a:latin typeface="Tahoma" panose="020B0604030504040204" pitchFamily="34" charset="0"/>
                <a:ea typeface="宋体" panose="02010600030101010101" pitchFamily="2" charset="-122"/>
              </a:rPr>
              <a:t> http://cloud.eic.hust.edu.cn:8084/~heixj/</a:t>
            </a:r>
          </a:p>
        </p:txBody>
      </p:sp>
    </p:spTree>
    <p:extLst>
      <p:ext uri="{BB962C8B-B14F-4D97-AF65-F5344CB8AC3E}">
        <p14:creationId xmlns:p14="http://schemas.microsoft.com/office/powerpoint/2010/main" val="27218476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Number Placeholder 5"/>
          <p:cNvSpPr>
            <a:spLocks noGrp="1"/>
          </p:cNvSpPr>
          <p:nvPr>
            <p:ph type="sldNum" sz="quarter" idx="11"/>
          </p:nvPr>
        </p:nvSpPr>
        <p:spPr>
          <a:xfrm>
            <a:off x="9848851" y="6462714"/>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838AA7D6-D99E-4825-B7B8-4FD237AC662D}" type="slidenum">
              <a:rPr kumimoji="0" lang="en-US" altLang="zh-CN" sz="1000">
                <a:latin typeface="Times New Roman" panose="02020603050405020304" pitchFamily="18" charset="0"/>
                <a:ea typeface="宋体" panose="02010600030101010101" pitchFamily="2" charset="-122"/>
                <a:cs typeface="Arial" panose="020B0604020202020204" pitchFamily="34" charset="0"/>
              </a:rPr>
              <a:pPr>
                <a:spcBef>
                  <a:spcPct val="0"/>
                </a:spcBef>
                <a:buClrTx/>
                <a:buSzTx/>
                <a:buFontTx/>
                <a:buNone/>
              </a:pPr>
              <a:t>183</a:t>
            </a:fld>
            <a:endParaRPr kumimoji="0"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248835" name="Rectangle 2"/>
          <p:cNvSpPr>
            <a:spLocks noGrp="1" noChangeArrowheads="1"/>
          </p:cNvSpPr>
          <p:nvPr>
            <p:ph type="title"/>
          </p:nvPr>
        </p:nvSpPr>
        <p:spPr/>
        <p:txBody>
          <a:bodyPr/>
          <a:lstStyle/>
          <a:p>
            <a:pPr eaLnBrk="1" hangingPunct="1"/>
            <a:r>
              <a:rPr lang="zh-CN" altLang="en-US" sz="2800">
                <a:ea typeface="宋体" panose="02010600030101010101" pitchFamily="2" charset="-122"/>
              </a:rPr>
              <a:t>参考资料</a:t>
            </a:r>
            <a:endParaRPr lang="en-US" altLang="zh-CN" sz="2800">
              <a:ea typeface="宋体" panose="02010600030101010101" pitchFamily="2" charset="-122"/>
            </a:endParaRPr>
          </a:p>
        </p:txBody>
      </p:sp>
      <p:sp>
        <p:nvSpPr>
          <p:cNvPr id="248836" name="Rectangle 3"/>
          <p:cNvSpPr>
            <a:spLocks noGrp="1" noChangeArrowheads="1"/>
          </p:cNvSpPr>
          <p:nvPr>
            <p:ph type="body" idx="1"/>
          </p:nvPr>
        </p:nvSpPr>
        <p:spPr/>
        <p:txBody>
          <a:bodyPr/>
          <a:lstStyle/>
          <a:p>
            <a:pPr eaLnBrk="1" hangingPunct="1"/>
            <a:r>
              <a:rPr lang="en-US" altLang="zh-CN" i="1">
                <a:ea typeface="宋体" panose="02010600030101010101" pitchFamily="2" charset="-122"/>
              </a:rPr>
              <a:t>Chapter 1 in L. L. Peterson and B. S. Davie, Computer Networking: A System Approach (5th edition), Morgan Kaufmann, 2012</a:t>
            </a:r>
          </a:p>
          <a:p>
            <a:pPr eaLnBrk="1" hangingPunct="1"/>
            <a:r>
              <a:rPr lang="en-US" altLang="zh-CN" i="1">
                <a:ea typeface="宋体" panose="02010600030101010101" pitchFamily="2" charset="-122"/>
              </a:rPr>
              <a:t>Chapter 1 in James F. Kurose and Keith W. Ross, Computer Networking: A Top-Down Approach (6th edition), Pearson Education Inc., 2012</a:t>
            </a:r>
          </a:p>
          <a:p>
            <a:pPr eaLnBrk="1" hangingPunct="1"/>
            <a:r>
              <a:rPr lang="zh-CN" altLang="en-US" i="1">
                <a:ea typeface="宋体" panose="02010600030101010101" pitchFamily="2" charset="-122"/>
              </a:rPr>
              <a:t>吴功宜，计算机网络（第</a:t>
            </a:r>
            <a:r>
              <a:rPr lang="en-US" altLang="zh-CN" i="1">
                <a:ea typeface="宋体" panose="02010600030101010101" pitchFamily="2" charset="-122"/>
              </a:rPr>
              <a:t>3</a:t>
            </a:r>
            <a:r>
              <a:rPr lang="zh-CN" altLang="en-US" i="1">
                <a:ea typeface="宋体" panose="02010600030101010101" pitchFamily="2" charset="-122"/>
              </a:rPr>
              <a:t>版）</a:t>
            </a:r>
            <a:r>
              <a:rPr lang="en-US" altLang="zh-CN" i="1">
                <a:ea typeface="宋体" panose="02010600030101010101" pitchFamily="2" charset="-122"/>
              </a:rPr>
              <a:t>,</a:t>
            </a:r>
            <a:r>
              <a:rPr lang="zh-CN" altLang="en-US" i="1">
                <a:ea typeface="宋体" panose="02010600030101010101" pitchFamily="2" charset="-122"/>
              </a:rPr>
              <a:t>清华大学出版社，</a:t>
            </a:r>
            <a:r>
              <a:rPr lang="en-US" altLang="zh-CN" i="1">
                <a:ea typeface="宋体" panose="02010600030101010101" pitchFamily="2" charset="-122"/>
              </a:rPr>
              <a:t>2011</a:t>
            </a:r>
          </a:p>
          <a:p>
            <a:pPr eaLnBrk="1" hangingPunct="1">
              <a:buFont typeface="Wingdings" panose="05000000000000000000" pitchFamily="2" charset="2"/>
              <a:buNone/>
            </a:pPr>
            <a:endParaRPr lang="en-US" altLang="zh-CN" i="1">
              <a:ea typeface="宋体" panose="02010600030101010101" pitchFamily="2" charset="-122"/>
            </a:endParaRPr>
          </a:p>
          <a:p>
            <a:pPr eaLnBrk="1" hangingPunct="1">
              <a:buFont typeface="Wingdings" panose="05000000000000000000" pitchFamily="2" charset="2"/>
              <a:buNone/>
            </a:pPr>
            <a:endParaRPr lang="en-US" altLang="zh-CN">
              <a:ea typeface="宋体" panose="02010600030101010101" pitchFamily="2" charset="-122"/>
            </a:endParaRPr>
          </a:p>
        </p:txBody>
      </p:sp>
    </p:spTree>
    <p:extLst>
      <p:ext uri="{BB962C8B-B14F-4D97-AF65-F5344CB8AC3E}">
        <p14:creationId xmlns:p14="http://schemas.microsoft.com/office/powerpoint/2010/main" val="400875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C98A6FF-90FA-46D9-800F-F1E8A6BA4F55}"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19</a:t>
            </a:fld>
            <a:r>
              <a:rPr kumimoji="0" lang="en-US" altLang="zh-CN" sz="1000">
                <a:latin typeface="Arial" panose="020B0604020202020204" pitchFamily="34" charset="0"/>
                <a:ea typeface="宋体" panose="02010600030101010101" pitchFamily="2" charset="-122"/>
              </a:rPr>
              <a:t>-</a:t>
            </a:r>
          </a:p>
        </p:txBody>
      </p:sp>
      <p:sp>
        <p:nvSpPr>
          <p:cNvPr id="37891" name="Rectangle 2"/>
          <p:cNvSpPr>
            <a:spLocks noGrp="1" noChangeArrowheads="1"/>
          </p:cNvSpPr>
          <p:nvPr>
            <p:ph type="title"/>
          </p:nvPr>
        </p:nvSpPr>
        <p:spPr>
          <a:xfrm>
            <a:off x="1122767" y="656168"/>
            <a:ext cx="4967287" cy="714375"/>
          </a:xfrm>
        </p:spPr>
        <p:txBody>
          <a:bodyPr/>
          <a:lstStyle/>
          <a:p>
            <a:pPr eaLnBrk="1" hangingPunct="1"/>
            <a:r>
              <a:rPr lang="zh-CN" altLang="en-US" sz="4000" dirty="0"/>
              <a:t>第</a:t>
            </a:r>
            <a:r>
              <a:rPr lang="en-US" altLang="zh-CN" sz="4000" dirty="0"/>
              <a:t>1</a:t>
            </a:r>
            <a:r>
              <a:rPr lang="zh-CN" altLang="en-US" sz="4000" dirty="0"/>
              <a:t>章的内容组织</a:t>
            </a:r>
          </a:p>
        </p:txBody>
      </p:sp>
      <p:sp>
        <p:nvSpPr>
          <p:cNvPr id="17412" name="Text Box 3"/>
          <p:cNvSpPr txBox="1">
            <a:spLocks noChangeArrowheads="1"/>
          </p:cNvSpPr>
          <p:nvPr/>
        </p:nvSpPr>
        <p:spPr bwMode="auto">
          <a:xfrm>
            <a:off x="3001020" y="1773908"/>
            <a:ext cx="5903913" cy="519112"/>
          </a:xfrm>
          <a:prstGeom prst="rect">
            <a:avLst/>
          </a:prstGeom>
          <a:ln/>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sz="2800" b="1" dirty="0">
                <a:solidFill>
                  <a:schemeClr val="accent5">
                    <a:lumMod val="50000"/>
                  </a:schemeClr>
                </a:solidFill>
                <a:latin typeface="华文楷体" pitchFamily="2" charset="-122"/>
                <a:ea typeface="华文楷体" pitchFamily="2" charset="-122"/>
              </a:rPr>
              <a:t>问题：如何建造一个计算机网络</a:t>
            </a:r>
            <a:r>
              <a:rPr lang="en-US" altLang="zh-CN" sz="2800" b="1" dirty="0">
                <a:solidFill>
                  <a:schemeClr val="accent5">
                    <a:lumMod val="50000"/>
                  </a:schemeClr>
                </a:solidFill>
                <a:latin typeface="华文楷体" pitchFamily="2" charset="-122"/>
                <a:ea typeface="华文楷体" pitchFamily="2" charset="-122"/>
              </a:rPr>
              <a:t>?</a:t>
            </a:r>
          </a:p>
        </p:txBody>
      </p:sp>
      <p:graphicFrame>
        <p:nvGraphicFramePr>
          <p:cNvPr id="16415" name="Group 31"/>
          <p:cNvGraphicFramePr>
            <a:graphicFrameLocks noGrp="1"/>
          </p:cNvGraphicFramePr>
          <p:nvPr>
            <p:extLst>
              <p:ext uri="{D42A27DB-BD31-4B8C-83A1-F6EECF244321}">
                <p14:modId xmlns:p14="http://schemas.microsoft.com/office/powerpoint/2010/main" val="1631142493"/>
              </p:ext>
            </p:extLst>
          </p:nvPr>
        </p:nvGraphicFramePr>
        <p:xfrm>
          <a:off x="2351584" y="2947553"/>
          <a:ext cx="7848600" cy="2804088"/>
        </p:xfrm>
        <a:graphic>
          <a:graphicData uri="http://schemas.openxmlformats.org/drawingml/2006/table">
            <a:tbl>
              <a:tblPr>
                <a:tableStyleId>{8799B23B-EC83-4686-B30A-512413B5E67A}</a:tableStyleId>
              </a:tblPr>
              <a:tblGrid>
                <a:gridCol w="3095625">
                  <a:extLst>
                    <a:ext uri="{9D8B030D-6E8A-4147-A177-3AD203B41FA5}">
                      <a16:colId xmlns:a16="http://schemas.microsoft.com/office/drawing/2014/main" val="20000"/>
                    </a:ext>
                  </a:extLst>
                </a:gridCol>
                <a:gridCol w="4752975">
                  <a:extLst>
                    <a:ext uri="{9D8B030D-6E8A-4147-A177-3AD203B41FA5}">
                      <a16:colId xmlns:a16="http://schemas.microsoft.com/office/drawing/2014/main" val="20001"/>
                    </a:ext>
                  </a:extLst>
                </a:gridCol>
              </a:tblGrid>
              <a:tr h="48766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800" u="none" strike="noStrike" cap="none" normalizeH="0" baseline="0" dirty="0">
                          <a:ln>
                            <a:noFill/>
                          </a:ln>
                          <a:effectLst/>
                        </a:rPr>
                        <a:t>系统方法的步骤</a:t>
                      </a:r>
                      <a:endParaRPr kumimoji="0" lang="zh-CN" altLang="en-US" sz="28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800" u="none" strike="noStrike" cap="none" normalizeH="0" baseline="0">
                          <a:ln>
                            <a:noFill/>
                          </a:ln>
                          <a:effectLst/>
                        </a:rPr>
                        <a:t>第 </a:t>
                      </a:r>
                      <a:r>
                        <a:rPr kumimoji="0" lang="en-US" altLang="zh-CN" sz="2800" u="none" strike="noStrike" cap="none" normalizeH="0" baseline="0">
                          <a:ln>
                            <a:noFill/>
                          </a:ln>
                          <a:effectLst/>
                        </a:rPr>
                        <a:t>1 </a:t>
                      </a:r>
                      <a:r>
                        <a:rPr kumimoji="0" lang="zh-CN" altLang="en-US" sz="2800" u="none" strike="noStrike" cap="none" normalizeH="0" baseline="0">
                          <a:ln>
                            <a:noFill/>
                          </a:ln>
                          <a:effectLst/>
                        </a:rPr>
                        <a:t>章的主要内容</a:t>
                      </a:r>
                      <a:endParaRPr kumimoji="0" lang="zh-CN" altLang="en-US" sz="2800" b="0" i="0" u="none" strike="noStrike" cap="none" normalizeH="0" baseline="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0"/>
                  </a:ext>
                </a:extLst>
              </a:tr>
              <a:tr h="44919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kern="1200" cap="none" normalizeH="0" baseline="0" dirty="0">
                          <a:ln>
                            <a:noFill/>
                          </a:ln>
                          <a:effectLst/>
                        </a:rPr>
                        <a:t>设计目标</a:t>
                      </a:r>
                      <a:endParaRPr kumimoji="0" lang="en-US" altLang="zh-CN" sz="2400" b="0" i="0" u="none" strike="noStrike" kern="1200" cap="none" normalizeH="0" baseline="0" dirty="0">
                        <a:ln>
                          <a:noFill/>
                        </a:ln>
                        <a:solidFill>
                          <a:schemeClr val="tx1"/>
                        </a:solidFill>
                        <a:effectLst/>
                        <a:latin typeface="Arial" charset="0"/>
                        <a:ea typeface="华文中宋" pitchFamily="2" charset="-122"/>
                        <a:cs typeface="+mn-cs"/>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1.1 </a:t>
                      </a:r>
                      <a:r>
                        <a:rPr kumimoji="0" lang="zh-CN" altLang="en-US" sz="2400" u="none" strike="noStrike" cap="none" normalizeH="0" baseline="0" dirty="0">
                          <a:ln>
                            <a:noFill/>
                          </a:ln>
                          <a:effectLst/>
                        </a:rPr>
                        <a:t>网络应用</a:t>
                      </a:r>
                      <a:endParaRPr kumimoji="0" lang="en-US" altLang="zh-CN"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1"/>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需求分析</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1.2 </a:t>
                      </a:r>
                      <a:r>
                        <a:rPr kumimoji="0" lang="zh-CN" altLang="en-US" sz="2400" u="none" strike="noStrike" cap="none" normalizeH="0" baseline="0" dirty="0">
                          <a:ln>
                            <a:noFill/>
                          </a:ln>
                          <a:effectLst/>
                        </a:rPr>
                        <a:t>设计需求</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2"/>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系统的设计</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1.3 </a:t>
                      </a:r>
                      <a:r>
                        <a:rPr kumimoji="0" lang="zh-CN" altLang="en-US" sz="2400" u="none" strike="noStrike" cap="none" normalizeH="0" baseline="0" dirty="0">
                          <a:ln>
                            <a:noFill/>
                          </a:ln>
                          <a:effectLst/>
                        </a:rPr>
                        <a:t>网络体系结构</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3"/>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系统的使用</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1.4 </a:t>
                      </a:r>
                      <a:r>
                        <a:rPr kumimoji="0" lang="zh-CN" altLang="en-US" sz="2400" u="none" strike="noStrike" cap="none" normalizeH="0" baseline="0" dirty="0">
                          <a:ln>
                            <a:noFill/>
                          </a:ln>
                          <a:effectLst/>
                        </a:rPr>
                        <a:t>实现网络软件</a:t>
                      </a:r>
                      <a:endParaRPr kumimoji="0" lang="en-US" altLang="zh-CN"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4"/>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系统的评估</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1.5 </a:t>
                      </a:r>
                      <a:r>
                        <a:rPr kumimoji="0" lang="zh-CN" altLang="en-US" sz="2400" u="none" strike="noStrike" cap="none" normalizeH="0" baseline="0" dirty="0">
                          <a:ln>
                            <a:noFill/>
                          </a:ln>
                          <a:effectLst/>
                        </a:rPr>
                        <a:t>网络性能</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5403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56372B6-C2B7-4BDD-9CED-30789D907BC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a:t>
            </a:fld>
            <a:r>
              <a:rPr kumimoji="0" lang="en-US" altLang="zh-CN" sz="1000">
                <a:latin typeface="Arial" panose="020B0604020202020204" pitchFamily="34" charset="0"/>
                <a:ea typeface="宋体" panose="02010600030101010101" pitchFamily="2" charset="-122"/>
              </a:rPr>
              <a:t>-</a:t>
            </a:r>
          </a:p>
        </p:txBody>
      </p:sp>
      <p:sp>
        <p:nvSpPr>
          <p:cNvPr id="9219" name="Rectangle 2"/>
          <p:cNvSpPr>
            <a:spLocks noGrp="1" noChangeArrowheads="1"/>
          </p:cNvSpPr>
          <p:nvPr>
            <p:ph type="title" idx="4294967295"/>
          </p:nvPr>
        </p:nvSpPr>
        <p:spPr/>
        <p:txBody>
          <a:bodyPr anchor="ctr"/>
          <a:lstStyle/>
          <a:p>
            <a:r>
              <a:rPr lang="zh-CN" altLang="en-US" sz="3200">
                <a:ea typeface="宋体" panose="02010600030101010101" pitchFamily="2" charset="-122"/>
              </a:rPr>
              <a:t>学习目标</a:t>
            </a:r>
            <a:endParaRPr lang="en-US" altLang="zh-CN" sz="3200">
              <a:ea typeface="宋体" panose="02010600030101010101" pitchFamily="2" charset="-122"/>
            </a:endParaRPr>
          </a:p>
        </p:txBody>
      </p:sp>
      <p:sp>
        <p:nvSpPr>
          <p:cNvPr id="159748" name="Rectangle 3"/>
          <p:cNvSpPr>
            <a:spLocks noGrp="1" noChangeArrowheads="1"/>
          </p:cNvSpPr>
          <p:nvPr>
            <p:ph type="body" idx="4294967295"/>
          </p:nvPr>
        </p:nvSpPr>
        <p:spPr/>
        <p:txBody>
          <a:bodyPr>
            <a:normAutofit fontScale="92500" lnSpcReduction="10000"/>
          </a:bodyPr>
          <a:lstStyle/>
          <a:p>
            <a:pPr>
              <a:defRPr/>
            </a:pPr>
            <a:r>
              <a:rPr lang="zh-CN" altLang="en-US" sz="2400" dirty="0">
                <a:ea typeface="宋体" pitchFamily="2" charset="-122"/>
              </a:rPr>
              <a:t>了解计算机网络的定义、发展历史；</a:t>
            </a:r>
            <a:endParaRPr lang="en-US" altLang="zh-CN" sz="2400" dirty="0">
              <a:ea typeface="宋体" pitchFamily="2" charset="-122"/>
            </a:endParaRPr>
          </a:p>
          <a:p>
            <a:pPr>
              <a:defRPr/>
            </a:pPr>
            <a:r>
              <a:rPr lang="zh-CN" altLang="en-US" sz="2400" dirty="0">
                <a:ea typeface="宋体" pitchFamily="2" charset="-122"/>
              </a:rPr>
              <a:t>理解设计计算机网络的技术需求；</a:t>
            </a:r>
            <a:endParaRPr lang="en-US" altLang="zh-CN" sz="2400" dirty="0">
              <a:ea typeface="宋体" pitchFamily="2" charset="-122"/>
            </a:endParaRPr>
          </a:p>
          <a:p>
            <a:pPr>
              <a:defRPr/>
            </a:pPr>
            <a:r>
              <a:rPr lang="zh-CN" altLang="en-US" sz="2400" dirty="0">
                <a:ea typeface="宋体" pitchFamily="2" charset="-122"/>
              </a:rPr>
              <a:t>掌握电路交换与分组交换的概念与区别；</a:t>
            </a:r>
            <a:endParaRPr lang="en-US" altLang="zh-CN" sz="2400" dirty="0">
              <a:ea typeface="宋体" pitchFamily="2" charset="-122"/>
            </a:endParaRPr>
          </a:p>
          <a:p>
            <a:pPr>
              <a:defRPr/>
            </a:pPr>
            <a:r>
              <a:rPr lang="zh-CN" altLang="en-US" sz="2400" dirty="0">
                <a:ea typeface="宋体" pitchFamily="2" charset="-122"/>
              </a:rPr>
              <a:t>理解多路复用、统计多路复用的概念；</a:t>
            </a:r>
            <a:endParaRPr lang="en-US" altLang="zh-CN" sz="2400" dirty="0">
              <a:ea typeface="宋体" pitchFamily="2" charset="-122"/>
            </a:endParaRPr>
          </a:p>
          <a:p>
            <a:pPr>
              <a:defRPr/>
            </a:pPr>
            <a:r>
              <a:rPr lang="zh-CN" altLang="en-US" sz="2400" dirty="0">
                <a:ea typeface="宋体" pitchFamily="2" charset="-122"/>
              </a:rPr>
              <a:t>理解客户端服务器的通信模式；</a:t>
            </a:r>
            <a:endParaRPr lang="en-US" altLang="zh-CN" sz="2400" dirty="0">
              <a:ea typeface="宋体" pitchFamily="2" charset="-122"/>
            </a:endParaRPr>
          </a:p>
          <a:p>
            <a:pPr>
              <a:defRPr/>
            </a:pPr>
            <a:r>
              <a:rPr lang="zh-CN" altLang="en-US" sz="2400" dirty="0">
                <a:ea typeface="宋体" pitchFamily="2" charset="-122"/>
              </a:rPr>
              <a:t>掌握层次化计算机网络体系结构的原理，理解网络体系结构中的实体、协议、服务、接口等概念；</a:t>
            </a:r>
            <a:endParaRPr lang="en-US" altLang="zh-CN" sz="2400" dirty="0">
              <a:ea typeface="宋体" pitchFamily="2" charset="-122"/>
            </a:endParaRPr>
          </a:p>
          <a:p>
            <a:pPr>
              <a:defRPr/>
            </a:pPr>
            <a:r>
              <a:rPr lang="zh-CN" altLang="en-US" sz="2400" dirty="0">
                <a:ea typeface="宋体" pitchFamily="2" charset="-122"/>
              </a:rPr>
              <a:t>掌握层次化计算机网络体系结构的实现机制，理解报文的封装、层次间的多路复用与多路分解等概念；</a:t>
            </a:r>
            <a:endParaRPr lang="en-US" altLang="zh-CN" sz="2400" dirty="0">
              <a:ea typeface="宋体" pitchFamily="2" charset="-122"/>
            </a:endParaRPr>
          </a:p>
          <a:p>
            <a:pPr>
              <a:defRPr/>
            </a:pPr>
            <a:r>
              <a:rPr lang="zh-CN" altLang="en-US" sz="2400" dirty="0">
                <a:ea typeface="宋体" pitchFamily="2" charset="-122"/>
              </a:rPr>
              <a:t>掌握七层</a:t>
            </a:r>
            <a:r>
              <a:rPr lang="en-US" altLang="zh-CN" sz="2400" dirty="0">
                <a:ea typeface="宋体" pitchFamily="2" charset="-122"/>
              </a:rPr>
              <a:t>OSI/RM</a:t>
            </a:r>
            <a:r>
              <a:rPr lang="zh-CN" altLang="en-US" sz="2400" dirty="0">
                <a:ea typeface="宋体" pitchFamily="2" charset="-122"/>
              </a:rPr>
              <a:t>开放系统互联参考模型、各层功能；掌握</a:t>
            </a:r>
            <a:r>
              <a:rPr lang="en-US" altLang="zh-CN" sz="2400" dirty="0">
                <a:ea typeface="宋体" pitchFamily="2" charset="-122"/>
              </a:rPr>
              <a:t>TCP/IP</a:t>
            </a:r>
            <a:r>
              <a:rPr lang="zh-CN" altLang="en-US" sz="2400" dirty="0">
                <a:ea typeface="宋体" pitchFamily="2" charset="-122"/>
              </a:rPr>
              <a:t>的四层体系结构，各层功能，与</a:t>
            </a:r>
            <a:r>
              <a:rPr lang="en-US" altLang="zh-CN" sz="2400" dirty="0">
                <a:ea typeface="宋体" pitchFamily="2" charset="-122"/>
              </a:rPr>
              <a:t>OSI</a:t>
            </a:r>
            <a:r>
              <a:rPr lang="zh-CN" altLang="en-US" sz="2400" dirty="0">
                <a:ea typeface="宋体" pitchFamily="2" charset="-122"/>
              </a:rPr>
              <a:t>七层结构对比；提出五层的常用的体系结构</a:t>
            </a:r>
            <a:endParaRPr lang="en-US" altLang="zh-CN" sz="2400" dirty="0">
              <a:ea typeface="宋体" pitchFamily="2" charset="-122"/>
            </a:endParaRPr>
          </a:p>
          <a:p>
            <a:pPr>
              <a:defRPr/>
            </a:pPr>
            <a:r>
              <a:rPr lang="zh-CN" altLang="en-US" sz="2400" dirty="0">
                <a:ea typeface="宋体" pitchFamily="2" charset="-122"/>
              </a:rPr>
              <a:t>掌握主要的网络性能指标，包括带宽、吞吐量、时延、</a:t>
            </a:r>
            <a:r>
              <a:rPr lang="en-US" altLang="zh-CN" sz="2400" dirty="0">
                <a:ea typeface="宋体" pitchFamily="2" charset="-122"/>
              </a:rPr>
              <a:t>RTT</a:t>
            </a:r>
            <a:r>
              <a:rPr lang="zh-CN" altLang="en-US" sz="2400" dirty="0">
                <a:ea typeface="宋体" pitchFamily="2" charset="-122"/>
              </a:rPr>
              <a:t>、带宽时延积等，具备计算的能力；</a:t>
            </a:r>
            <a:endParaRPr lang="en-US" altLang="zh-CN" sz="2400" dirty="0">
              <a:ea typeface="宋体" pitchFamily="2" charset="-122"/>
            </a:endParaRPr>
          </a:p>
          <a:p>
            <a:pPr>
              <a:defRPr/>
            </a:pPr>
            <a:r>
              <a:rPr lang="zh-CN" altLang="en-US" sz="2400" dirty="0">
                <a:ea typeface="宋体" pitchFamily="2" charset="-122"/>
              </a:rPr>
              <a:t>理解基于套接字的网络编程的基本步骤；</a:t>
            </a:r>
            <a:endParaRPr lang="en-US" altLang="zh-CN" sz="2400" dirty="0">
              <a:ea typeface="宋体" pitchFamily="2" charset="-122"/>
            </a:endParaRPr>
          </a:p>
        </p:txBody>
      </p:sp>
    </p:spTree>
    <p:extLst>
      <p:ext uri="{BB962C8B-B14F-4D97-AF65-F5344CB8AC3E}">
        <p14:creationId xmlns:p14="http://schemas.microsoft.com/office/powerpoint/2010/main" val="117076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2782B0D-6946-416B-BAAB-67E83331661C}"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20</a:t>
            </a:fld>
            <a:r>
              <a:rPr kumimoji="0" lang="en-US" altLang="zh-CN" sz="1000">
                <a:latin typeface="Arial" panose="020B0604020202020204" pitchFamily="34" charset="0"/>
                <a:ea typeface="宋体" panose="02010600030101010101" pitchFamily="2" charset="-122"/>
              </a:rPr>
              <a:t>-</a:t>
            </a:r>
          </a:p>
        </p:txBody>
      </p:sp>
      <p:sp>
        <p:nvSpPr>
          <p:cNvPr id="39939" name="Rectangle 2"/>
          <p:cNvSpPr>
            <a:spLocks noGrp="1" noChangeArrowheads="1"/>
          </p:cNvSpPr>
          <p:nvPr>
            <p:ph type="title" idx="4294967295"/>
          </p:nvPr>
        </p:nvSpPr>
        <p:spPr/>
        <p:txBody>
          <a:bodyPr/>
          <a:lstStyle/>
          <a:p>
            <a:pPr eaLnBrk="1" hangingPunct="1"/>
            <a:r>
              <a:rPr lang="zh-CN" altLang="en-US" sz="3200"/>
              <a:t>网络设计的驱动力（一）</a:t>
            </a:r>
          </a:p>
        </p:txBody>
      </p:sp>
      <p:sp>
        <p:nvSpPr>
          <p:cNvPr id="39940" name="Rectangle 3"/>
          <p:cNvSpPr>
            <a:spLocks noGrp="1" noChangeArrowheads="1"/>
          </p:cNvSpPr>
          <p:nvPr>
            <p:ph type="body" idx="4294967295"/>
          </p:nvPr>
        </p:nvSpPr>
        <p:spPr>
          <a:xfrm>
            <a:off x="1127448" y="1300755"/>
            <a:ext cx="8939336" cy="5732462"/>
          </a:xfrm>
        </p:spPr>
        <p:txBody>
          <a:bodyPr/>
          <a:lstStyle/>
          <a:p>
            <a:pPr eaLnBrk="1" hangingPunct="1"/>
            <a:r>
              <a:rPr lang="en-US" altLang="zh-CN" sz="2600" dirty="0"/>
              <a:t>Internet</a:t>
            </a:r>
            <a:r>
              <a:rPr lang="zh-CN" altLang="en-US" sz="2600" dirty="0"/>
              <a:t>上的各种不同应用</a:t>
            </a:r>
          </a:p>
          <a:p>
            <a:pPr lvl="1" eaLnBrk="1" hangingPunct="1"/>
            <a:r>
              <a:rPr lang="zh-CN" altLang="en-US" sz="2200" dirty="0"/>
              <a:t>信息分发</a:t>
            </a:r>
            <a:r>
              <a:rPr lang="en-US" altLang="zh-CN" sz="2200" dirty="0"/>
              <a:t>: WWW, BBS</a:t>
            </a:r>
          </a:p>
          <a:p>
            <a:pPr lvl="1" eaLnBrk="1" hangingPunct="1"/>
            <a:r>
              <a:rPr lang="zh-CN" altLang="en-US" sz="2200" dirty="0"/>
              <a:t>资源共享</a:t>
            </a:r>
            <a:r>
              <a:rPr lang="en-US" altLang="zh-CN" sz="2200" dirty="0"/>
              <a:t>: </a:t>
            </a:r>
            <a:r>
              <a:rPr lang="zh-CN" altLang="en-US" sz="2200" dirty="0"/>
              <a:t>文件服务</a:t>
            </a:r>
            <a:r>
              <a:rPr lang="en-US" altLang="zh-CN" sz="2200" dirty="0"/>
              <a:t>, </a:t>
            </a:r>
            <a:r>
              <a:rPr lang="zh-CN" altLang="en-US" sz="2200" dirty="0"/>
              <a:t>数据服务</a:t>
            </a:r>
            <a:r>
              <a:rPr lang="en-US" altLang="zh-CN" sz="2200" dirty="0"/>
              <a:t>, BT</a:t>
            </a:r>
            <a:r>
              <a:rPr lang="zh-CN" altLang="en-US" sz="2200" dirty="0"/>
              <a:t>下载</a:t>
            </a:r>
            <a:endParaRPr lang="en-US" altLang="zh-CN" sz="2200" dirty="0"/>
          </a:p>
          <a:p>
            <a:pPr lvl="1" eaLnBrk="1" hangingPunct="1"/>
            <a:r>
              <a:rPr lang="zh-CN" altLang="en-US" sz="2200" dirty="0"/>
              <a:t>个人通信</a:t>
            </a:r>
            <a:r>
              <a:rPr lang="en-US" altLang="zh-CN" sz="2200" dirty="0"/>
              <a:t>: Email, </a:t>
            </a:r>
            <a:r>
              <a:rPr lang="zh-CN" altLang="en-US" sz="2200" dirty="0"/>
              <a:t>即时通信</a:t>
            </a:r>
            <a:r>
              <a:rPr lang="en-US" altLang="zh-CN" sz="2200" dirty="0"/>
              <a:t>, </a:t>
            </a:r>
            <a:r>
              <a:rPr lang="zh-CN" altLang="en-US" sz="2200" dirty="0"/>
              <a:t>视频会议</a:t>
            </a:r>
            <a:endParaRPr lang="en-US" altLang="zh-CN" sz="2200" dirty="0"/>
          </a:p>
          <a:p>
            <a:pPr lvl="1" eaLnBrk="1" hangingPunct="1"/>
            <a:r>
              <a:rPr lang="zh-CN" altLang="en-US" sz="2200" dirty="0"/>
              <a:t>娱乐</a:t>
            </a:r>
            <a:r>
              <a:rPr lang="en-US" altLang="zh-CN" sz="2200" dirty="0"/>
              <a:t>: </a:t>
            </a:r>
            <a:r>
              <a:rPr lang="zh-CN" altLang="en-US" sz="2200" dirty="0"/>
              <a:t>在线游戏</a:t>
            </a:r>
            <a:r>
              <a:rPr lang="en-US" altLang="zh-CN" sz="2200" dirty="0"/>
              <a:t>, </a:t>
            </a:r>
            <a:r>
              <a:rPr lang="zh-CN" altLang="en-US" sz="2200" dirty="0"/>
              <a:t>视频点播</a:t>
            </a:r>
            <a:endParaRPr lang="en-US" altLang="zh-CN" sz="2200" dirty="0"/>
          </a:p>
          <a:p>
            <a:pPr lvl="1" eaLnBrk="1" hangingPunct="1"/>
            <a:r>
              <a:rPr lang="en-US" altLang="zh-CN" sz="2200" dirty="0">
                <a:latin typeface="华文中宋" panose="02010600040101010101" pitchFamily="2" charset="-122"/>
              </a:rPr>
              <a:t>…</a:t>
            </a:r>
            <a:endParaRPr lang="en-US" altLang="zh-CN" sz="2200" dirty="0"/>
          </a:p>
          <a:p>
            <a:pPr eaLnBrk="1" hangingPunct="1"/>
            <a:r>
              <a:rPr lang="zh-CN" altLang="en-US" sz="2600" dirty="0"/>
              <a:t>不同的技术特征</a:t>
            </a:r>
          </a:p>
          <a:p>
            <a:pPr lvl="1" eaLnBrk="1" hangingPunct="1"/>
            <a:r>
              <a:rPr lang="zh-CN" altLang="en-US" sz="2200" dirty="0"/>
              <a:t>安全的文件传输</a:t>
            </a:r>
            <a:r>
              <a:rPr lang="en-US" altLang="zh-CN" sz="2200" dirty="0"/>
              <a:t>: </a:t>
            </a:r>
            <a:r>
              <a:rPr lang="zh-CN" altLang="en-US" sz="2200" dirty="0"/>
              <a:t>丢包敏感</a:t>
            </a:r>
            <a:endParaRPr lang="en-US" altLang="zh-CN" sz="2200" dirty="0"/>
          </a:p>
          <a:p>
            <a:pPr lvl="1" eaLnBrk="1" hangingPunct="1"/>
            <a:r>
              <a:rPr lang="zh-CN" altLang="en-US" sz="2200" dirty="0"/>
              <a:t>流媒体</a:t>
            </a:r>
            <a:r>
              <a:rPr lang="en-US" altLang="zh-CN" sz="2200" dirty="0"/>
              <a:t>:</a:t>
            </a:r>
            <a:r>
              <a:rPr lang="zh-CN" altLang="en-US" sz="2200" dirty="0"/>
              <a:t> 时延敏感</a:t>
            </a:r>
            <a:endParaRPr lang="en-US" altLang="zh-CN" sz="2200" dirty="0"/>
          </a:p>
          <a:p>
            <a:pPr lvl="1" eaLnBrk="1" hangingPunct="1"/>
            <a:r>
              <a:rPr lang="zh-CN" altLang="en-US" sz="2200" dirty="0"/>
              <a:t>交互式多媒体应用</a:t>
            </a:r>
            <a:r>
              <a:rPr lang="en-US" altLang="zh-CN" sz="2200" dirty="0"/>
              <a:t>: </a:t>
            </a:r>
            <a:r>
              <a:rPr lang="zh-CN" altLang="en-US" sz="2200" dirty="0"/>
              <a:t>双向</a:t>
            </a:r>
            <a:endParaRPr lang="en-US" altLang="zh-CN" sz="2200" dirty="0"/>
          </a:p>
          <a:p>
            <a:pPr lvl="1" eaLnBrk="1" hangingPunct="1"/>
            <a:r>
              <a:rPr lang="en-US" altLang="zh-CN" sz="2200" dirty="0">
                <a:latin typeface="华文中宋" panose="02010600040101010101" pitchFamily="2" charset="-122"/>
              </a:rPr>
              <a:t>…</a:t>
            </a:r>
            <a:endParaRPr lang="en-US" altLang="zh-CN" sz="2200" dirty="0"/>
          </a:p>
          <a:p>
            <a:pPr eaLnBrk="1" hangingPunct="1"/>
            <a:r>
              <a:rPr lang="zh-CN" altLang="en-US" sz="2600" dirty="0"/>
              <a:t>总结</a:t>
            </a:r>
          </a:p>
          <a:p>
            <a:pPr lvl="1" eaLnBrk="1" hangingPunct="1"/>
            <a:r>
              <a:rPr lang="zh-CN" altLang="en-US" sz="2200" dirty="0"/>
              <a:t>应用的多样性增加了</a:t>
            </a:r>
            <a:r>
              <a:rPr lang="en-US" altLang="zh-CN" sz="2200" dirty="0"/>
              <a:t>Internet</a:t>
            </a:r>
            <a:r>
              <a:rPr lang="zh-CN" altLang="en-US" sz="2200" dirty="0"/>
              <a:t>设计的复杂性</a:t>
            </a:r>
            <a:endParaRPr lang="en-US" altLang="zh-CN" sz="2200" dirty="0"/>
          </a:p>
        </p:txBody>
      </p:sp>
    </p:spTree>
    <p:extLst>
      <p:ext uri="{BB962C8B-B14F-4D97-AF65-F5344CB8AC3E}">
        <p14:creationId xmlns:p14="http://schemas.microsoft.com/office/powerpoint/2010/main" val="405736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5104B90-2EE2-447F-9564-870C3A07D24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21</a:t>
            </a:fld>
            <a:r>
              <a:rPr kumimoji="0" lang="en-US" altLang="zh-CN" sz="1000">
                <a:latin typeface="Arial" panose="020B0604020202020204" pitchFamily="34" charset="0"/>
                <a:ea typeface="宋体" panose="02010600030101010101" pitchFamily="2" charset="-122"/>
              </a:rPr>
              <a:t>-</a:t>
            </a:r>
          </a:p>
        </p:txBody>
      </p:sp>
      <p:sp>
        <p:nvSpPr>
          <p:cNvPr id="40963" name="Rectangle 2"/>
          <p:cNvSpPr>
            <a:spLocks noGrp="1" noChangeArrowheads="1"/>
          </p:cNvSpPr>
          <p:nvPr>
            <p:ph type="title" idx="4294967295"/>
          </p:nvPr>
        </p:nvSpPr>
        <p:spPr/>
        <p:txBody>
          <a:bodyPr/>
          <a:lstStyle/>
          <a:p>
            <a:pPr eaLnBrk="1" hangingPunct="1"/>
            <a:r>
              <a:rPr lang="zh-CN" altLang="en-US" sz="3200"/>
              <a:t>网络设计的驱动力（二）</a:t>
            </a:r>
          </a:p>
        </p:txBody>
      </p:sp>
      <p:sp>
        <p:nvSpPr>
          <p:cNvPr id="40964" name="Rectangle 3"/>
          <p:cNvSpPr>
            <a:spLocks noGrp="1" noChangeArrowheads="1"/>
          </p:cNvSpPr>
          <p:nvPr>
            <p:ph type="body" idx="4294967295"/>
          </p:nvPr>
        </p:nvSpPr>
        <p:spPr>
          <a:xfrm>
            <a:off x="927310" y="1556792"/>
            <a:ext cx="8229600" cy="4608512"/>
          </a:xfrm>
        </p:spPr>
        <p:txBody>
          <a:bodyPr/>
          <a:lstStyle/>
          <a:p>
            <a:pPr eaLnBrk="1" hangingPunct="1"/>
            <a:r>
              <a:rPr lang="zh-CN" altLang="en-US" dirty="0"/>
              <a:t>谁负责开发网络？</a:t>
            </a:r>
          </a:p>
          <a:p>
            <a:pPr lvl="1" eaLnBrk="1" hangingPunct="1"/>
            <a:r>
              <a:rPr lang="zh-CN" altLang="en-US" dirty="0"/>
              <a:t>应用程序员、网络设计者、网络提供者</a:t>
            </a:r>
          </a:p>
          <a:p>
            <a:pPr lvl="1" eaLnBrk="1" hangingPunct="1"/>
            <a:r>
              <a:rPr lang="zh-CN" altLang="en-US" dirty="0"/>
              <a:t>企业、政府、个人</a:t>
            </a:r>
          </a:p>
          <a:p>
            <a:pPr lvl="1" eaLnBrk="1" hangingPunct="1"/>
            <a:r>
              <a:rPr lang="en-US" altLang="zh-CN" dirty="0">
                <a:latin typeface="华文中宋" panose="02010600040101010101" pitchFamily="2" charset="-122"/>
              </a:rPr>
              <a:t>…</a:t>
            </a:r>
          </a:p>
          <a:p>
            <a:pPr lvl="1" eaLnBrk="1" hangingPunct="1"/>
            <a:endParaRPr lang="en-US" altLang="zh-CN" dirty="0"/>
          </a:p>
          <a:p>
            <a:pPr eaLnBrk="1" hangingPunct="1"/>
            <a:r>
              <a:rPr lang="zh-CN" altLang="en-US" dirty="0"/>
              <a:t>在哪里构建网络？</a:t>
            </a:r>
          </a:p>
          <a:p>
            <a:pPr lvl="1" eaLnBrk="1" hangingPunct="1"/>
            <a:r>
              <a:rPr lang="zh-CN" altLang="en-US" dirty="0"/>
              <a:t>家里</a:t>
            </a:r>
            <a:r>
              <a:rPr lang="en-US" altLang="zh-CN" dirty="0"/>
              <a:t>, </a:t>
            </a:r>
            <a:r>
              <a:rPr lang="zh-CN" altLang="en-US" dirty="0"/>
              <a:t>楼宇</a:t>
            </a:r>
            <a:r>
              <a:rPr lang="en-US" altLang="zh-CN" dirty="0"/>
              <a:t>, </a:t>
            </a:r>
            <a:r>
              <a:rPr lang="zh-CN" altLang="en-US" dirty="0"/>
              <a:t>校园</a:t>
            </a:r>
            <a:r>
              <a:rPr lang="en-US" altLang="zh-CN" dirty="0"/>
              <a:t>, </a:t>
            </a:r>
            <a:r>
              <a:rPr lang="zh-CN" altLang="en-US" dirty="0"/>
              <a:t>省市</a:t>
            </a:r>
            <a:r>
              <a:rPr lang="en-US" altLang="zh-CN" dirty="0"/>
              <a:t>, </a:t>
            </a:r>
            <a:r>
              <a:rPr lang="zh-CN" altLang="en-US" dirty="0"/>
              <a:t>国家</a:t>
            </a:r>
            <a:r>
              <a:rPr lang="en-US" altLang="zh-CN" dirty="0"/>
              <a:t>, </a:t>
            </a:r>
            <a:r>
              <a:rPr lang="zh-CN" altLang="en-US" dirty="0"/>
              <a:t>洲际</a:t>
            </a:r>
            <a:r>
              <a:rPr lang="en-US" altLang="zh-CN" dirty="0"/>
              <a:t>, </a:t>
            </a:r>
            <a:r>
              <a:rPr lang="zh-CN" altLang="en-US" dirty="0"/>
              <a:t>全球</a:t>
            </a:r>
          </a:p>
          <a:p>
            <a:pPr lvl="1" eaLnBrk="1" hangingPunct="1"/>
            <a:r>
              <a:rPr lang="en-US" altLang="zh-CN" dirty="0">
                <a:latin typeface="华文中宋" panose="02010600040101010101" pitchFamily="2" charset="-122"/>
              </a:rPr>
              <a:t>…</a:t>
            </a:r>
            <a:endParaRPr lang="en-US" altLang="zh-CN" dirty="0"/>
          </a:p>
        </p:txBody>
      </p:sp>
    </p:spTree>
    <p:extLst>
      <p:ext uri="{BB962C8B-B14F-4D97-AF65-F5344CB8AC3E}">
        <p14:creationId xmlns:p14="http://schemas.microsoft.com/office/powerpoint/2010/main" val="346775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Box 6"/>
          <p:cNvSpPr txBox="1">
            <a:spLocks noChangeArrowheads="1"/>
          </p:cNvSpPr>
          <p:nvPr/>
        </p:nvSpPr>
        <p:spPr bwMode="auto">
          <a:xfrm>
            <a:off x="2423595" y="2996953"/>
            <a:ext cx="7520007" cy="769441"/>
          </a:xfrm>
          <a:prstGeom prst="rect">
            <a:avLst/>
          </a:prstGeom>
          <a:noFill/>
          <a:ln w="9525">
            <a:noFill/>
            <a:miter lim="800000"/>
            <a:headEnd/>
            <a:tailEnd/>
          </a:ln>
        </p:spPr>
        <p:txBody>
          <a:bodyPr wrap="none">
            <a:spAutoFit/>
          </a:bodyPr>
          <a:lstStyle/>
          <a:p>
            <a:pPr algn="ctr" eaLnBrk="1" hangingPunct="1">
              <a:defRPr/>
            </a:pPr>
            <a:r>
              <a:rPr lang="zh-CN" altLang="en-US" sz="4400" b="1" dirty="0">
                <a:solidFill>
                  <a:srgbClr val="FF0000"/>
                </a:solidFill>
                <a:latin typeface="Calibri" pitchFamily="34" charset="0"/>
                <a:ea typeface="华文中宋" pitchFamily="2" charset="-122"/>
              </a:rPr>
              <a:t>计算机网络有哪些设计需求？</a:t>
            </a:r>
            <a:endParaRPr lang="zh-CN" altLang="en-US" sz="7200" dirty="0">
              <a:solidFill>
                <a:srgbClr val="FF0000"/>
              </a:solidFill>
              <a:effectLst>
                <a:outerShdw blurRad="38100" dist="38100" dir="2700000" algn="tl">
                  <a:srgbClr val="C0C0C0"/>
                </a:outerShdw>
              </a:effectLst>
              <a:latin typeface="Calibri" pitchFamily="34" charset="0"/>
            </a:endParaRPr>
          </a:p>
        </p:txBody>
      </p:sp>
      <p:sp>
        <p:nvSpPr>
          <p:cNvPr id="3174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1EA802A1-B34B-44B4-ACD4-460C0A3BF1B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22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36013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xfrm>
            <a:off x="9984432" y="6021288"/>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B0CC1FE-CF20-48F6-BF86-B978262041C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23</a:t>
            </a:fld>
            <a:r>
              <a:rPr kumimoji="0" lang="en-US" altLang="zh-CN" sz="1000">
                <a:latin typeface="Arial" panose="020B0604020202020204" pitchFamily="34" charset="0"/>
                <a:ea typeface="宋体" panose="02010600030101010101" pitchFamily="2" charset="-122"/>
              </a:rPr>
              <a:t>-</a:t>
            </a:r>
          </a:p>
        </p:txBody>
      </p:sp>
      <p:sp>
        <p:nvSpPr>
          <p:cNvPr id="41987" name="Rectangle 2"/>
          <p:cNvSpPr>
            <a:spLocks noGrp="1" noChangeArrowheads="1"/>
          </p:cNvSpPr>
          <p:nvPr>
            <p:ph type="title"/>
          </p:nvPr>
        </p:nvSpPr>
        <p:spPr/>
        <p:txBody>
          <a:bodyPr/>
          <a:lstStyle/>
          <a:p>
            <a:pPr eaLnBrk="1" hangingPunct="1"/>
            <a:r>
              <a:rPr lang="zh-CN" altLang="en-US" sz="3200" dirty="0"/>
              <a:t>概述</a:t>
            </a:r>
          </a:p>
        </p:txBody>
      </p:sp>
      <p:sp>
        <p:nvSpPr>
          <p:cNvPr id="38916" name="Rectangle 3"/>
          <p:cNvSpPr>
            <a:spLocks noGrp="1" noChangeArrowheads="1"/>
          </p:cNvSpPr>
          <p:nvPr>
            <p:ph type="body" idx="1"/>
          </p:nvPr>
        </p:nvSpPr>
        <p:spPr>
          <a:xfrm>
            <a:off x="935568" y="1412776"/>
            <a:ext cx="8229600" cy="5543550"/>
          </a:xfrm>
        </p:spPr>
        <p:txBody>
          <a:bodyPr>
            <a:normAutofit fontScale="92500" lnSpcReduction="20000"/>
          </a:bodyPr>
          <a:lstStyle/>
          <a:p>
            <a:pPr eaLnBrk="1" hangingPunct="1">
              <a:defRPr/>
            </a:pPr>
            <a:r>
              <a:rPr lang="zh-CN" altLang="en-US" dirty="0"/>
              <a:t>背景</a:t>
            </a:r>
            <a:endParaRPr lang="en-US" altLang="zh-CN" dirty="0"/>
          </a:p>
          <a:p>
            <a:pPr lvl="1" eaLnBrk="1" hangingPunct="1">
              <a:defRPr/>
            </a:pPr>
            <a:r>
              <a:rPr lang="zh-CN" altLang="en-US" dirty="0"/>
              <a:t>核心问题</a:t>
            </a:r>
            <a:r>
              <a:rPr lang="en-US" altLang="zh-CN" dirty="0"/>
              <a:t>: </a:t>
            </a:r>
            <a:r>
              <a:rPr lang="zh-CN" altLang="en-US" dirty="0"/>
              <a:t>构造一个网络</a:t>
            </a:r>
          </a:p>
          <a:p>
            <a:pPr eaLnBrk="1" hangingPunct="1">
              <a:defRPr/>
            </a:pPr>
            <a:r>
              <a:rPr lang="zh-CN" altLang="en-US" dirty="0"/>
              <a:t>设计需求</a:t>
            </a:r>
            <a:endParaRPr lang="en-US" altLang="zh-CN" dirty="0"/>
          </a:p>
          <a:p>
            <a:pPr lvl="1" eaLnBrk="1" hangingPunct="1">
              <a:defRPr/>
            </a:pPr>
            <a:r>
              <a:rPr lang="zh-CN" altLang="en-US" dirty="0"/>
              <a:t>可扩展的连通性</a:t>
            </a:r>
            <a:endParaRPr lang="en-US" altLang="zh-CN" dirty="0"/>
          </a:p>
          <a:p>
            <a:pPr lvl="1" eaLnBrk="1" hangingPunct="1">
              <a:defRPr/>
            </a:pPr>
            <a:r>
              <a:rPr lang="zh-CN" altLang="en-US" dirty="0"/>
              <a:t>高性价比的资源共享</a:t>
            </a:r>
            <a:endParaRPr lang="en-US" altLang="zh-CN" dirty="0"/>
          </a:p>
          <a:p>
            <a:pPr lvl="1" eaLnBrk="1" hangingPunct="1">
              <a:defRPr/>
            </a:pPr>
            <a:r>
              <a:rPr lang="zh-CN" altLang="en-US" dirty="0"/>
              <a:t>支持通用服务</a:t>
            </a:r>
            <a:endParaRPr lang="en-US" altLang="zh-CN" dirty="0"/>
          </a:p>
          <a:p>
            <a:pPr lvl="1" eaLnBrk="1" hangingPunct="1">
              <a:defRPr/>
            </a:pPr>
            <a:r>
              <a:rPr lang="zh-CN" altLang="en-US" dirty="0"/>
              <a:t>可管理性</a:t>
            </a:r>
            <a:endParaRPr lang="en-US" altLang="zh-CN" dirty="0"/>
          </a:p>
          <a:p>
            <a:pPr eaLnBrk="1" hangingPunct="1">
              <a:defRPr/>
            </a:pPr>
            <a:r>
              <a:rPr lang="zh-CN" altLang="en-US" dirty="0"/>
              <a:t>网络架构</a:t>
            </a:r>
            <a:endParaRPr lang="en-US" altLang="zh-CN" dirty="0"/>
          </a:p>
          <a:p>
            <a:pPr eaLnBrk="1" hangingPunct="1">
              <a:defRPr/>
            </a:pPr>
            <a:r>
              <a:rPr lang="zh-CN" altLang="en-US" dirty="0"/>
              <a:t>网络性能</a:t>
            </a:r>
            <a:endParaRPr lang="en-US" altLang="zh-CN" dirty="0"/>
          </a:p>
          <a:p>
            <a:pPr eaLnBrk="1" hangingPunct="1">
              <a:defRPr/>
            </a:pPr>
            <a:r>
              <a:rPr lang="zh-CN" altLang="en-US" dirty="0"/>
              <a:t>网络编程</a:t>
            </a:r>
            <a:endParaRPr lang="en-US" altLang="zh-CN" dirty="0"/>
          </a:p>
          <a:p>
            <a:pPr lvl="1" eaLnBrk="1" hangingPunct="1">
              <a:defRPr/>
            </a:pPr>
            <a:r>
              <a:rPr lang="zh-CN" altLang="en-US" dirty="0"/>
              <a:t>基于套接字</a:t>
            </a:r>
            <a:endParaRPr lang="en-US" altLang="zh-CN" dirty="0"/>
          </a:p>
          <a:p>
            <a:pPr marL="342900" lvl="1" indent="-342900" eaLnBrk="1" hangingPunct="1">
              <a:buClr>
                <a:schemeClr val="tx2"/>
              </a:buClr>
              <a:defRPr/>
            </a:pPr>
            <a:r>
              <a:rPr lang="zh-CN" altLang="en-US" sz="3000" dirty="0"/>
              <a:t>总结</a:t>
            </a:r>
            <a:endParaRPr lang="en-US" altLang="zh-CN" sz="3000" dirty="0"/>
          </a:p>
          <a:p>
            <a:pPr lvl="1" eaLnBrk="1" hangingPunct="1">
              <a:defRPr/>
            </a:pPr>
            <a:endParaRPr lang="zh-CN" altLang="en-US" dirty="0"/>
          </a:p>
        </p:txBody>
      </p:sp>
    </p:spTree>
    <p:extLst>
      <p:ext uri="{BB962C8B-B14F-4D97-AF65-F5344CB8AC3E}">
        <p14:creationId xmlns:p14="http://schemas.microsoft.com/office/powerpoint/2010/main" val="423946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8772E1D-D34D-4E45-8A02-52BE49CB224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24</a:t>
            </a:fld>
            <a:r>
              <a:rPr kumimoji="0" lang="en-US" altLang="zh-CN" sz="1000">
                <a:latin typeface="Arial" panose="020B0604020202020204" pitchFamily="34" charset="0"/>
                <a:ea typeface="宋体" panose="02010600030101010101" pitchFamily="2" charset="-122"/>
              </a:rPr>
              <a:t>-</a:t>
            </a:r>
          </a:p>
        </p:txBody>
      </p:sp>
      <p:sp>
        <p:nvSpPr>
          <p:cNvPr id="43011" name="Rectangle 2"/>
          <p:cNvSpPr>
            <a:spLocks noGrp="1" noChangeArrowheads="1"/>
          </p:cNvSpPr>
          <p:nvPr>
            <p:ph type="title"/>
          </p:nvPr>
        </p:nvSpPr>
        <p:spPr/>
        <p:txBody>
          <a:bodyPr/>
          <a:lstStyle/>
          <a:p>
            <a:pPr eaLnBrk="1" hangingPunct="1"/>
            <a:r>
              <a:rPr lang="zh-CN" altLang="en-US" sz="3200"/>
              <a:t>设计需求</a:t>
            </a:r>
          </a:p>
        </p:txBody>
      </p:sp>
      <p:sp>
        <p:nvSpPr>
          <p:cNvPr id="39940" name="Rectangle 3"/>
          <p:cNvSpPr>
            <a:spLocks noGrp="1" noChangeArrowheads="1"/>
          </p:cNvSpPr>
          <p:nvPr>
            <p:ph type="body" idx="1"/>
          </p:nvPr>
        </p:nvSpPr>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在资源约束条件下保证其通信的有效性</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p>
          <a:p>
            <a:pPr lvl="1" eaLnBrk="1" hangingPunct="1">
              <a:defRPr/>
            </a:pPr>
            <a:endParaRPr lang="en-US" altLang="zh-CN" sz="2200" dirty="0"/>
          </a:p>
        </p:txBody>
      </p:sp>
    </p:spTree>
    <p:extLst>
      <p:ext uri="{BB962C8B-B14F-4D97-AF65-F5344CB8AC3E}">
        <p14:creationId xmlns:p14="http://schemas.microsoft.com/office/powerpoint/2010/main" val="8560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03919FA-CC0C-407C-8D7F-ED3BD316174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25</a:t>
            </a:fld>
            <a:r>
              <a:rPr kumimoji="0" lang="en-US" altLang="zh-CN" sz="1000">
                <a:latin typeface="Arial" panose="020B0604020202020204" pitchFamily="34" charset="0"/>
                <a:ea typeface="宋体" panose="02010600030101010101" pitchFamily="2" charset="-122"/>
              </a:rPr>
              <a:t>-</a:t>
            </a:r>
          </a:p>
        </p:txBody>
      </p:sp>
      <p:sp>
        <p:nvSpPr>
          <p:cNvPr id="44035" name="Rectangle 2"/>
          <p:cNvSpPr>
            <a:spLocks noGrp="1" noChangeArrowheads="1"/>
          </p:cNvSpPr>
          <p:nvPr>
            <p:ph type="title"/>
          </p:nvPr>
        </p:nvSpPr>
        <p:spPr/>
        <p:txBody>
          <a:bodyPr/>
          <a:lstStyle/>
          <a:p>
            <a:pPr eaLnBrk="1" hangingPunct="1"/>
            <a:r>
              <a:rPr lang="zh-CN" altLang="en-US"/>
              <a:t>连通性</a:t>
            </a:r>
          </a:p>
        </p:txBody>
      </p:sp>
      <p:sp>
        <p:nvSpPr>
          <p:cNvPr id="44036" name="Rectangle 3"/>
          <p:cNvSpPr>
            <a:spLocks noGrp="1" noChangeArrowheads="1"/>
          </p:cNvSpPr>
          <p:nvPr>
            <p:ph type="body" idx="1"/>
          </p:nvPr>
        </p:nvSpPr>
        <p:spPr>
          <a:xfrm>
            <a:off x="1981200" y="1989138"/>
            <a:ext cx="8229600" cy="4464050"/>
          </a:xfrm>
        </p:spPr>
        <p:txBody>
          <a:bodyPr/>
          <a:lstStyle/>
          <a:p>
            <a:pPr eaLnBrk="1" hangingPunct="1"/>
            <a:r>
              <a:rPr lang="zh-CN" altLang="en-US" sz="2400"/>
              <a:t>节点 </a:t>
            </a:r>
            <a:r>
              <a:rPr lang="en-US" altLang="zh-CN" sz="2400"/>
              <a:t>(</a:t>
            </a:r>
            <a:r>
              <a:rPr lang="zh-CN" altLang="en-US" sz="2400"/>
              <a:t>广义</a:t>
            </a:r>
            <a:r>
              <a:rPr lang="en-US" altLang="zh-CN" sz="2400"/>
              <a:t>)</a:t>
            </a:r>
          </a:p>
          <a:p>
            <a:pPr lvl="1" eaLnBrk="1" hangingPunct="1"/>
            <a:r>
              <a:rPr lang="zh-CN" altLang="en-US" sz="2400"/>
              <a:t>主机</a:t>
            </a:r>
            <a:r>
              <a:rPr lang="en-US" altLang="zh-CN" sz="2400"/>
              <a:t>: </a:t>
            </a:r>
            <a:r>
              <a:rPr lang="zh-CN" altLang="en-US" sz="2400"/>
              <a:t>互联的计算机</a:t>
            </a:r>
          </a:p>
          <a:p>
            <a:pPr lvl="1" eaLnBrk="1" hangingPunct="1"/>
            <a:r>
              <a:rPr lang="zh-CN" altLang="en-US" sz="2400"/>
              <a:t>节点 </a:t>
            </a:r>
            <a:r>
              <a:rPr lang="en-US" altLang="zh-CN" sz="2400"/>
              <a:t>(</a:t>
            </a:r>
            <a:r>
              <a:rPr lang="zh-CN" altLang="en-US" sz="2400"/>
              <a:t>狭义</a:t>
            </a:r>
            <a:r>
              <a:rPr lang="en-US" altLang="zh-CN" sz="2400"/>
              <a:t>): </a:t>
            </a:r>
            <a:r>
              <a:rPr lang="zh-CN" altLang="en-US" sz="2400"/>
              <a:t>中间结点</a:t>
            </a:r>
            <a:endParaRPr lang="en-US" altLang="zh-CN" sz="2400"/>
          </a:p>
          <a:p>
            <a:pPr lvl="1" eaLnBrk="1" hangingPunct="1"/>
            <a:endParaRPr lang="en-US" altLang="zh-CN" sz="2400"/>
          </a:p>
          <a:p>
            <a:pPr eaLnBrk="1" hangingPunct="1"/>
            <a:r>
              <a:rPr lang="zh-CN" altLang="en-US" sz="2400"/>
              <a:t>链路</a:t>
            </a:r>
          </a:p>
          <a:p>
            <a:pPr lvl="1" eaLnBrk="1" hangingPunct="1"/>
            <a:r>
              <a:rPr lang="zh-CN" altLang="en-US" sz="2400"/>
              <a:t>点到点链路</a:t>
            </a:r>
          </a:p>
          <a:p>
            <a:pPr lvl="1" eaLnBrk="1" hangingPunct="1"/>
            <a:endParaRPr lang="en-US" altLang="zh-CN" sz="2400"/>
          </a:p>
          <a:p>
            <a:pPr lvl="1" eaLnBrk="1" hangingPunct="1"/>
            <a:r>
              <a:rPr lang="zh-CN" altLang="en-US" sz="2400"/>
              <a:t>多点访问链路</a:t>
            </a:r>
          </a:p>
          <a:p>
            <a:pPr eaLnBrk="1" hangingPunct="1"/>
            <a:endParaRPr lang="zh-CN" altLang="en-US"/>
          </a:p>
        </p:txBody>
      </p:sp>
      <p:grpSp>
        <p:nvGrpSpPr>
          <p:cNvPr id="44037" name="Group 4"/>
          <p:cNvGrpSpPr>
            <a:grpSpLocks/>
          </p:cNvGrpSpPr>
          <p:nvPr/>
        </p:nvGrpSpPr>
        <p:grpSpPr bwMode="auto">
          <a:xfrm>
            <a:off x="5519739" y="4005264"/>
            <a:ext cx="4160837" cy="2097087"/>
            <a:chOff x="0" y="0"/>
            <a:chExt cx="2621" cy="1321"/>
          </a:xfrm>
        </p:grpSpPr>
        <p:sp>
          <p:nvSpPr>
            <p:cNvPr id="44039" name="Rectangle 5"/>
            <p:cNvSpPr>
              <a:spLocks noChangeArrowheads="1"/>
            </p:cNvSpPr>
            <p:nvPr/>
          </p:nvSpPr>
          <p:spPr bwMode="auto">
            <a:xfrm>
              <a:off x="6" y="132"/>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en-GB" altLang="en-US" sz="2400">
                <a:latin typeface="Times New Roman" panose="02020603050405020304" pitchFamily="18" charset="0"/>
                <a:ea typeface="宋体" panose="02010600030101010101" pitchFamily="2" charset="-122"/>
              </a:endParaRPr>
            </a:p>
          </p:txBody>
        </p:sp>
        <p:sp>
          <p:nvSpPr>
            <p:cNvPr id="44040" name="Rectangle 6"/>
            <p:cNvSpPr>
              <a:spLocks noChangeArrowheads="1"/>
            </p:cNvSpPr>
            <p:nvPr/>
          </p:nvSpPr>
          <p:spPr bwMode="auto">
            <a:xfrm>
              <a:off x="0" y="863"/>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en-GB" altLang="en-US" sz="2400">
                <a:latin typeface="Times New Roman" panose="02020603050405020304" pitchFamily="18" charset="0"/>
                <a:ea typeface="宋体" panose="02010600030101010101" pitchFamily="2" charset="-122"/>
              </a:endParaRPr>
            </a:p>
          </p:txBody>
        </p:sp>
        <p:sp>
          <p:nvSpPr>
            <p:cNvPr id="44041" name="未知"/>
            <p:cNvSpPr>
              <a:spLocks/>
            </p:cNvSpPr>
            <p:nvPr/>
          </p:nvSpPr>
          <p:spPr bwMode="auto">
            <a:xfrm>
              <a:off x="210" y="869"/>
              <a:ext cx="274" cy="24"/>
            </a:xfrm>
            <a:custGeom>
              <a:avLst/>
              <a:gdLst>
                <a:gd name="T0" fmla="*/ 0 w 274"/>
                <a:gd name="T1" fmla="*/ 24 h 24"/>
                <a:gd name="T2" fmla="*/ 28 w 274"/>
                <a:gd name="T3" fmla="*/ 0 h 24"/>
                <a:gd name="T4" fmla="*/ 244 w 274"/>
                <a:gd name="T5" fmla="*/ 0 h 24"/>
                <a:gd name="T6" fmla="*/ 274 w 274"/>
                <a:gd name="T7" fmla="*/ 24 h 24"/>
                <a:gd name="T8" fmla="*/ 0 w 274"/>
                <a:gd name="T9" fmla="*/ 24 h 24"/>
                <a:gd name="T10" fmla="*/ 0 w 274"/>
                <a:gd name="T11" fmla="*/ 24 h 24"/>
                <a:gd name="T12" fmla="*/ 0 60000 65536"/>
                <a:gd name="T13" fmla="*/ 0 60000 65536"/>
                <a:gd name="T14" fmla="*/ 0 60000 65536"/>
                <a:gd name="T15" fmla="*/ 0 60000 65536"/>
                <a:gd name="T16" fmla="*/ 0 60000 65536"/>
                <a:gd name="T17" fmla="*/ 0 60000 65536"/>
                <a:gd name="T18" fmla="*/ 0 w 274"/>
                <a:gd name="T19" fmla="*/ 0 h 24"/>
                <a:gd name="T20" fmla="*/ 274 w 27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4" h="24">
                  <a:moveTo>
                    <a:pt x="0" y="24"/>
                  </a:moveTo>
                  <a:lnTo>
                    <a:pt x="28" y="0"/>
                  </a:lnTo>
                  <a:lnTo>
                    <a:pt x="244" y="0"/>
                  </a:lnTo>
                  <a:lnTo>
                    <a:pt x="274"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42" name="Rectangle 8"/>
            <p:cNvSpPr>
              <a:spLocks noChangeArrowheads="1"/>
            </p:cNvSpPr>
            <p:nvPr/>
          </p:nvSpPr>
          <p:spPr bwMode="auto">
            <a:xfrm>
              <a:off x="210" y="893"/>
              <a:ext cx="274"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3" name="Rectangle 9"/>
            <p:cNvSpPr>
              <a:spLocks noChangeArrowheads="1"/>
            </p:cNvSpPr>
            <p:nvPr/>
          </p:nvSpPr>
          <p:spPr bwMode="auto">
            <a:xfrm>
              <a:off x="201" y="975"/>
              <a:ext cx="293"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4" name="未知"/>
            <p:cNvSpPr>
              <a:spLocks/>
            </p:cNvSpPr>
            <p:nvPr/>
          </p:nvSpPr>
          <p:spPr bwMode="auto">
            <a:xfrm>
              <a:off x="201" y="951"/>
              <a:ext cx="293" cy="24"/>
            </a:xfrm>
            <a:custGeom>
              <a:avLst/>
              <a:gdLst>
                <a:gd name="T0" fmla="*/ 0 w 293"/>
                <a:gd name="T1" fmla="*/ 24 h 24"/>
                <a:gd name="T2" fmla="*/ 31 w 293"/>
                <a:gd name="T3" fmla="*/ 0 h 24"/>
                <a:gd name="T4" fmla="*/ 262 w 293"/>
                <a:gd name="T5" fmla="*/ 0 h 24"/>
                <a:gd name="T6" fmla="*/ 293 w 293"/>
                <a:gd name="T7" fmla="*/ 24 h 24"/>
                <a:gd name="T8" fmla="*/ 0 w 293"/>
                <a:gd name="T9" fmla="*/ 24 h 24"/>
                <a:gd name="T10" fmla="*/ 0 w 293"/>
                <a:gd name="T11" fmla="*/ 24 h 24"/>
                <a:gd name="T12" fmla="*/ 0 60000 65536"/>
                <a:gd name="T13" fmla="*/ 0 60000 65536"/>
                <a:gd name="T14" fmla="*/ 0 60000 65536"/>
                <a:gd name="T15" fmla="*/ 0 60000 65536"/>
                <a:gd name="T16" fmla="*/ 0 60000 65536"/>
                <a:gd name="T17" fmla="*/ 0 60000 65536"/>
                <a:gd name="T18" fmla="*/ 0 w 293"/>
                <a:gd name="T19" fmla="*/ 0 h 24"/>
                <a:gd name="T20" fmla="*/ 293 w 29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3" h="24">
                  <a:moveTo>
                    <a:pt x="0" y="24"/>
                  </a:moveTo>
                  <a:lnTo>
                    <a:pt x="31" y="0"/>
                  </a:lnTo>
                  <a:lnTo>
                    <a:pt x="262" y="0"/>
                  </a:lnTo>
                  <a:lnTo>
                    <a:pt x="293"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45" name="未知"/>
            <p:cNvSpPr>
              <a:spLocks/>
            </p:cNvSpPr>
            <p:nvPr/>
          </p:nvSpPr>
          <p:spPr bwMode="auto">
            <a:xfrm>
              <a:off x="250" y="738"/>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46" name="Rectangle 12"/>
            <p:cNvSpPr>
              <a:spLocks noChangeArrowheads="1"/>
            </p:cNvSpPr>
            <p:nvPr/>
          </p:nvSpPr>
          <p:spPr bwMode="auto">
            <a:xfrm>
              <a:off x="250" y="756"/>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7" name="Rectangle 13"/>
            <p:cNvSpPr>
              <a:spLocks noChangeArrowheads="1"/>
            </p:cNvSpPr>
            <p:nvPr/>
          </p:nvSpPr>
          <p:spPr bwMode="auto">
            <a:xfrm>
              <a:off x="268" y="771"/>
              <a:ext cx="159"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8" name="未知"/>
            <p:cNvSpPr>
              <a:spLocks/>
            </p:cNvSpPr>
            <p:nvPr/>
          </p:nvSpPr>
          <p:spPr bwMode="auto">
            <a:xfrm>
              <a:off x="823" y="869"/>
              <a:ext cx="274" cy="24"/>
            </a:xfrm>
            <a:custGeom>
              <a:avLst/>
              <a:gdLst>
                <a:gd name="T0" fmla="*/ 0 w 274"/>
                <a:gd name="T1" fmla="*/ 24 h 24"/>
                <a:gd name="T2" fmla="*/ 30 w 274"/>
                <a:gd name="T3" fmla="*/ 0 h 24"/>
                <a:gd name="T4" fmla="*/ 244 w 274"/>
                <a:gd name="T5" fmla="*/ 0 h 24"/>
                <a:gd name="T6" fmla="*/ 274 w 274"/>
                <a:gd name="T7" fmla="*/ 24 h 24"/>
                <a:gd name="T8" fmla="*/ 0 w 274"/>
                <a:gd name="T9" fmla="*/ 24 h 24"/>
                <a:gd name="T10" fmla="*/ 0 w 274"/>
                <a:gd name="T11" fmla="*/ 24 h 24"/>
                <a:gd name="T12" fmla="*/ 0 60000 65536"/>
                <a:gd name="T13" fmla="*/ 0 60000 65536"/>
                <a:gd name="T14" fmla="*/ 0 60000 65536"/>
                <a:gd name="T15" fmla="*/ 0 60000 65536"/>
                <a:gd name="T16" fmla="*/ 0 60000 65536"/>
                <a:gd name="T17" fmla="*/ 0 60000 65536"/>
                <a:gd name="T18" fmla="*/ 0 w 274"/>
                <a:gd name="T19" fmla="*/ 0 h 24"/>
                <a:gd name="T20" fmla="*/ 274 w 27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4" h="24">
                  <a:moveTo>
                    <a:pt x="0" y="24"/>
                  </a:moveTo>
                  <a:lnTo>
                    <a:pt x="30" y="0"/>
                  </a:lnTo>
                  <a:lnTo>
                    <a:pt x="244" y="0"/>
                  </a:lnTo>
                  <a:lnTo>
                    <a:pt x="274"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49" name="Rectangle 15"/>
            <p:cNvSpPr>
              <a:spLocks noChangeArrowheads="1"/>
            </p:cNvSpPr>
            <p:nvPr/>
          </p:nvSpPr>
          <p:spPr bwMode="auto">
            <a:xfrm>
              <a:off x="823" y="893"/>
              <a:ext cx="274"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0" name="Rectangle 16"/>
            <p:cNvSpPr>
              <a:spLocks noChangeArrowheads="1"/>
            </p:cNvSpPr>
            <p:nvPr/>
          </p:nvSpPr>
          <p:spPr bwMode="auto">
            <a:xfrm>
              <a:off x="817" y="975"/>
              <a:ext cx="289"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1" name="未知"/>
            <p:cNvSpPr>
              <a:spLocks/>
            </p:cNvSpPr>
            <p:nvPr/>
          </p:nvSpPr>
          <p:spPr bwMode="auto">
            <a:xfrm>
              <a:off x="817" y="951"/>
              <a:ext cx="289" cy="24"/>
            </a:xfrm>
            <a:custGeom>
              <a:avLst/>
              <a:gdLst>
                <a:gd name="T0" fmla="*/ 0 w 289"/>
                <a:gd name="T1" fmla="*/ 24 h 24"/>
                <a:gd name="T2" fmla="*/ 30 w 289"/>
                <a:gd name="T3" fmla="*/ 0 h 24"/>
                <a:gd name="T4" fmla="*/ 259 w 289"/>
                <a:gd name="T5" fmla="*/ 0 h 24"/>
                <a:gd name="T6" fmla="*/ 289 w 289"/>
                <a:gd name="T7" fmla="*/ 24 h 24"/>
                <a:gd name="T8" fmla="*/ 0 w 289"/>
                <a:gd name="T9" fmla="*/ 24 h 24"/>
                <a:gd name="T10" fmla="*/ 0 w 289"/>
                <a:gd name="T11" fmla="*/ 24 h 24"/>
                <a:gd name="T12" fmla="*/ 0 60000 65536"/>
                <a:gd name="T13" fmla="*/ 0 60000 65536"/>
                <a:gd name="T14" fmla="*/ 0 60000 65536"/>
                <a:gd name="T15" fmla="*/ 0 60000 65536"/>
                <a:gd name="T16" fmla="*/ 0 60000 65536"/>
                <a:gd name="T17" fmla="*/ 0 60000 65536"/>
                <a:gd name="T18" fmla="*/ 0 w 289"/>
                <a:gd name="T19" fmla="*/ 0 h 24"/>
                <a:gd name="T20" fmla="*/ 289 w 289"/>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89" h="24">
                  <a:moveTo>
                    <a:pt x="0" y="24"/>
                  </a:moveTo>
                  <a:lnTo>
                    <a:pt x="30" y="0"/>
                  </a:lnTo>
                  <a:lnTo>
                    <a:pt x="259" y="0"/>
                  </a:lnTo>
                  <a:lnTo>
                    <a:pt x="289"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52" name="未知"/>
            <p:cNvSpPr>
              <a:spLocks/>
            </p:cNvSpPr>
            <p:nvPr/>
          </p:nvSpPr>
          <p:spPr bwMode="auto">
            <a:xfrm>
              <a:off x="865" y="738"/>
              <a:ext cx="192" cy="18"/>
            </a:xfrm>
            <a:custGeom>
              <a:avLst/>
              <a:gdLst>
                <a:gd name="T0" fmla="*/ 0 w 192"/>
                <a:gd name="T1" fmla="*/ 18 h 18"/>
                <a:gd name="T2" fmla="*/ 22 w 192"/>
                <a:gd name="T3" fmla="*/ 0 h 18"/>
                <a:gd name="T4" fmla="*/ 171 w 192"/>
                <a:gd name="T5" fmla="*/ 0 h 18"/>
                <a:gd name="T6" fmla="*/ 192 w 192"/>
                <a:gd name="T7" fmla="*/ 18 h 18"/>
                <a:gd name="T8" fmla="*/ 0 w 192"/>
                <a:gd name="T9" fmla="*/ 18 h 18"/>
                <a:gd name="T10" fmla="*/ 0 w 192"/>
                <a:gd name="T11" fmla="*/ 18 h 18"/>
                <a:gd name="T12" fmla="*/ 0 60000 65536"/>
                <a:gd name="T13" fmla="*/ 0 60000 65536"/>
                <a:gd name="T14" fmla="*/ 0 60000 65536"/>
                <a:gd name="T15" fmla="*/ 0 60000 65536"/>
                <a:gd name="T16" fmla="*/ 0 60000 65536"/>
                <a:gd name="T17" fmla="*/ 0 60000 65536"/>
                <a:gd name="T18" fmla="*/ 0 w 192"/>
                <a:gd name="T19" fmla="*/ 0 h 18"/>
                <a:gd name="T20" fmla="*/ 192 w 19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2" h="18">
                  <a:moveTo>
                    <a:pt x="0" y="18"/>
                  </a:moveTo>
                  <a:lnTo>
                    <a:pt x="22" y="0"/>
                  </a:lnTo>
                  <a:lnTo>
                    <a:pt x="171" y="0"/>
                  </a:lnTo>
                  <a:lnTo>
                    <a:pt x="192"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53" name="Rectangle 19"/>
            <p:cNvSpPr>
              <a:spLocks noChangeArrowheads="1"/>
            </p:cNvSpPr>
            <p:nvPr/>
          </p:nvSpPr>
          <p:spPr bwMode="auto">
            <a:xfrm>
              <a:off x="865" y="756"/>
              <a:ext cx="192"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4" name="Rectangle 20"/>
            <p:cNvSpPr>
              <a:spLocks noChangeArrowheads="1"/>
            </p:cNvSpPr>
            <p:nvPr/>
          </p:nvSpPr>
          <p:spPr bwMode="auto">
            <a:xfrm>
              <a:off x="881" y="771"/>
              <a:ext cx="158"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5" name="未知"/>
            <p:cNvSpPr>
              <a:spLocks/>
            </p:cNvSpPr>
            <p:nvPr/>
          </p:nvSpPr>
          <p:spPr bwMode="auto">
            <a:xfrm>
              <a:off x="1429" y="869"/>
              <a:ext cx="274" cy="24"/>
            </a:xfrm>
            <a:custGeom>
              <a:avLst/>
              <a:gdLst>
                <a:gd name="T0" fmla="*/ 0 w 274"/>
                <a:gd name="T1" fmla="*/ 24 h 24"/>
                <a:gd name="T2" fmla="*/ 31 w 274"/>
                <a:gd name="T3" fmla="*/ 0 h 24"/>
                <a:gd name="T4" fmla="*/ 244 w 274"/>
                <a:gd name="T5" fmla="*/ 0 h 24"/>
                <a:gd name="T6" fmla="*/ 274 w 274"/>
                <a:gd name="T7" fmla="*/ 24 h 24"/>
                <a:gd name="T8" fmla="*/ 0 w 274"/>
                <a:gd name="T9" fmla="*/ 24 h 24"/>
                <a:gd name="T10" fmla="*/ 0 w 274"/>
                <a:gd name="T11" fmla="*/ 24 h 24"/>
                <a:gd name="T12" fmla="*/ 0 60000 65536"/>
                <a:gd name="T13" fmla="*/ 0 60000 65536"/>
                <a:gd name="T14" fmla="*/ 0 60000 65536"/>
                <a:gd name="T15" fmla="*/ 0 60000 65536"/>
                <a:gd name="T16" fmla="*/ 0 60000 65536"/>
                <a:gd name="T17" fmla="*/ 0 60000 65536"/>
                <a:gd name="T18" fmla="*/ 0 w 274"/>
                <a:gd name="T19" fmla="*/ 0 h 24"/>
                <a:gd name="T20" fmla="*/ 274 w 27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4" h="24">
                  <a:moveTo>
                    <a:pt x="0" y="24"/>
                  </a:moveTo>
                  <a:lnTo>
                    <a:pt x="31" y="0"/>
                  </a:lnTo>
                  <a:lnTo>
                    <a:pt x="244" y="0"/>
                  </a:lnTo>
                  <a:lnTo>
                    <a:pt x="274"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56" name="Rectangle 22"/>
            <p:cNvSpPr>
              <a:spLocks noChangeArrowheads="1"/>
            </p:cNvSpPr>
            <p:nvPr/>
          </p:nvSpPr>
          <p:spPr bwMode="auto">
            <a:xfrm>
              <a:off x="1429" y="893"/>
              <a:ext cx="274"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7" name="Rectangle 23"/>
            <p:cNvSpPr>
              <a:spLocks noChangeArrowheads="1"/>
            </p:cNvSpPr>
            <p:nvPr/>
          </p:nvSpPr>
          <p:spPr bwMode="auto">
            <a:xfrm>
              <a:off x="1423" y="975"/>
              <a:ext cx="290"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8" name="未知"/>
            <p:cNvSpPr>
              <a:spLocks/>
            </p:cNvSpPr>
            <p:nvPr/>
          </p:nvSpPr>
          <p:spPr bwMode="auto">
            <a:xfrm>
              <a:off x="1423" y="951"/>
              <a:ext cx="290" cy="24"/>
            </a:xfrm>
            <a:custGeom>
              <a:avLst/>
              <a:gdLst>
                <a:gd name="T0" fmla="*/ 0 w 290"/>
                <a:gd name="T1" fmla="*/ 24 h 24"/>
                <a:gd name="T2" fmla="*/ 31 w 290"/>
                <a:gd name="T3" fmla="*/ 0 h 24"/>
                <a:gd name="T4" fmla="*/ 259 w 290"/>
                <a:gd name="T5" fmla="*/ 0 h 24"/>
                <a:gd name="T6" fmla="*/ 290 w 290"/>
                <a:gd name="T7" fmla="*/ 24 h 24"/>
                <a:gd name="T8" fmla="*/ 0 w 290"/>
                <a:gd name="T9" fmla="*/ 24 h 24"/>
                <a:gd name="T10" fmla="*/ 0 w 290"/>
                <a:gd name="T11" fmla="*/ 24 h 24"/>
                <a:gd name="T12" fmla="*/ 0 60000 65536"/>
                <a:gd name="T13" fmla="*/ 0 60000 65536"/>
                <a:gd name="T14" fmla="*/ 0 60000 65536"/>
                <a:gd name="T15" fmla="*/ 0 60000 65536"/>
                <a:gd name="T16" fmla="*/ 0 60000 65536"/>
                <a:gd name="T17" fmla="*/ 0 60000 65536"/>
                <a:gd name="T18" fmla="*/ 0 w 290"/>
                <a:gd name="T19" fmla="*/ 0 h 24"/>
                <a:gd name="T20" fmla="*/ 290 w 29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0" h="24">
                  <a:moveTo>
                    <a:pt x="0" y="24"/>
                  </a:moveTo>
                  <a:lnTo>
                    <a:pt x="31" y="0"/>
                  </a:lnTo>
                  <a:lnTo>
                    <a:pt x="259" y="0"/>
                  </a:lnTo>
                  <a:lnTo>
                    <a:pt x="290"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59" name="未知"/>
            <p:cNvSpPr>
              <a:spLocks/>
            </p:cNvSpPr>
            <p:nvPr/>
          </p:nvSpPr>
          <p:spPr bwMode="auto">
            <a:xfrm>
              <a:off x="1469" y="738"/>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60" name="Rectangle 26"/>
            <p:cNvSpPr>
              <a:spLocks noChangeArrowheads="1"/>
            </p:cNvSpPr>
            <p:nvPr/>
          </p:nvSpPr>
          <p:spPr bwMode="auto">
            <a:xfrm>
              <a:off x="1469" y="756"/>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1" name="Rectangle 27"/>
            <p:cNvSpPr>
              <a:spLocks noChangeArrowheads="1"/>
            </p:cNvSpPr>
            <p:nvPr/>
          </p:nvSpPr>
          <p:spPr bwMode="auto">
            <a:xfrm>
              <a:off x="1487" y="771"/>
              <a:ext cx="159"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2" name="未知"/>
            <p:cNvSpPr>
              <a:spLocks/>
            </p:cNvSpPr>
            <p:nvPr/>
          </p:nvSpPr>
          <p:spPr bwMode="auto">
            <a:xfrm>
              <a:off x="2337" y="869"/>
              <a:ext cx="272" cy="24"/>
            </a:xfrm>
            <a:custGeom>
              <a:avLst/>
              <a:gdLst>
                <a:gd name="T0" fmla="*/ 0 w 272"/>
                <a:gd name="T1" fmla="*/ 24 h 24"/>
                <a:gd name="T2" fmla="*/ 28 w 272"/>
                <a:gd name="T3" fmla="*/ 0 h 24"/>
                <a:gd name="T4" fmla="*/ 244 w 272"/>
                <a:gd name="T5" fmla="*/ 0 h 24"/>
                <a:gd name="T6" fmla="*/ 272 w 272"/>
                <a:gd name="T7" fmla="*/ 24 h 24"/>
                <a:gd name="T8" fmla="*/ 0 w 272"/>
                <a:gd name="T9" fmla="*/ 24 h 24"/>
                <a:gd name="T10" fmla="*/ 0 w 272"/>
                <a:gd name="T11" fmla="*/ 24 h 24"/>
                <a:gd name="T12" fmla="*/ 0 60000 65536"/>
                <a:gd name="T13" fmla="*/ 0 60000 65536"/>
                <a:gd name="T14" fmla="*/ 0 60000 65536"/>
                <a:gd name="T15" fmla="*/ 0 60000 65536"/>
                <a:gd name="T16" fmla="*/ 0 60000 65536"/>
                <a:gd name="T17" fmla="*/ 0 60000 65536"/>
                <a:gd name="T18" fmla="*/ 0 w 272"/>
                <a:gd name="T19" fmla="*/ 0 h 24"/>
                <a:gd name="T20" fmla="*/ 272 w 27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2" h="24">
                  <a:moveTo>
                    <a:pt x="0" y="24"/>
                  </a:moveTo>
                  <a:lnTo>
                    <a:pt x="28" y="0"/>
                  </a:lnTo>
                  <a:lnTo>
                    <a:pt x="244" y="0"/>
                  </a:lnTo>
                  <a:lnTo>
                    <a:pt x="272"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63" name="Rectangle 29"/>
            <p:cNvSpPr>
              <a:spLocks noChangeArrowheads="1"/>
            </p:cNvSpPr>
            <p:nvPr/>
          </p:nvSpPr>
          <p:spPr bwMode="auto">
            <a:xfrm>
              <a:off x="2337" y="893"/>
              <a:ext cx="272"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4" name="Rectangle 30"/>
            <p:cNvSpPr>
              <a:spLocks noChangeArrowheads="1"/>
            </p:cNvSpPr>
            <p:nvPr/>
          </p:nvSpPr>
          <p:spPr bwMode="auto">
            <a:xfrm>
              <a:off x="2328" y="975"/>
              <a:ext cx="290"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5" name="未知"/>
            <p:cNvSpPr>
              <a:spLocks/>
            </p:cNvSpPr>
            <p:nvPr/>
          </p:nvSpPr>
          <p:spPr bwMode="auto">
            <a:xfrm>
              <a:off x="2328" y="951"/>
              <a:ext cx="290" cy="24"/>
            </a:xfrm>
            <a:custGeom>
              <a:avLst/>
              <a:gdLst>
                <a:gd name="T0" fmla="*/ 0 w 290"/>
                <a:gd name="T1" fmla="*/ 24 h 24"/>
                <a:gd name="T2" fmla="*/ 31 w 290"/>
                <a:gd name="T3" fmla="*/ 0 h 24"/>
                <a:gd name="T4" fmla="*/ 259 w 290"/>
                <a:gd name="T5" fmla="*/ 0 h 24"/>
                <a:gd name="T6" fmla="*/ 290 w 290"/>
                <a:gd name="T7" fmla="*/ 24 h 24"/>
                <a:gd name="T8" fmla="*/ 0 w 290"/>
                <a:gd name="T9" fmla="*/ 24 h 24"/>
                <a:gd name="T10" fmla="*/ 0 w 290"/>
                <a:gd name="T11" fmla="*/ 24 h 24"/>
                <a:gd name="T12" fmla="*/ 0 60000 65536"/>
                <a:gd name="T13" fmla="*/ 0 60000 65536"/>
                <a:gd name="T14" fmla="*/ 0 60000 65536"/>
                <a:gd name="T15" fmla="*/ 0 60000 65536"/>
                <a:gd name="T16" fmla="*/ 0 60000 65536"/>
                <a:gd name="T17" fmla="*/ 0 60000 65536"/>
                <a:gd name="T18" fmla="*/ 0 w 290"/>
                <a:gd name="T19" fmla="*/ 0 h 24"/>
                <a:gd name="T20" fmla="*/ 290 w 29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0" h="24">
                  <a:moveTo>
                    <a:pt x="0" y="24"/>
                  </a:moveTo>
                  <a:lnTo>
                    <a:pt x="31" y="0"/>
                  </a:lnTo>
                  <a:lnTo>
                    <a:pt x="259" y="0"/>
                  </a:lnTo>
                  <a:lnTo>
                    <a:pt x="290"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66" name="未知"/>
            <p:cNvSpPr>
              <a:spLocks/>
            </p:cNvSpPr>
            <p:nvPr/>
          </p:nvSpPr>
          <p:spPr bwMode="auto">
            <a:xfrm>
              <a:off x="2377" y="738"/>
              <a:ext cx="192" cy="18"/>
            </a:xfrm>
            <a:custGeom>
              <a:avLst/>
              <a:gdLst>
                <a:gd name="T0" fmla="*/ 0 w 192"/>
                <a:gd name="T1" fmla="*/ 18 h 18"/>
                <a:gd name="T2" fmla="*/ 21 w 192"/>
                <a:gd name="T3" fmla="*/ 0 h 18"/>
                <a:gd name="T4" fmla="*/ 171 w 192"/>
                <a:gd name="T5" fmla="*/ 0 h 18"/>
                <a:gd name="T6" fmla="*/ 192 w 192"/>
                <a:gd name="T7" fmla="*/ 18 h 18"/>
                <a:gd name="T8" fmla="*/ 0 w 192"/>
                <a:gd name="T9" fmla="*/ 18 h 18"/>
                <a:gd name="T10" fmla="*/ 0 w 192"/>
                <a:gd name="T11" fmla="*/ 18 h 18"/>
                <a:gd name="T12" fmla="*/ 0 60000 65536"/>
                <a:gd name="T13" fmla="*/ 0 60000 65536"/>
                <a:gd name="T14" fmla="*/ 0 60000 65536"/>
                <a:gd name="T15" fmla="*/ 0 60000 65536"/>
                <a:gd name="T16" fmla="*/ 0 60000 65536"/>
                <a:gd name="T17" fmla="*/ 0 60000 65536"/>
                <a:gd name="T18" fmla="*/ 0 w 192"/>
                <a:gd name="T19" fmla="*/ 0 h 18"/>
                <a:gd name="T20" fmla="*/ 192 w 19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2" h="18">
                  <a:moveTo>
                    <a:pt x="0" y="18"/>
                  </a:moveTo>
                  <a:lnTo>
                    <a:pt x="21" y="0"/>
                  </a:lnTo>
                  <a:lnTo>
                    <a:pt x="171" y="0"/>
                  </a:lnTo>
                  <a:lnTo>
                    <a:pt x="192"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67" name="Rectangle 33"/>
            <p:cNvSpPr>
              <a:spLocks noChangeArrowheads="1"/>
            </p:cNvSpPr>
            <p:nvPr/>
          </p:nvSpPr>
          <p:spPr bwMode="auto">
            <a:xfrm>
              <a:off x="2377" y="756"/>
              <a:ext cx="192"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8" name="Rectangle 34"/>
            <p:cNvSpPr>
              <a:spLocks noChangeArrowheads="1"/>
            </p:cNvSpPr>
            <p:nvPr/>
          </p:nvSpPr>
          <p:spPr bwMode="auto">
            <a:xfrm>
              <a:off x="2392" y="771"/>
              <a:ext cx="162"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9" name="未知"/>
            <p:cNvSpPr>
              <a:spLocks/>
            </p:cNvSpPr>
            <p:nvPr/>
          </p:nvSpPr>
          <p:spPr bwMode="auto">
            <a:xfrm>
              <a:off x="2334" y="869"/>
              <a:ext cx="275" cy="24"/>
            </a:xfrm>
            <a:custGeom>
              <a:avLst/>
              <a:gdLst>
                <a:gd name="T0" fmla="*/ 0 w 275"/>
                <a:gd name="T1" fmla="*/ 24 h 24"/>
                <a:gd name="T2" fmla="*/ 28 w 275"/>
                <a:gd name="T3" fmla="*/ 0 h 24"/>
                <a:gd name="T4" fmla="*/ 244 w 275"/>
                <a:gd name="T5" fmla="*/ 0 h 24"/>
                <a:gd name="T6" fmla="*/ 275 w 275"/>
                <a:gd name="T7" fmla="*/ 24 h 24"/>
                <a:gd name="T8" fmla="*/ 0 w 275"/>
                <a:gd name="T9" fmla="*/ 24 h 24"/>
                <a:gd name="T10" fmla="*/ 0 w 275"/>
                <a:gd name="T11" fmla="*/ 24 h 24"/>
                <a:gd name="T12" fmla="*/ 0 60000 65536"/>
                <a:gd name="T13" fmla="*/ 0 60000 65536"/>
                <a:gd name="T14" fmla="*/ 0 60000 65536"/>
                <a:gd name="T15" fmla="*/ 0 60000 65536"/>
                <a:gd name="T16" fmla="*/ 0 60000 65536"/>
                <a:gd name="T17" fmla="*/ 0 60000 65536"/>
                <a:gd name="T18" fmla="*/ 0 w 275"/>
                <a:gd name="T19" fmla="*/ 0 h 24"/>
                <a:gd name="T20" fmla="*/ 275 w 275"/>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5" h="24">
                  <a:moveTo>
                    <a:pt x="0" y="24"/>
                  </a:moveTo>
                  <a:lnTo>
                    <a:pt x="28" y="0"/>
                  </a:lnTo>
                  <a:lnTo>
                    <a:pt x="244" y="0"/>
                  </a:lnTo>
                  <a:lnTo>
                    <a:pt x="275"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70" name="Rectangle 36"/>
            <p:cNvSpPr>
              <a:spLocks noChangeArrowheads="1"/>
            </p:cNvSpPr>
            <p:nvPr/>
          </p:nvSpPr>
          <p:spPr bwMode="auto">
            <a:xfrm>
              <a:off x="2334" y="893"/>
              <a:ext cx="275"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1" name="Rectangle 37"/>
            <p:cNvSpPr>
              <a:spLocks noChangeArrowheads="1"/>
            </p:cNvSpPr>
            <p:nvPr/>
          </p:nvSpPr>
          <p:spPr bwMode="auto">
            <a:xfrm>
              <a:off x="2325" y="975"/>
              <a:ext cx="293"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2" name="未知"/>
            <p:cNvSpPr>
              <a:spLocks/>
            </p:cNvSpPr>
            <p:nvPr/>
          </p:nvSpPr>
          <p:spPr bwMode="auto">
            <a:xfrm>
              <a:off x="2325" y="951"/>
              <a:ext cx="293" cy="24"/>
            </a:xfrm>
            <a:custGeom>
              <a:avLst/>
              <a:gdLst>
                <a:gd name="T0" fmla="*/ 0 w 293"/>
                <a:gd name="T1" fmla="*/ 24 h 24"/>
                <a:gd name="T2" fmla="*/ 31 w 293"/>
                <a:gd name="T3" fmla="*/ 0 h 24"/>
                <a:gd name="T4" fmla="*/ 259 w 293"/>
                <a:gd name="T5" fmla="*/ 0 h 24"/>
                <a:gd name="T6" fmla="*/ 293 w 293"/>
                <a:gd name="T7" fmla="*/ 24 h 24"/>
                <a:gd name="T8" fmla="*/ 0 w 293"/>
                <a:gd name="T9" fmla="*/ 24 h 24"/>
                <a:gd name="T10" fmla="*/ 0 w 293"/>
                <a:gd name="T11" fmla="*/ 24 h 24"/>
                <a:gd name="T12" fmla="*/ 0 60000 65536"/>
                <a:gd name="T13" fmla="*/ 0 60000 65536"/>
                <a:gd name="T14" fmla="*/ 0 60000 65536"/>
                <a:gd name="T15" fmla="*/ 0 60000 65536"/>
                <a:gd name="T16" fmla="*/ 0 60000 65536"/>
                <a:gd name="T17" fmla="*/ 0 60000 65536"/>
                <a:gd name="T18" fmla="*/ 0 w 293"/>
                <a:gd name="T19" fmla="*/ 0 h 24"/>
                <a:gd name="T20" fmla="*/ 293 w 29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3" h="24">
                  <a:moveTo>
                    <a:pt x="0" y="24"/>
                  </a:moveTo>
                  <a:lnTo>
                    <a:pt x="31" y="0"/>
                  </a:lnTo>
                  <a:lnTo>
                    <a:pt x="259" y="0"/>
                  </a:lnTo>
                  <a:lnTo>
                    <a:pt x="293"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73" name="未知"/>
            <p:cNvSpPr>
              <a:spLocks/>
            </p:cNvSpPr>
            <p:nvPr/>
          </p:nvSpPr>
          <p:spPr bwMode="auto">
            <a:xfrm>
              <a:off x="2374" y="738"/>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74" name="Rectangle 40"/>
            <p:cNvSpPr>
              <a:spLocks noChangeArrowheads="1"/>
            </p:cNvSpPr>
            <p:nvPr/>
          </p:nvSpPr>
          <p:spPr bwMode="auto">
            <a:xfrm>
              <a:off x="2374" y="756"/>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5" name="Rectangle 41"/>
            <p:cNvSpPr>
              <a:spLocks noChangeArrowheads="1"/>
            </p:cNvSpPr>
            <p:nvPr/>
          </p:nvSpPr>
          <p:spPr bwMode="auto">
            <a:xfrm>
              <a:off x="2392" y="771"/>
              <a:ext cx="159"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6" name="Line 42"/>
            <p:cNvSpPr>
              <a:spLocks noChangeShapeType="1"/>
            </p:cNvSpPr>
            <p:nvPr/>
          </p:nvSpPr>
          <p:spPr bwMode="auto">
            <a:xfrm>
              <a:off x="2471"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7" name="Line 43"/>
            <p:cNvSpPr>
              <a:spLocks noChangeShapeType="1"/>
            </p:cNvSpPr>
            <p:nvPr/>
          </p:nvSpPr>
          <p:spPr bwMode="auto">
            <a:xfrm>
              <a:off x="1569"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8" name="Line 44"/>
            <p:cNvSpPr>
              <a:spLocks noChangeShapeType="1"/>
            </p:cNvSpPr>
            <p:nvPr/>
          </p:nvSpPr>
          <p:spPr bwMode="auto">
            <a:xfrm>
              <a:off x="960"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9" name="Line 45"/>
            <p:cNvSpPr>
              <a:spLocks noChangeShapeType="1"/>
            </p:cNvSpPr>
            <p:nvPr/>
          </p:nvSpPr>
          <p:spPr bwMode="auto">
            <a:xfrm>
              <a:off x="347"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0" name="Line 46"/>
            <p:cNvSpPr>
              <a:spLocks noChangeShapeType="1"/>
            </p:cNvSpPr>
            <p:nvPr/>
          </p:nvSpPr>
          <p:spPr bwMode="auto">
            <a:xfrm>
              <a:off x="484" y="186"/>
              <a:ext cx="1853"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1" name="Line 47"/>
            <p:cNvSpPr>
              <a:spLocks noChangeShapeType="1"/>
            </p:cNvSpPr>
            <p:nvPr/>
          </p:nvSpPr>
          <p:spPr bwMode="auto">
            <a:xfrm>
              <a:off x="484" y="186"/>
              <a:ext cx="1853" cy="1"/>
            </a:xfrm>
            <a:prstGeom prst="line">
              <a:avLst/>
            </a:prstGeom>
            <a:noFill/>
            <a:ln w="285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2" name="Line 48"/>
            <p:cNvSpPr>
              <a:spLocks noChangeShapeType="1"/>
            </p:cNvSpPr>
            <p:nvPr/>
          </p:nvSpPr>
          <p:spPr bwMode="auto">
            <a:xfrm>
              <a:off x="484" y="186"/>
              <a:ext cx="1853" cy="1"/>
            </a:xfrm>
            <a:prstGeom prst="line">
              <a:avLst/>
            </a:prstGeom>
            <a:noFill/>
            <a:ln w="9525">
              <a:solidFill>
                <a:srgbClr val="CC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3" name="Line 49"/>
            <p:cNvSpPr>
              <a:spLocks noChangeShapeType="1"/>
            </p:cNvSpPr>
            <p:nvPr/>
          </p:nvSpPr>
          <p:spPr bwMode="auto">
            <a:xfrm>
              <a:off x="195" y="1320"/>
              <a:ext cx="2426"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4" name="Line 50"/>
            <p:cNvSpPr>
              <a:spLocks noChangeShapeType="1"/>
            </p:cNvSpPr>
            <p:nvPr/>
          </p:nvSpPr>
          <p:spPr bwMode="auto">
            <a:xfrm>
              <a:off x="195" y="1320"/>
              <a:ext cx="2426" cy="1"/>
            </a:xfrm>
            <a:prstGeom prst="line">
              <a:avLst/>
            </a:prstGeom>
            <a:noFill/>
            <a:ln w="285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5" name="Line 51"/>
            <p:cNvSpPr>
              <a:spLocks noChangeShapeType="1"/>
            </p:cNvSpPr>
            <p:nvPr/>
          </p:nvSpPr>
          <p:spPr bwMode="auto">
            <a:xfrm>
              <a:off x="195" y="1320"/>
              <a:ext cx="2426" cy="1"/>
            </a:xfrm>
            <a:prstGeom prst="line">
              <a:avLst/>
            </a:prstGeom>
            <a:noFill/>
            <a:ln w="9525">
              <a:solidFill>
                <a:srgbClr val="CC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6" name="未知"/>
            <p:cNvSpPr>
              <a:spLocks/>
            </p:cNvSpPr>
            <p:nvPr/>
          </p:nvSpPr>
          <p:spPr bwMode="auto">
            <a:xfrm>
              <a:off x="210" y="131"/>
              <a:ext cx="274" cy="25"/>
            </a:xfrm>
            <a:custGeom>
              <a:avLst/>
              <a:gdLst>
                <a:gd name="T0" fmla="*/ 0 w 274"/>
                <a:gd name="T1" fmla="*/ 25 h 25"/>
                <a:gd name="T2" fmla="*/ 28 w 274"/>
                <a:gd name="T3" fmla="*/ 0 h 25"/>
                <a:gd name="T4" fmla="*/ 244 w 274"/>
                <a:gd name="T5" fmla="*/ 0 h 25"/>
                <a:gd name="T6" fmla="*/ 274 w 274"/>
                <a:gd name="T7" fmla="*/ 25 h 25"/>
                <a:gd name="T8" fmla="*/ 0 w 274"/>
                <a:gd name="T9" fmla="*/ 25 h 25"/>
                <a:gd name="T10" fmla="*/ 0 w 274"/>
                <a:gd name="T11" fmla="*/ 25 h 25"/>
                <a:gd name="T12" fmla="*/ 0 60000 65536"/>
                <a:gd name="T13" fmla="*/ 0 60000 65536"/>
                <a:gd name="T14" fmla="*/ 0 60000 65536"/>
                <a:gd name="T15" fmla="*/ 0 60000 65536"/>
                <a:gd name="T16" fmla="*/ 0 60000 65536"/>
                <a:gd name="T17" fmla="*/ 0 60000 65536"/>
                <a:gd name="T18" fmla="*/ 0 w 274"/>
                <a:gd name="T19" fmla="*/ 0 h 25"/>
                <a:gd name="T20" fmla="*/ 274 w 274"/>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74" h="25">
                  <a:moveTo>
                    <a:pt x="0" y="25"/>
                  </a:moveTo>
                  <a:lnTo>
                    <a:pt x="28" y="0"/>
                  </a:lnTo>
                  <a:lnTo>
                    <a:pt x="244" y="0"/>
                  </a:lnTo>
                  <a:lnTo>
                    <a:pt x="274"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87" name="Rectangle 53"/>
            <p:cNvSpPr>
              <a:spLocks noChangeArrowheads="1"/>
            </p:cNvSpPr>
            <p:nvPr/>
          </p:nvSpPr>
          <p:spPr bwMode="auto">
            <a:xfrm>
              <a:off x="210" y="156"/>
              <a:ext cx="274" cy="57"/>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88" name="Rectangle 54"/>
            <p:cNvSpPr>
              <a:spLocks noChangeArrowheads="1"/>
            </p:cNvSpPr>
            <p:nvPr/>
          </p:nvSpPr>
          <p:spPr bwMode="auto">
            <a:xfrm>
              <a:off x="201" y="238"/>
              <a:ext cx="293" cy="12"/>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89" name="未知"/>
            <p:cNvSpPr>
              <a:spLocks/>
            </p:cNvSpPr>
            <p:nvPr/>
          </p:nvSpPr>
          <p:spPr bwMode="auto">
            <a:xfrm>
              <a:off x="201" y="213"/>
              <a:ext cx="293" cy="25"/>
            </a:xfrm>
            <a:custGeom>
              <a:avLst/>
              <a:gdLst>
                <a:gd name="T0" fmla="*/ 0 w 293"/>
                <a:gd name="T1" fmla="*/ 25 h 25"/>
                <a:gd name="T2" fmla="*/ 31 w 293"/>
                <a:gd name="T3" fmla="*/ 0 h 25"/>
                <a:gd name="T4" fmla="*/ 262 w 293"/>
                <a:gd name="T5" fmla="*/ 0 h 25"/>
                <a:gd name="T6" fmla="*/ 293 w 293"/>
                <a:gd name="T7" fmla="*/ 25 h 25"/>
                <a:gd name="T8" fmla="*/ 0 w 293"/>
                <a:gd name="T9" fmla="*/ 25 h 25"/>
                <a:gd name="T10" fmla="*/ 0 w 293"/>
                <a:gd name="T11" fmla="*/ 25 h 25"/>
                <a:gd name="T12" fmla="*/ 0 60000 65536"/>
                <a:gd name="T13" fmla="*/ 0 60000 65536"/>
                <a:gd name="T14" fmla="*/ 0 60000 65536"/>
                <a:gd name="T15" fmla="*/ 0 60000 65536"/>
                <a:gd name="T16" fmla="*/ 0 60000 65536"/>
                <a:gd name="T17" fmla="*/ 0 60000 65536"/>
                <a:gd name="T18" fmla="*/ 0 w 293"/>
                <a:gd name="T19" fmla="*/ 0 h 25"/>
                <a:gd name="T20" fmla="*/ 293 w 29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93" h="25">
                  <a:moveTo>
                    <a:pt x="0" y="25"/>
                  </a:moveTo>
                  <a:lnTo>
                    <a:pt x="31" y="0"/>
                  </a:lnTo>
                  <a:lnTo>
                    <a:pt x="262" y="0"/>
                  </a:lnTo>
                  <a:lnTo>
                    <a:pt x="293"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90" name="未知"/>
            <p:cNvSpPr>
              <a:spLocks/>
            </p:cNvSpPr>
            <p:nvPr/>
          </p:nvSpPr>
          <p:spPr bwMode="auto">
            <a:xfrm>
              <a:off x="250" y="0"/>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91" name="Rectangle 57"/>
            <p:cNvSpPr>
              <a:spLocks noChangeArrowheads="1"/>
            </p:cNvSpPr>
            <p:nvPr/>
          </p:nvSpPr>
          <p:spPr bwMode="auto">
            <a:xfrm>
              <a:off x="250" y="18"/>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2" name="Rectangle 58"/>
            <p:cNvSpPr>
              <a:spLocks noChangeArrowheads="1"/>
            </p:cNvSpPr>
            <p:nvPr/>
          </p:nvSpPr>
          <p:spPr bwMode="auto">
            <a:xfrm>
              <a:off x="268" y="34"/>
              <a:ext cx="159" cy="97"/>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3" name="未知"/>
            <p:cNvSpPr>
              <a:spLocks/>
            </p:cNvSpPr>
            <p:nvPr/>
          </p:nvSpPr>
          <p:spPr bwMode="auto">
            <a:xfrm>
              <a:off x="2337" y="131"/>
              <a:ext cx="272" cy="25"/>
            </a:xfrm>
            <a:custGeom>
              <a:avLst/>
              <a:gdLst>
                <a:gd name="T0" fmla="*/ 0 w 272"/>
                <a:gd name="T1" fmla="*/ 25 h 25"/>
                <a:gd name="T2" fmla="*/ 28 w 272"/>
                <a:gd name="T3" fmla="*/ 0 h 25"/>
                <a:gd name="T4" fmla="*/ 244 w 272"/>
                <a:gd name="T5" fmla="*/ 0 h 25"/>
                <a:gd name="T6" fmla="*/ 272 w 272"/>
                <a:gd name="T7" fmla="*/ 25 h 25"/>
                <a:gd name="T8" fmla="*/ 0 w 272"/>
                <a:gd name="T9" fmla="*/ 25 h 25"/>
                <a:gd name="T10" fmla="*/ 0 w 272"/>
                <a:gd name="T11" fmla="*/ 25 h 25"/>
                <a:gd name="T12" fmla="*/ 0 60000 65536"/>
                <a:gd name="T13" fmla="*/ 0 60000 65536"/>
                <a:gd name="T14" fmla="*/ 0 60000 65536"/>
                <a:gd name="T15" fmla="*/ 0 60000 65536"/>
                <a:gd name="T16" fmla="*/ 0 60000 65536"/>
                <a:gd name="T17" fmla="*/ 0 60000 65536"/>
                <a:gd name="T18" fmla="*/ 0 w 272"/>
                <a:gd name="T19" fmla="*/ 0 h 25"/>
                <a:gd name="T20" fmla="*/ 272 w 27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72" h="25">
                  <a:moveTo>
                    <a:pt x="0" y="25"/>
                  </a:moveTo>
                  <a:lnTo>
                    <a:pt x="28" y="0"/>
                  </a:lnTo>
                  <a:lnTo>
                    <a:pt x="244" y="0"/>
                  </a:lnTo>
                  <a:lnTo>
                    <a:pt x="272"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94" name="Rectangle 60"/>
            <p:cNvSpPr>
              <a:spLocks noChangeArrowheads="1"/>
            </p:cNvSpPr>
            <p:nvPr/>
          </p:nvSpPr>
          <p:spPr bwMode="auto">
            <a:xfrm>
              <a:off x="2337" y="156"/>
              <a:ext cx="272" cy="57"/>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5" name="Rectangle 61"/>
            <p:cNvSpPr>
              <a:spLocks noChangeArrowheads="1"/>
            </p:cNvSpPr>
            <p:nvPr/>
          </p:nvSpPr>
          <p:spPr bwMode="auto">
            <a:xfrm>
              <a:off x="2328" y="238"/>
              <a:ext cx="290" cy="12"/>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6" name="未知"/>
            <p:cNvSpPr>
              <a:spLocks/>
            </p:cNvSpPr>
            <p:nvPr/>
          </p:nvSpPr>
          <p:spPr bwMode="auto">
            <a:xfrm>
              <a:off x="2328" y="213"/>
              <a:ext cx="290" cy="25"/>
            </a:xfrm>
            <a:custGeom>
              <a:avLst/>
              <a:gdLst>
                <a:gd name="T0" fmla="*/ 0 w 290"/>
                <a:gd name="T1" fmla="*/ 25 h 25"/>
                <a:gd name="T2" fmla="*/ 31 w 290"/>
                <a:gd name="T3" fmla="*/ 0 h 25"/>
                <a:gd name="T4" fmla="*/ 259 w 290"/>
                <a:gd name="T5" fmla="*/ 0 h 25"/>
                <a:gd name="T6" fmla="*/ 290 w 290"/>
                <a:gd name="T7" fmla="*/ 25 h 25"/>
                <a:gd name="T8" fmla="*/ 0 w 290"/>
                <a:gd name="T9" fmla="*/ 25 h 25"/>
                <a:gd name="T10" fmla="*/ 0 w 290"/>
                <a:gd name="T11" fmla="*/ 25 h 25"/>
                <a:gd name="T12" fmla="*/ 0 60000 65536"/>
                <a:gd name="T13" fmla="*/ 0 60000 65536"/>
                <a:gd name="T14" fmla="*/ 0 60000 65536"/>
                <a:gd name="T15" fmla="*/ 0 60000 65536"/>
                <a:gd name="T16" fmla="*/ 0 60000 65536"/>
                <a:gd name="T17" fmla="*/ 0 60000 65536"/>
                <a:gd name="T18" fmla="*/ 0 w 290"/>
                <a:gd name="T19" fmla="*/ 0 h 25"/>
                <a:gd name="T20" fmla="*/ 290 w 290"/>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90" h="25">
                  <a:moveTo>
                    <a:pt x="0" y="25"/>
                  </a:moveTo>
                  <a:lnTo>
                    <a:pt x="31" y="0"/>
                  </a:lnTo>
                  <a:lnTo>
                    <a:pt x="259" y="0"/>
                  </a:lnTo>
                  <a:lnTo>
                    <a:pt x="290"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97" name="未知"/>
            <p:cNvSpPr>
              <a:spLocks/>
            </p:cNvSpPr>
            <p:nvPr/>
          </p:nvSpPr>
          <p:spPr bwMode="auto">
            <a:xfrm>
              <a:off x="2377" y="0"/>
              <a:ext cx="192" cy="18"/>
            </a:xfrm>
            <a:custGeom>
              <a:avLst/>
              <a:gdLst>
                <a:gd name="T0" fmla="*/ 0 w 192"/>
                <a:gd name="T1" fmla="*/ 18 h 18"/>
                <a:gd name="T2" fmla="*/ 21 w 192"/>
                <a:gd name="T3" fmla="*/ 0 h 18"/>
                <a:gd name="T4" fmla="*/ 171 w 192"/>
                <a:gd name="T5" fmla="*/ 0 h 18"/>
                <a:gd name="T6" fmla="*/ 192 w 192"/>
                <a:gd name="T7" fmla="*/ 18 h 18"/>
                <a:gd name="T8" fmla="*/ 0 w 192"/>
                <a:gd name="T9" fmla="*/ 18 h 18"/>
                <a:gd name="T10" fmla="*/ 0 w 192"/>
                <a:gd name="T11" fmla="*/ 18 h 18"/>
                <a:gd name="T12" fmla="*/ 0 60000 65536"/>
                <a:gd name="T13" fmla="*/ 0 60000 65536"/>
                <a:gd name="T14" fmla="*/ 0 60000 65536"/>
                <a:gd name="T15" fmla="*/ 0 60000 65536"/>
                <a:gd name="T16" fmla="*/ 0 60000 65536"/>
                <a:gd name="T17" fmla="*/ 0 60000 65536"/>
                <a:gd name="T18" fmla="*/ 0 w 192"/>
                <a:gd name="T19" fmla="*/ 0 h 18"/>
                <a:gd name="T20" fmla="*/ 192 w 19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2" h="18">
                  <a:moveTo>
                    <a:pt x="0" y="18"/>
                  </a:moveTo>
                  <a:lnTo>
                    <a:pt x="21" y="0"/>
                  </a:lnTo>
                  <a:lnTo>
                    <a:pt x="171" y="0"/>
                  </a:lnTo>
                  <a:lnTo>
                    <a:pt x="192"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98" name="Rectangle 64"/>
            <p:cNvSpPr>
              <a:spLocks noChangeArrowheads="1"/>
            </p:cNvSpPr>
            <p:nvPr/>
          </p:nvSpPr>
          <p:spPr bwMode="auto">
            <a:xfrm>
              <a:off x="2377" y="18"/>
              <a:ext cx="192"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9" name="Rectangle 65"/>
            <p:cNvSpPr>
              <a:spLocks noChangeArrowheads="1"/>
            </p:cNvSpPr>
            <p:nvPr/>
          </p:nvSpPr>
          <p:spPr bwMode="auto">
            <a:xfrm>
              <a:off x="2392" y="34"/>
              <a:ext cx="162" cy="97"/>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44038" name="Text Box 66"/>
          <p:cNvSpPr txBox="1">
            <a:spLocks noChangeArrowheads="1"/>
          </p:cNvSpPr>
          <p:nvPr/>
        </p:nvSpPr>
        <p:spPr bwMode="auto">
          <a:xfrm>
            <a:off x="2855914" y="1268413"/>
            <a:ext cx="5761037" cy="457200"/>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i="1"/>
              <a:t>最简单的方式</a:t>
            </a:r>
            <a:r>
              <a:rPr lang="en-US" altLang="zh-CN" sz="2400" b="1" i="1"/>
              <a:t>: </a:t>
            </a:r>
            <a:r>
              <a:rPr lang="zh-CN" altLang="en-US" sz="2400" b="1" i="1"/>
              <a:t>直连 </a:t>
            </a:r>
            <a:r>
              <a:rPr lang="en-US" altLang="zh-CN" sz="2400" b="1" i="1"/>
              <a:t>(</a:t>
            </a:r>
            <a:r>
              <a:rPr lang="zh-CN" altLang="en-US" sz="2400" b="1" i="1"/>
              <a:t>一条链路</a:t>
            </a:r>
            <a:r>
              <a:rPr lang="en-US" altLang="zh-CN" sz="2400" b="1" i="1"/>
              <a:t>)</a:t>
            </a:r>
          </a:p>
        </p:txBody>
      </p:sp>
    </p:spTree>
    <p:extLst>
      <p:ext uri="{BB962C8B-B14F-4D97-AF65-F5344CB8AC3E}">
        <p14:creationId xmlns:p14="http://schemas.microsoft.com/office/powerpoint/2010/main" val="2141138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9AE854B-0A6B-4A68-ACEA-69D1BA922351}"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26</a:t>
            </a:fld>
            <a:r>
              <a:rPr kumimoji="0" lang="en-US" altLang="zh-CN" sz="1000">
                <a:latin typeface="Arial" panose="020B0604020202020204" pitchFamily="34" charset="0"/>
                <a:ea typeface="宋体" panose="02010600030101010101" pitchFamily="2" charset="-122"/>
              </a:rPr>
              <a:t>-</a:t>
            </a:r>
          </a:p>
        </p:txBody>
      </p:sp>
      <p:sp>
        <p:nvSpPr>
          <p:cNvPr id="46083" name="Rectangle 2"/>
          <p:cNvSpPr>
            <a:spLocks noGrp="1" noChangeArrowheads="1"/>
          </p:cNvSpPr>
          <p:nvPr>
            <p:ph type="title"/>
          </p:nvPr>
        </p:nvSpPr>
        <p:spPr/>
        <p:txBody>
          <a:bodyPr/>
          <a:lstStyle/>
          <a:p>
            <a:pPr eaLnBrk="1" hangingPunct="1"/>
            <a:r>
              <a:rPr lang="zh-CN" altLang="en-US"/>
              <a:t>连通性</a:t>
            </a:r>
          </a:p>
        </p:txBody>
      </p:sp>
      <p:sp>
        <p:nvSpPr>
          <p:cNvPr id="46084" name="Rectangle 3"/>
          <p:cNvSpPr>
            <a:spLocks noGrp="1" noChangeArrowheads="1"/>
          </p:cNvSpPr>
          <p:nvPr>
            <p:ph type="body" idx="1"/>
          </p:nvPr>
        </p:nvSpPr>
        <p:spPr>
          <a:xfrm>
            <a:off x="1992313" y="1844676"/>
            <a:ext cx="8229600" cy="4608513"/>
          </a:xfrm>
        </p:spPr>
        <p:txBody>
          <a:bodyPr/>
          <a:lstStyle/>
          <a:p>
            <a:pPr eaLnBrk="1" hangingPunct="1"/>
            <a:r>
              <a:rPr lang="zh-CN" altLang="en-US" sz="2600"/>
              <a:t>交换网络 </a:t>
            </a:r>
          </a:p>
          <a:p>
            <a:pPr lvl="1" eaLnBrk="1" hangingPunct="1"/>
            <a:r>
              <a:rPr lang="zh-CN" altLang="en-US"/>
              <a:t>一种基础网络</a:t>
            </a:r>
          </a:p>
          <a:p>
            <a:pPr lvl="1" eaLnBrk="1" hangingPunct="1"/>
            <a:r>
              <a:rPr lang="zh-CN" altLang="en-US"/>
              <a:t>两种类型的交换网络 </a:t>
            </a:r>
            <a:r>
              <a:rPr lang="en-US" altLang="zh-CN"/>
              <a:t>(</a:t>
            </a:r>
            <a:r>
              <a:rPr lang="zh-CN" altLang="en-US"/>
              <a:t>不局限于计算机网络</a:t>
            </a:r>
            <a:r>
              <a:rPr lang="en-US" altLang="zh-CN"/>
              <a:t>): </a:t>
            </a:r>
            <a:r>
              <a:rPr lang="zh-CN" altLang="en-US"/>
              <a:t>电路交换</a:t>
            </a:r>
            <a:r>
              <a:rPr lang="en-US" altLang="zh-CN"/>
              <a:t> vs </a:t>
            </a:r>
            <a:r>
              <a:rPr lang="zh-CN" altLang="en-US"/>
              <a:t>分组交换</a:t>
            </a:r>
          </a:p>
          <a:p>
            <a:pPr eaLnBrk="1" hangingPunct="1"/>
            <a:endParaRPr lang="zh-CN" altLang="en-US"/>
          </a:p>
        </p:txBody>
      </p:sp>
      <p:sp>
        <p:nvSpPr>
          <p:cNvPr id="46085" name="Text Box 4"/>
          <p:cNvSpPr txBox="1">
            <a:spLocks noChangeArrowheads="1"/>
          </p:cNvSpPr>
          <p:nvPr/>
        </p:nvSpPr>
        <p:spPr bwMode="auto">
          <a:xfrm>
            <a:off x="2351088" y="1268413"/>
            <a:ext cx="7632700" cy="457200"/>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i="1"/>
              <a:t>较复杂的方式: </a:t>
            </a:r>
            <a:r>
              <a:rPr lang="en-US" altLang="zh-CN" sz="2400" b="1" i="1"/>
              <a:t>间接</a:t>
            </a:r>
            <a:r>
              <a:rPr lang="zh-CN" altLang="en-US" sz="2400" b="1" i="1"/>
              <a:t>连接 (更多的链路)</a:t>
            </a:r>
          </a:p>
        </p:txBody>
      </p:sp>
      <p:grpSp>
        <p:nvGrpSpPr>
          <p:cNvPr id="46086" name="Group 5"/>
          <p:cNvGrpSpPr>
            <a:grpSpLocks/>
          </p:cNvGrpSpPr>
          <p:nvPr/>
        </p:nvGrpSpPr>
        <p:grpSpPr bwMode="auto">
          <a:xfrm>
            <a:off x="3143251" y="3860800"/>
            <a:ext cx="7058025" cy="2852738"/>
            <a:chOff x="0" y="0"/>
            <a:chExt cx="4446" cy="1797"/>
          </a:xfrm>
        </p:grpSpPr>
        <p:pic>
          <p:nvPicPr>
            <p:cNvPr id="46089" name="Picture 6" descr="01x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77"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 Box 7"/>
            <p:cNvSpPr txBox="1">
              <a:spLocks noChangeArrowheads="1"/>
            </p:cNvSpPr>
            <p:nvPr/>
          </p:nvSpPr>
          <p:spPr bwMode="auto">
            <a:xfrm>
              <a:off x="2359" y="726"/>
              <a:ext cx="2087" cy="762"/>
            </a:xfrm>
            <a:prstGeom prst="rect">
              <a:avLst/>
            </a:prstGeom>
            <a:solidFill>
              <a:srgbClr val="CCCCFF"/>
            </a:solidFill>
            <a:ln w="19050">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云可以用来表示任何类型的网络</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可以是一个最简单的点到点链路，一个多路访问链路或者一个交换网络</a:t>
              </a:r>
              <a:r>
                <a:rPr kumimoji="0" lang="en-US" altLang="zh-CN" sz="1800">
                  <a:latin typeface="Arial" panose="020B0604020202020204" pitchFamily="34" charset="0"/>
                  <a:ea typeface="宋体" panose="02010600030101010101" pitchFamily="2" charset="-122"/>
                </a:rPr>
                <a:t>. </a:t>
              </a:r>
            </a:p>
          </p:txBody>
        </p:sp>
        <p:sp>
          <p:nvSpPr>
            <p:cNvPr id="46091" name="Line 8"/>
            <p:cNvSpPr>
              <a:spLocks noChangeShapeType="1"/>
            </p:cNvSpPr>
            <p:nvPr/>
          </p:nvSpPr>
          <p:spPr bwMode="auto">
            <a:xfrm>
              <a:off x="1860" y="1270"/>
              <a:ext cx="499" cy="182"/>
            </a:xfrm>
            <a:prstGeom prst="line">
              <a:avLst/>
            </a:prstGeom>
            <a:noFill/>
            <a:ln w="38100">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grpSp>
      <p:pic>
        <p:nvPicPr>
          <p:cNvPr id="46087"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3389" y="5445125"/>
            <a:ext cx="8778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Box 10"/>
          <p:cNvSpPr txBox="1">
            <a:spLocks noChangeArrowheads="1"/>
          </p:cNvSpPr>
          <p:nvPr/>
        </p:nvSpPr>
        <p:spPr bwMode="auto">
          <a:xfrm>
            <a:off x="1703388" y="6381750"/>
            <a:ext cx="785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switch</a:t>
            </a:r>
            <a:endParaRPr kumimoji="0" lang="zh-CN" altLang="en-US" sz="1800">
              <a:ea typeface="宋体" panose="02010600030101010101" pitchFamily="2" charset="-122"/>
            </a:endParaRPr>
          </a:p>
        </p:txBody>
      </p:sp>
    </p:spTree>
    <p:extLst>
      <p:ext uri="{BB962C8B-B14F-4D97-AF65-F5344CB8AC3E}">
        <p14:creationId xmlns:p14="http://schemas.microsoft.com/office/powerpoint/2010/main" val="397248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0C33016-C53A-44E0-A015-DF2C97DA9C0C}"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27</a:t>
            </a:fld>
            <a:r>
              <a:rPr kumimoji="0" lang="en-US" altLang="zh-CN" sz="1000">
                <a:latin typeface="Arial" panose="020B0604020202020204" pitchFamily="34" charset="0"/>
                <a:ea typeface="宋体" panose="02010600030101010101" pitchFamily="2" charset="-122"/>
              </a:rPr>
              <a:t>-</a:t>
            </a:r>
          </a:p>
        </p:txBody>
      </p:sp>
      <p:sp>
        <p:nvSpPr>
          <p:cNvPr id="48131" name="Rectangle 2"/>
          <p:cNvSpPr>
            <a:spLocks noGrp="1" noChangeArrowheads="1"/>
          </p:cNvSpPr>
          <p:nvPr>
            <p:ph type="title"/>
          </p:nvPr>
        </p:nvSpPr>
        <p:spPr/>
        <p:txBody>
          <a:bodyPr/>
          <a:lstStyle/>
          <a:p>
            <a:pPr eaLnBrk="1" hangingPunct="1"/>
            <a:r>
              <a:rPr lang="zh-CN" altLang="en-US"/>
              <a:t>连通性</a:t>
            </a:r>
          </a:p>
        </p:txBody>
      </p:sp>
      <p:sp>
        <p:nvSpPr>
          <p:cNvPr id="48132" name="Rectangle 3"/>
          <p:cNvSpPr>
            <a:spLocks noGrp="1" noChangeArrowheads="1"/>
          </p:cNvSpPr>
          <p:nvPr>
            <p:ph type="body" idx="1"/>
          </p:nvPr>
        </p:nvSpPr>
        <p:spPr>
          <a:xfrm>
            <a:off x="1992313" y="1844676"/>
            <a:ext cx="8229600" cy="4608513"/>
          </a:xfrm>
        </p:spPr>
        <p:txBody>
          <a:bodyPr/>
          <a:lstStyle/>
          <a:p>
            <a:pPr eaLnBrk="1" hangingPunct="1"/>
            <a:r>
              <a:rPr lang="zh-CN" altLang="en-US" sz="2600"/>
              <a:t>网络互联 </a:t>
            </a:r>
          </a:p>
          <a:p>
            <a:pPr lvl="1" eaLnBrk="1" hangingPunct="1"/>
            <a:r>
              <a:rPr lang="zh-CN" altLang="en-US"/>
              <a:t>多个独立的网络（云）相互连接形成互联网</a:t>
            </a:r>
            <a:endParaRPr lang="en-US" altLang="zh-CN"/>
          </a:p>
          <a:p>
            <a:pPr eaLnBrk="1" hangingPunct="1"/>
            <a:endParaRPr lang="zh-CN" altLang="en-US"/>
          </a:p>
        </p:txBody>
      </p:sp>
      <p:sp>
        <p:nvSpPr>
          <p:cNvPr id="48133" name="Text Box 4"/>
          <p:cNvSpPr txBox="1">
            <a:spLocks noChangeArrowheads="1"/>
          </p:cNvSpPr>
          <p:nvPr/>
        </p:nvSpPr>
        <p:spPr bwMode="auto">
          <a:xfrm>
            <a:off x="2351088" y="1268413"/>
            <a:ext cx="7632700" cy="457200"/>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i="1"/>
              <a:t>更为复杂的情况</a:t>
            </a:r>
            <a:r>
              <a:rPr lang="en-US" altLang="zh-CN" sz="2400" b="1" i="1"/>
              <a:t>: </a:t>
            </a:r>
            <a:r>
              <a:rPr lang="zh-CN" altLang="en-US" sz="2400" b="1" i="1"/>
              <a:t>网络互联 </a:t>
            </a:r>
            <a:r>
              <a:rPr lang="en-US" altLang="zh-CN" sz="2400" b="1" i="1"/>
              <a:t>(</a:t>
            </a:r>
            <a:r>
              <a:rPr lang="zh-CN" altLang="en-US" sz="2400" b="1" i="1"/>
              <a:t>多个网络</a:t>
            </a:r>
            <a:r>
              <a:rPr lang="en-US" altLang="zh-CN" sz="2400" b="1" i="1"/>
              <a:t>)</a:t>
            </a:r>
          </a:p>
        </p:txBody>
      </p:sp>
      <p:grpSp>
        <p:nvGrpSpPr>
          <p:cNvPr id="48134" name="Group 5"/>
          <p:cNvGrpSpPr>
            <a:grpSpLocks/>
          </p:cNvGrpSpPr>
          <p:nvPr/>
        </p:nvGrpSpPr>
        <p:grpSpPr bwMode="auto">
          <a:xfrm>
            <a:off x="2782889" y="3068638"/>
            <a:ext cx="7850187" cy="3219450"/>
            <a:chOff x="0" y="0"/>
            <a:chExt cx="4945" cy="2028"/>
          </a:xfrm>
        </p:grpSpPr>
        <p:sp>
          <p:nvSpPr>
            <p:cNvPr id="48137" name="Text Box 6"/>
            <p:cNvSpPr txBox="1">
              <a:spLocks noChangeArrowheads="1"/>
            </p:cNvSpPr>
            <p:nvPr/>
          </p:nvSpPr>
          <p:spPr bwMode="auto">
            <a:xfrm>
              <a:off x="2858" y="590"/>
              <a:ext cx="2087" cy="416"/>
            </a:xfrm>
            <a:prstGeom prst="rect">
              <a:avLst/>
            </a:prstGeom>
            <a:solidFill>
              <a:srgbClr val="CCCCFF"/>
            </a:solidFill>
            <a:ln w="19050">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路由器</a:t>
              </a: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网关</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连接两个或多个网络的特殊节点</a:t>
              </a:r>
            </a:p>
          </p:txBody>
        </p:sp>
        <p:sp>
          <p:nvSpPr>
            <p:cNvPr id="48138" name="Line 7"/>
            <p:cNvSpPr>
              <a:spLocks noChangeShapeType="1"/>
            </p:cNvSpPr>
            <p:nvPr/>
          </p:nvSpPr>
          <p:spPr bwMode="auto">
            <a:xfrm flipV="1">
              <a:off x="1996" y="771"/>
              <a:ext cx="862" cy="137"/>
            </a:xfrm>
            <a:prstGeom prst="line">
              <a:avLst/>
            </a:prstGeom>
            <a:noFill/>
            <a:ln w="38100">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pic>
          <p:nvPicPr>
            <p:cNvPr id="48139" name="Picture 8" descr="01x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50" cy="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135" name="Picture 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5732464"/>
            <a:ext cx="10795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Box 11"/>
          <p:cNvSpPr txBox="1">
            <a:spLocks noChangeArrowheads="1"/>
          </p:cNvSpPr>
          <p:nvPr/>
        </p:nvSpPr>
        <p:spPr bwMode="auto">
          <a:xfrm>
            <a:off x="1847850" y="6381750"/>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router</a:t>
            </a:r>
            <a:endParaRPr kumimoji="0" lang="zh-CN" altLang="en-US" sz="1800">
              <a:ea typeface="宋体" panose="02010600030101010101" pitchFamily="2" charset="-122"/>
            </a:endParaRPr>
          </a:p>
        </p:txBody>
      </p:sp>
    </p:spTree>
    <p:extLst>
      <p:ext uri="{BB962C8B-B14F-4D97-AF65-F5344CB8AC3E}">
        <p14:creationId xmlns:p14="http://schemas.microsoft.com/office/powerpoint/2010/main" val="102678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7CC0B4E-AC8E-4C1A-842E-BB364E03D38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28</a:t>
            </a:fld>
            <a:r>
              <a:rPr kumimoji="0" lang="en-US" altLang="zh-CN" sz="1000">
                <a:latin typeface="Arial" panose="020B0604020202020204" pitchFamily="34" charset="0"/>
                <a:ea typeface="宋体" panose="02010600030101010101" pitchFamily="2" charset="-122"/>
              </a:rPr>
              <a:t>-</a:t>
            </a:r>
          </a:p>
        </p:txBody>
      </p:sp>
      <p:sp>
        <p:nvSpPr>
          <p:cNvPr id="49155" name="Rectangle 2"/>
          <p:cNvSpPr>
            <a:spLocks noGrp="1" noChangeArrowheads="1"/>
          </p:cNvSpPr>
          <p:nvPr>
            <p:ph type="title"/>
          </p:nvPr>
        </p:nvSpPr>
        <p:spPr/>
        <p:txBody>
          <a:bodyPr/>
          <a:lstStyle/>
          <a:p>
            <a:pPr eaLnBrk="1" hangingPunct="1"/>
            <a:r>
              <a:rPr lang="zh-CN" altLang="en-US"/>
              <a:t>连通性</a:t>
            </a:r>
          </a:p>
        </p:txBody>
      </p:sp>
      <p:sp>
        <p:nvSpPr>
          <p:cNvPr id="49156" name="Rectangle 3"/>
          <p:cNvSpPr>
            <a:spLocks noGrp="1" noChangeArrowheads="1"/>
          </p:cNvSpPr>
          <p:nvPr>
            <p:ph type="body" idx="1"/>
          </p:nvPr>
        </p:nvSpPr>
        <p:spPr/>
        <p:txBody>
          <a:bodyPr/>
          <a:lstStyle/>
          <a:p>
            <a:pPr eaLnBrk="1" hangingPunct="1"/>
            <a:r>
              <a:rPr lang="zh-CN" altLang="en-US" sz="2600"/>
              <a:t>主机和主机的连通性</a:t>
            </a:r>
          </a:p>
          <a:p>
            <a:pPr lvl="1" eaLnBrk="1" hangingPunct="1"/>
            <a:r>
              <a:rPr lang="en-US" altLang="zh-CN" sz="2200"/>
              <a:t>(1) </a:t>
            </a:r>
            <a:r>
              <a:rPr lang="zh-CN" altLang="en-US" sz="2200"/>
              <a:t>计算机之间的直接连接或间接连接</a:t>
            </a:r>
          </a:p>
          <a:p>
            <a:pPr lvl="1" eaLnBrk="1" hangingPunct="1"/>
            <a:r>
              <a:rPr lang="en-US" altLang="zh-CN" sz="2200"/>
              <a:t>(2) </a:t>
            </a:r>
            <a:r>
              <a:rPr lang="zh-CN" altLang="en-US" sz="2200"/>
              <a:t>网络节点的识别 </a:t>
            </a:r>
            <a:r>
              <a:rPr lang="zh-CN" altLang="en-US" sz="2200">
                <a:sym typeface="Wingdings" panose="05000000000000000000" pitchFamily="2" charset="2"/>
              </a:rPr>
              <a:t> 寻址</a:t>
            </a:r>
            <a:endParaRPr lang="zh-CN" altLang="en-US" sz="2200"/>
          </a:p>
          <a:p>
            <a:pPr eaLnBrk="1" hangingPunct="1"/>
            <a:r>
              <a:rPr lang="zh-CN" altLang="en-US" sz="2600"/>
              <a:t>地址</a:t>
            </a:r>
          </a:p>
          <a:p>
            <a:pPr lvl="1" eaLnBrk="1" hangingPunct="1"/>
            <a:r>
              <a:rPr lang="zh-CN" altLang="en-US" sz="2200"/>
              <a:t>标识主机或节点的字节串</a:t>
            </a:r>
            <a:endParaRPr lang="en-US" altLang="zh-CN" sz="2200"/>
          </a:p>
          <a:p>
            <a:pPr eaLnBrk="1" hangingPunct="1"/>
            <a:r>
              <a:rPr lang="zh-CN" altLang="en-US" sz="2600"/>
              <a:t>路由</a:t>
            </a:r>
          </a:p>
          <a:p>
            <a:pPr lvl="1" eaLnBrk="1" hangingPunct="1"/>
            <a:r>
              <a:rPr lang="zh-CN" altLang="en-US" sz="2200"/>
              <a:t>如何将报文转发至目的节点 </a:t>
            </a:r>
          </a:p>
          <a:p>
            <a:pPr eaLnBrk="1" hangingPunct="1"/>
            <a:r>
              <a:rPr lang="zh-CN" altLang="en-US" sz="2600"/>
              <a:t>基于目的地址的转发</a:t>
            </a:r>
          </a:p>
          <a:p>
            <a:pPr lvl="1" eaLnBrk="1" hangingPunct="1"/>
            <a:r>
              <a:rPr lang="zh-CN" altLang="en-US" sz="2200"/>
              <a:t>单播</a:t>
            </a:r>
            <a:r>
              <a:rPr lang="en-US" altLang="zh-CN" sz="2200"/>
              <a:t>: </a:t>
            </a:r>
            <a:r>
              <a:rPr lang="zh-CN" altLang="en-US" sz="2200"/>
              <a:t>一对一</a:t>
            </a:r>
          </a:p>
          <a:p>
            <a:pPr lvl="1" eaLnBrk="1" hangingPunct="1"/>
            <a:r>
              <a:rPr lang="zh-CN" altLang="en-US" sz="2200"/>
              <a:t>多播</a:t>
            </a:r>
            <a:r>
              <a:rPr lang="en-US" altLang="zh-CN" sz="2200"/>
              <a:t>: </a:t>
            </a:r>
            <a:r>
              <a:rPr lang="zh-CN" altLang="en-US" sz="2200"/>
              <a:t>一对多</a:t>
            </a:r>
          </a:p>
          <a:p>
            <a:pPr lvl="1" eaLnBrk="1" hangingPunct="1"/>
            <a:r>
              <a:rPr lang="zh-CN" altLang="en-US" sz="2200"/>
              <a:t>广播</a:t>
            </a:r>
            <a:r>
              <a:rPr lang="en-US" altLang="zh-CN" sz="2200"/>
              <a:t>: </a:t>
            </a:r>
            <a:r>
              <a:rPr lang="zh-CN" altLang="en-US" sz="2200"/>
              <a:t>一对所有</a:t>
            </a:r>
          </a:p>
        </p:txBody>
      </p:sp>
    </p:spTree>
    <p:extLst>
      <p:ext uri="{BB962C8B-B14F-4D97-AF65-F5344CB8AC3E}">
        <p14:creationId xmlns:p14="http://schemas.microsoft.com/office/powerpoint/2010/main" val="1424234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3016669-2E14-4E02-B977-E92ADDAE168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29</a:t>
            </a:fld>
            <a:r>
              <a:rPr kumimoji="0" lang="en-US" altLang="zh-CN" sz="1000">
                <a:latin typeface="Arial" panose="020B0604020202020204" pitchFamily="34" charset="0"/>
                <a:ea typeface="宋体" panose="02010600030101010101" pitchFamily="2" charset="-122"/>
              </a:rPr>
              <a:t>-</a:t>
            </a:r>
          </a:p>
        </p:txBody>
      </p:sp>
      <p:sp>
        <p:nvSpPr>
          <p:cNvPr id="50179" name="Rectangle 2"/>
          <p:cNvSpPr>
            <a:spLocks noGrp="1" noChangeArrowheads="1"/>
          </p:cNvSpPr>
          <p:nvPr>
            <p:ph type="title"/>
          </p:nvPr>
        </p:nvSpPr>
        <p:spPr/>
        <p:txBody>
          <a:bodyPr/>
          <a:lstStyle/>
          <a:p>
            <a:pPr eaLnBrk="1" hangingPunct="1"/>
            <a:r>
              <a:rPr lang="zh-CN" altLang="en-US"/>
              <a:t>小结</a:t>
            </a:r>
            <a:r>
              <a:rPr lang="en-US" altLang="zh-CN"/>
              <a:t>:</a:t>
            </a:r>
            <a:r>
              <a:rPr lang="zh-CN" altLang="en-US"/>
              <a:t>连通性</a:t>
            </a:r>
          </a:p>
        </p:txBody>
      </p:sp>
      <p:sp>
        <p:nvSpPr>
          <p:cNvPr id="23556" name="Rectangle 3"/>
          <p:cNvSpPr>
            <a:spLocks noGrp="1" noChangeArrowheads="1"/>
          </p:cNvSpPr>
          <p:nvPr>
            <p:ph type="body" idx="1"/>
          </p:nvPr>
        </p:nvSpPr>
        <p:spPr/>
        <p:txBody>
          <a:bodyPr/>
          <a:lstStyle/>
          <a:p>
            <a:pPr marL="342900" lvl="1" indent="-342900" eaLnBrk="1" hangingPunct="1">
              <a:buClr>
                <a:schemeClr val="tx2"/>
              </a:buClr>
              <a:defRPr/>
            </a:pPr>
            <a:r>
              <a:rPr lang="zh-CN" altLang="en-US" sz="3000" dirty="0"/>
              <a:t>以递归方式定义“网络” </a:t>
            </a:r>
          </a:p>
          <a:p>
            <a:pPr lvl="2" eaLnBrk="1" hangingPunct="1">
              <a:defRPr/>
            </a:pPr>
            <a:r>
              <a:rPr lang="zh-CN" altLang="en-US" dirty="0"/>
              <a:t>两个或多个节点通过一条物理链路链接</a:t>
            </a:r>
            <a:endParaRPr lang="en-US" altLang="zh-CN" dirty="0"/>
          </a:p>
          <a:p>
            <a:pPr lvl="2" eaLnBrk="1" hangingPunct="1">
              <a:defRPr/>
            </a:pPr>
            <a:r>
              <a:rPr lang="zh-CN" altLang="en-US" dirty="0"/>
              <a:t>或者 两个或多个网络通过一个节点互联</a:t>
            </a:r>
            <a:endParaRPr lang="en-US" altLang="zh-CN" dirty="0"/>
          </a:p>
          <a:p>
            <a:pPr lvl="1" eaLnBrk="1" hangingPunct="1">
              <a:defRPr/>
            </a:pPr>
            <a:endParaRPr lang="en-US" altLang="zh-CN" dirty="0"/>
          </a:p>
          <a:p>
            <a:pPr marL="342900" lvl="1" indent="-342900" eaLnBrk="1" hangingPunct="1">
              <a:buClr>
                <a:schemeClr val="tx2"/>
              </a:buClr>
              <a:defRPr/>
            </a:pPr>
            <a:r>
              <a:rPr lang="zh-CN" altLang="en-US" sz="3000" dirty="0"/>
              <a:t>挑战</a:t>
            </a:r>
          </a:p>
          <a:p>
            <a:pPr lvl="2" eaLnBrk="1" hangingPunct="1">
              <a:defRPr/>
            </a:pPr>
            <a:r>
              <a:rPr lang="zh-CN" altLang="en-US" dirty="0"/>
              <a:t>如何为每一个节点分配一个地址</a:t>
            </a:r>
            <a:r>
              <a:rPr lang="en-US" altLang="zh-CN" dirty="0"/>
              <a:t>?</a:t>
            </a:r>
            <a:endParaRPr lang="zh-CN" altLang="en-US" dirty="0"/>
          </a:p>
          <a:p>
            <a:pPr lvl="2" eaLnBrk="1" hangingPunct="1">
              <a:defRPr/>
            </a:pPr>
            <a:r>
              <a:rPr lang="zh-CN" altLang="en-US" dirty="0"/>
              <a:t>如何利用节点地址将报文发给正确的目的节点</a:t>
            </a:r>
            <a:r>
              <a:rPr lang="en-US" altLang="zh-CN" dirty="0"/>
              <a:t>?</a:t>
            </a:r>
          </a:p>
        </p:txBody>
      </p:sp>
    </p:spTree>
    <p:extLst>
      <p:ext uri="{BB962C8B-B14F-4D97-AF65-F5344CB8AC3E}">
        <p14:creationId xmlns:p14="http://schemas.microsoft.com/office/powerpoint/2010/main" val="185958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7DD6969-D157-4DCE-B9B3-C25E36C400C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3</a:t>
            </a:fld>
            <a:r>
              <a:rPr kumimoji="0" lang="en-US" altLang="zh-CN" sz="1000">
                <a:latin typeface="Arial" panose="020B0604020202020204" pitchFamily="34" charset="0"/>
                <a:ea typeface="宋体" panose="02010600030101010101" pitchFamily="2" charset="-122"/>
              </a:rPr>
              <a:t>-</a:t>
            </a:r>
          </a:p>
        </p:txBody>
      </p:sp>
      <p:sp>
        <p:nvSpPr>
          <p:cNvPr id="11267" name="Rectangle 2"/>
          <p:cNvSpPr>
            <a:spLocks noGrp="1" noChangeArrowheads="1"/>
          </p:cNvSpPr>
          <p:nvPr>
            <p:ph type="title"/>
          </p:nvPr>
        </p:nvSpPr>
        <p:spPr/>
        <p:txBody>
          <a:bodyPr/>
          <a:lstStyle/>
          <a:p>
            <a:pPr eaLnBrk="1" hangingPunct="1"/>
            <a:r>
              <a:rPr lang="zh-CN" altLang="en-US" sz="3200"/>
              <a:t>提纲</a:t>
            </a:r>
          </a:p>
        </p:txBody>
      </p:sp>
      <p:sp>
        <p:nvSpPr>
          <p:cNvPr id="11268" name="Rectangle 3"/>
          <p:cNvSpPr>
            <a:spLocks noGrp="1" noChangeArrowheads="1"/>
          </p:cNvSpPr>
          <p:nvPr>
            <p:ph type="body" idx="1"/>
          </p:nvPr>
        </p:nvSpPr>
        <p:spPr/>
        <p:txBody>
          <a:bodyPr/>
          <a:lstStyle/>
          <a:p>
            <a:pPr eaLnBrk="1" hangingPunct="1"/>
            <a:r>
              <a:rPr lang="zh-CN" altLang="en-US"/>
              <a:t>背景</a:t>
            </a:r>
            <a:endParaRPr lang="en-US" altLang="zh-CN"/>
          </a:p>
          <a:p>
            <a:pPr lvl="1" eaLnBrk="1" hangingPunct="1"/>
            <a:r>
              <a:rPr lang="zh-CN" altLang="en-US"/>
              <a:t>核心问题</a:t>
            </a:r>
            <a:r>
              <a:rPr lang="en-US" altLang="zh-CN"/>
              <a:t>: </a:t>
            </a:r>
            <a:r>
              <a:rPr lang="zh-CN" altLang="en-US"/>
              <a:t>构造一个网络</a:t>
            </a:r>
          </a:p>
          <a:p>
            <a:pPr eaLnBrk="1" hangingPunct="1"/>
            <a:r>
              <a:rPr lang="zh-CN" altLang="en-US"/>
              <a:t>需求分析</a:t>
            </a:r>
            <a:endParaRPr lang="en-US" altLang="zh-CN"/>
          </a:p>
          <a:p>
            <a:pPr eaLnBrk="1" hangingPunct="1"/>
            <a:r>
              <a:rPr lang="zh-CN" altLang="en-US"/>
              <a:t>网络架构</a:t>
            </a:r>
            <a:endParaRPr lang="en-US" altLang="zh-CN"/>
          </a:p>
          <a:p>
            <a:pPr eaLnBrk="1" hangingPunct="1"/>
            <a:r>
              <a:rPr lang="zh-CN" altLang="en-US"/>
              <a:t>网络性能</a:t>
            </a:r>
            <a:endParaRPr lang="en-US" altLang="zh-CN"/>
          </a:p>
          <a:p>
            <a:pPr eaLnBrk="1" hangingPunct="1"/>
            <a:r>
              <a:rPr lang="zh-CN" altLang="en-US"/>
              <a:t>网络编程</a:t>
            </a:r>
            <a:endParaRPr lang="en-US" altLang="zh-CN"/>
          </a:p>
          <a:p>
            <a:pPr lvl="1" eaLnBrk="1" hangingPunct="1"/>
            <a:r>
              <a:rPr lang="zh-CN" altLang="en-US"/>
              <a:t>基于套接字</a:t>
            </a:r>
          </a:p>
          <a:p>
            <a:pPr eaLnBrk="1" hangingPunct="1"/>
            <a:r>
              <a:rPr lang="zh-CN" altLang="en-US"/>
              <a:t>互联网简史</a:t>
            </a:r>
            <a:endParaRPr lang="en-US" altLang="zh-CN"/>
          </a:p>
          <a:p>
            <a:pPr eaLnBrk="1" hangingPunct="1"/>
            <a:r>
              <a:rPr lang="zh-CN" altLang="en-US"/>
              <a:t>总结</a:t>
            </a:r>
            <a:endParaRPr lang="en-US" altLang="zh-CN"/>
          </a:p>
        </p:txBody>
      </p:sp>
    </p:spTree>
    <p:extLst>
      <p:ext uri="{BB962C8B-B14F-4D97-AF65-F5344CB8AC3E}">
        <p14:creationId xmlns:p14="http://schemas.microsoft.com/office/powerpoint/2010/main" val="3079512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966474" y="651175"/>
            <a:ext cx="8096250" cy="650875"/>
          </a:xfrm>
        </p:spPr>
        <p:txBody>
          <a:bodyPr/>
          <a:lstStyle/>
          <a:p>
            <a:pPr eaLnBrk="1" hangingPunct="1"/>
            <a:r>
              <a:rPr lang="zh-CN" altLang="en-US">
                <a:ea typeface="宋体" panose="02010600030101010101" pitchFamily="2" charset="-122"/>
              </a:rPr>
              <a:t>可扩展的连通性</a:t>
            </a:r>
            <a:endParaRPr lang="en-US" altLang="zh-CN">
              <a:ea typeface="宋体" panose="02010600030101010101" pitchFamily="2" charset="-122"/>
            </a:endParaRPr>
          </a:p>
        </p:txBody>
      </p:sp>
      <p:sp>
        <p:nvSpPr>
          <p:cNvPr id="51203" name="Rectangle 3"/>
          <p:cNvSpPr>
            <a:spLocks noGrp="1" noChangeArrowheads="1"/>
          </p:cNvSpPr>
          <p:nvPr>
            <p:ph type="body" sz="half" idx="4294967295"/>
          </p:nvPr>
        </p:nvSpPr>
        <p:spPr>
          <a:xfrm>
            <a:off x="1997075" y="1405781"/>
            <a:ext cx="8204200" cy="906463"/>
          </a:xfrm>
        </p:spPr>
        <p:txBody>
          <a:bodyPr/>
          <a:lstStyle/>
          <a:p>
            <a:pPr marL="0" indent="0" eaLnBrk="1" hangingPunct="1">
              <a:buNone/>
            </a:pPr>
            <a:r>
              <a:rPr lang="zh-CN" altLang="en-US" sz="2400" i="1">
                <a:solidFill>
                  <a:srgbClr val="CC0000"/>
                </a:solidFill>
                <a:ea typeface="宋体" panose="02010600030101010101" pitchFamily="2" charset="-122"/>
              </a:rPr>
              <a:t>问题</a:t>
            </a:r>
            <a:r>
              <a:rPr lang="en-US" altLang="zh-CN" sz="2400" i="1">
                <a:solidFill>
                  <a:srgbClr val="CC0000"/>
                </a:solidFill>
                <a:ea typeface="宋体" panose="02010600030101010101" pitchFamily="2" charset="-122"/>
              </a:rPr>
              <a:t>: </a:t>
            </a:r>
            <a:r>
              <a:rPr lang="zh-CN" altLang="en-US" sz="2400">
                <a:ea typeface="宋体" panose="02010600030101010101" pitchFamily="2" charset="-122"/>
              </a:rPr>
              <a:t>如何计算一个网络的效用？</a:t>
            </a:r>
            <a:endParaRPr lang="en-US" altLang="zh-CN" sz="2400">
              <a:ea typeface="宋体" panose="02010600030101010101" pitchFamily="2" charset="-122"/>
            </a:endParaRPr>
          </a:p>
          <a:p>
            <a:pPr marL="0" indent="0" eaLnBrk="1" hangingPunct="1">
              <a:buNone/>
            </a:pPr>
            <a:endParaRPr lang="zh-CN" altLang="en-US" sz="2400">
              <a:ea typeface="宋体" panose="02010600030101010101" pitchFamily="2" charset="-122"/>
            </a:endParaRPr>
          </a:p>
        </p:txBody>
      </p:sp>
      <p:grpSp>
        <p:nvGrpSpPr>
          <p:cNvPr id="51204" name="Group 5"/>
          <p:cNvGrpSpPr>
            <a:grpSpLocks/>
          </p:cNvGrpSpPr>
          <p:nvPr/>
        </p:nvGrpSpPr>
        <p:grpSpPr bwMode="auto">
          <a:xfrm>
            <a:off x="1974851" y="2182068"/>
            <a:ext cx="8437563" cy="4559300"/>
            <a:chOff x="154891" y="1905681"/>
            <a:chExt cx="8436427" cy="4559651"/>
          </a:xfrm>
        </p:grpSpPr>
        <p:grpSp>
          <p:nvGrpSpPr>
            <p:cNvPr id="51205" name="Group 2"/>
            <p:cNvGrpSpPr>
              <a:grpSpLocks/>
            </p:cNvGrpSpPr>
            <p:nvPr/>
          </p:nvGrpSpPr>
          <p:grpSpPr bwMode="auto">
            <a:xfrm>
              <a:off x="1529396" y="2297655"/>
              <a:ext cx="648422" cy="418253"/>
              <a:chOff x="3053396" y="4304255"/>
              <a:chExt cx="648422" cy="418253"/>
            </a:xfrm>
          </p:grpSpPr>
          <p:sp>
            <p:nvSpPr>
              <p:cNvPr id="512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6" name="Group 131"/>
            <p:cNvGrpSpPr>
              <a:grpSpLocks/>
            </p:cNvGrpSpPr>
            <p:nvPr/>
          </p:nvGrpSpPr>
          <p:grpSpPr bwMode="auto">
            <a:xfrm>
              <a:off x="373696" y="3097755"/>
              <a:ext cx="648422" cy="418253"/>
              <a:chOff x="3053396" y="4304255"/>
              <a:chExt cx="648422" cy="418253"/>
            </a:xfrm>
          </p:grpSpPr>
          <p:sp>
            <p:nvSpPr>
              <p:cNvPr id="512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7" name="Group 135"/>
            <p:cNvGrpSpPr>
              <a:grpSpLocks/>
            </p:cNvGrpSpPr>
            <p:nvPr/>
          </p:nvGrpSpPr>
          <p:grpSpPr bwMode="auto">
            <a:xfrm>
              <a:off x="6037896" y="2551655"/>
              <a:ext cx="648422" cy="418253"/>
              <a:chOff x="3053396" y="4304255"/>
              <a:chExt cx="648422" cy="418253"/>
            </a:xfrm>
          </p:grpSpPr>
          <p:sp>
            <p:nvSpPr>
              <p:cNvPr id="512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8" name="Group 138"/>
            <p:cNvGrpSpPr>
              <a:grpSpLocks/>
            </p:cNvGrpSpPr>
            <p:nvPr/>
          </p:nvGrpSpPr>
          <p:grpSpPr bwMode="auto">
            <a:xfrm>
              <a:off x="945196" y="5409155"/>
              <a:ext cx="648422" cy="418253"/>
              <a:chOff x="3053396" y="4304255"/>
              <a:chExt cx="648422" cy="418253"/>
            </a:xfrm>
          </p:grpSpPr>
          <p:sp>
            <p:nvSpPr>
              <p:cNvPr id="512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9" name="Group 141"/>
            <p:cNvGrpSpPr>
              <a:grpSpLocks/>
            </p:cNvGrpSpPr>
            <p:nvPr/>
          </p:nvGrpSpPr>
          <p:grpSpPr bwMode="auto">
            <a:xfrm>
              <a:off x="526096" y="4786855"/>
              <a:ext cx="648422" cy="418253"/>
              <a:chOff x="3053396" y="4304255"/>
              <a:chExt cx="648422" cy="418253"/>
            </a:xfrm>
          </p:grpSpPr>
          <p:sp>
            <p:nvSpPr>
              <p:cNvPr id="512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0" name="Group 144"/>
            <p:cNvGrpSpPr>
              <a:grpSpLocks/>
            </p:cNvGrpSpPr>
            <p:nvPr/>
          </p:nvGrpSpPr>
          <p:grpSpPr bwMode="auto">
            <a:xfrm>
              <a:off x="297496" y="4126455"/>
              <a:ext cx="648422" cy="418253"/>
              <a:chOff x="3053396" y="4304255"/>
              <a:chExt cx="648422" cy="418253"/>
            </a:xfrm>
          </p:grpSpPr>
          <p:sp>
            <p:nvSpPr>
              <p:cNvPr id="5124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1" name="Group 147"/>
            <p:cNvGrpSpPr>
              <a:grpSpLocks/>
            </p:cNvGrpSpPr>
            <p:nvPr/>
          </p:nvGrpSpPr>
          <p:grpSpPr bwMode="auto">
            <a:xfrm>
              <a:off x="6787196" y="2983455"/>
              <a:ext cx="648422" cy="418253"/>
              <a:chOff x="3053396" y="4304255"/>
              <a:chExt cx="648422" cy="418253"/>
            </a:xfrm>
          </p:grpSpPr>
          <p:sp>
            <p:nvSpPr>
              <p:cNvPr id="5124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2" name="Group 150"/>
            <p:cNvGrpSpPr>
              <a:grpSpLocks/>
            </p:cNvGrpSpPr>
            <p:nvPr/>
          </p:nvGrpSpPr>
          <p:grpSpPr bwMode="auto">
            <a:xfrm>
              <a:off x="3129596" y="2056355"/>
              <a:ext cx="648422" cy="418253"/>
              <a:chOff x="3053396" y="4304255"/>
              <a:chExt cx="648422" cy="418253"/>
            </a:xfrm>
          </p:grpSpPr>
          <p:sp>
            <p:nvSpPr>
              <p:cNvPr id="5124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3" name="Group 153"/>
            <p:cNvGrpSpPr>
              <a:grpSpLocks/>
            </p:cNvGrpSpPr>
            <p:nvPr/>
          </p:nvGrpSpPr>
          <p:grpSpPr bwMode="auto">
            <a:xfrm>
              <a:off x="754696" y="2704055"/>
              <a:ext cx="648422" cy="418253"/>
              <a:chOff x="3053396" y="4304255"/>
              <a:chExt cx="648422" cy="418253"/>
            </a:xfrm>
          </p:grpSpPr>
          <p:sp>
            <p:nvSpPr>
              <p:cNvPr id="5124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4" name="Group 156"/>
            <p:cNvGrpSpPr>
              <a:grpSpLocks/>
            </p:cNvGrpSpPr>
            <p:nvPr/>
          </p:nvGrpSpPr>
          <p:grpSpPr bwMode="auto">
            <a:xfrm>
              <a:off x="4043996" y="2030955"/>
              <a:ext cx="648422" cy="418253"/>
              <a:chOff x="3053396" y="4304255"/>
              <a:chExt cx="648422" cy="418253"/>
            </a:xfrm>
          </p:grpSpPr>
          <p:sp>
            <p:nvSpPr>
              <p:cNvPr id="5123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5" name="Group 160"/>
            <p:cNvGrpSpPr>
              <a:grpSpLocks/>
            </p:cNvGrpSpPr>
            <p:nvPr/>
          </p:nvGrpSpPr>
          <p:grpSpPr bwMode="auto">
            <a:xfrm>
              <a:off x="7104696" y="5663155"/>
              <a:ext cx="648422" cy="418253"/>
              <a:chOff x="3053396" y="4304255"/>
              <a:chExt cx="648422" cy="418253"/>
            </a:xfrm>
          </p:grpSpPr>
          <p:sp>
            <p:nvSpPr>
              <p:cNvPr id="5123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6" name="Group 163"/>
            <p:cNvGrpSpPr>
              <a:grpSpLocks/>
            </p:cNvGrpSpPr>
            <p:nvPr/>
          </p:nvGrpSpPr>
          <p:grpSpPr bwMode="auto">
            <a:xfrm>
              <a:off x="7942896" y="5015455"/>
              <a:ext cx="648422" cy="418253"/>
              <a:chOff x="3053396" y="4304255"/>
              <a:chExt cx="648422" cy="418253"/>
            </a:xfrm>
          </p:grpSpPr>
          <p:sp>
            <p:nvSpPr>
              <p:cNvPr id="5123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7" name="Group 166"/>
            <p:cNvGrpSpPr>
              <a:grpSpLocks/>
            </p:cNvGrpSpPr>
            <p:nvPr/>
          </p:nvGrpSpPr>
          <p:grpSpPr bwMode="auto">
            <a:xfrm>
              <a:off x="7714296" y="4101055"/>
              <a:ext cx="648422" cy="418253"/>
              <a:chOff x="3053396" y="4304255"/>
              <a:chExt cx="648422" cy="418253"/>
            </a:xfrm>
          </p:grpSpPr>
          <p:sp>
            <p:nvSpPr>
              <p:cNvPr id="5123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4"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8" name="Group 169"/>
            <p:cNvGrpSpPr>
              <a:grpSpLocks/>
            </p:cNvGrpSpPr>
            <p:nvPr/>
          </p:nvGrpSpPr>
          <p:grpSpPr bwMode="auto">
            <a:xfrm>
              <a:off x="4869496" y="5904455"/>
              <a:ext cx="648422" cy="418253"/>
              <a:chOff x="3053396" y="4304255"/>
              <a:chExt cx="648422" cy="418253"/>
            </a:xfrm>
          </p:grpSpPr>
          <p:sp>
            <p:nvSpPr>
              <p:cNvPr id="5123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2"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9" name="Group 172"/>
            <p:cNvGrpSpPr>
              <a:grpSpLocks/>
            </p:cNvGrpSpPr>
            <p:nvPr/>
          </p:nvGrpSpPr>
          <p:grpSpPr bwMode="auto">
            <a:xfrm>
              <a:off x="3955096" y="6044155"/>
              <a:ext cx="648422" cy="418253"/>
              <a:chOff x="3053396" y="4304255"/>
              <a:chExt cx="648422" cy="418253"/>
            </a:xfrm>
          </p:grpSpPr>
          <p:sp>
            <p:nvSpPr>
              <p:cNvPr id="5122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0"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20" name="Group 175"/>
            <p:cNvGrpSpPr>
              <a:grpSpLocks/>
            </p:cNvGrpSpPr>
            <p:nvPr/>
          </p:nvGrpSpPr>
          <p:grpSpPr bwMode="auto">
            <a:xfrm>
              <a:off x="2735896" y="5891755"/>
              <a:ext cx="648422" cy="418253"/>
              <a:chOff x="3053396" y="4304255"/>
              <a:chExt cx="648422" cy="418253"/>
            </a:xfrm>
          </p:grpSpPr>
          <p:sp>
            <p:nvSpPr>
              <p:cNvPr id="5122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28"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sp>
          <p:nvSpPr>
            <p:cNvPr id="51221"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2"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3"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4"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5"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6"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119709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965399" y="494485"/>
            <a:ext cx="8096250" cy="650875"/>
          </a:xfrm>
        </p:spPr>
        <p:txBody>
          <a:bodyPr/>
          <a:lstStyle/>
          <a:p>
            <a:pPr eaLnBrk="1" hangingPunct="1"/>
            <a:r>
              <a:rPr lang="zh-CN" altLang="en-US" dirty="0">
                <a:ea typeface="宋体" panose="02010600030101010101" pitchFamily="2" charset="-122"/>
              </a:rPr>
              <a:t>可扩展的连通性</a:t>
            </a:r>
            <a:endParaRPr lang="en-US" altLang="zh-CN" dirty="0">
              <a:ea typeface="宋体" panose="02010600030101010101" pitchFamily="2" charset="-122"/>
            </a:endParaRPr>
          </a:p>
        </p:txBody>
      </p:sp>
      <p:sp>
        <p:nvSpPr>
          <p:cNvPr id="53251" name="Rectangle 3"/>
          <p:cNvSpPr>
            <a:spLocks noGrp="1" noChangeArrowheads="1"/>
          </p:cNvSpPr>
          <p:nvPr>
            <p:ph type="body" sz="half" idx="4294967295"/>
          </p:nvPr>
        </p:nvSpPr>
        <p:spPr>
          <a:xfrm>
            <a:off x="911424" y="1145360"/>
            <a:ext cx="8204200" cy="673100"/>
          </a:xfrm>
        </p:spPr>
        <p:txBody>
          <a:bodyPr/>
          <a:lstStyle/>
          <a:p>
            <a:pPr marL="0" indent="0" eaLnBrk="1" hangingPunct="1">
              <a:buNone/>
            </a:pPr>
            <a:r>
              <a:rPr lang="zh-CN" altLang="en-US" i="1" dirty="0">
                <a:solidFill>
                  <a:srgbClr val="CC0000"/>
                </a:solidFill>
                <a:ea typeface="宋体" panose="02010600030101010101" pitchFamily="2" charset="-122"/>
              </a:rPr>
              <a:t>问题</a:t>
            </a:r>
            <a:r>
              <a:rPr lang="en-US" altLang="zh-CN" i="1" dirty="0">
                <a:solidFill>
                  <a:srgbClr val="CC0000"/>
                </a:solidFill>
                <a:ea typeface="宋体" panose="02010600030101010101" pitchFamily="2" charset="-122"/>
              </a:rPr>
              <a:t>: </a:t>
            </a:r>
            <a:r>
              <a:rPr lang="zh-CN" altLang="en-US" dirty="0">
                <a:ea typeface="宋体" panose="02010600030101010101" pitchFamily="2" charset="-122"/>
              </a:rPr>
              <a:t>如何计算一个网络的效用？</a:t>
            </a:r>
            <a:endParaRPr lang="en-US" altLang="zh-CN" dirty="0">
              <a:ea typeface="宋体" panose="02010600030101010101" pitchFamily="2" charset="-122"/>
            </a:endParaRPr>
          </a:p>
        </p:txBody>
      </p:sp>
      <p:sp>
        <p:nvSpPr>
          <p:cNvPr id="112" name="Rectangle 3"/>
          <p:cNvSpPr txBox="1">
            <a:spLocks noChangeArrowheads="1"/>
          </p:cNvSpPr>
          <p:nvPr/>
        </p:nvSpPr>
        <p:spPr>
          <a:xfrm>
            <a:off x="767408" y="1906366"/>
            <a:ext cx="7128792" cy="5040312"/>
          </a:xfrm>
          <a:prstGeom prst="rect">
            <a:avLst/>
          </a:prstGeom>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342900" lvl="1" indent="-342900" eaLnBrk="1" hangingPunct="1">
              <a:buClr>
                <a:schemeClr val="tx2"/>
              </a:buClr>
              <a:defRPr/>
            </a:pPr>
            <a:r>
              <a:rPr lang="zh-CN" altLang="en-US" sz="2800" kern="0" dirty="0"/>
              <a:t>梅特卡夫定律</a:t>
            </a:r>
            <a:r>
              <a:rPr lang="en-US" altLang="zh-CN" sz="2800" kern="0" dirty="0"/>
              <a:t>(Metcalfe's Law)</a:t>
            </a:r>
          </a:p>
          <a:p>
            <a:pPr lvl="1" eaLnBrk="1" hangingPunct="1">
              <a:defRPr/>
            </a:pPr>
            <a:r>
              <a:rPr lang="zh-CN" altLang="en-US" sz="2400" kern="0" dirty="0"/>
              <a:t>网络价值将以二次方增长</a:t>
            </a:r>
            <a:r>
              <a:rPr lang="en-US" altLang="zh-CN" sz="2400" kern="0" dirty="0"/>
              <a:t>――</a:t>
            </a:r>
            <a:r>
              <a:rPr lang="zh-CN" altLang="en-US" sz="2400" kern="0" dirty="0"/>
              <a:t>与成员数量的平方成正比，而成本至多以线性增长。</a:t>
            </a:r>
            <a:endParaRPr lang="en-US" altLang="zh-CN" sz="2400" kern="0" dirty="0"/>
          </a:p>
          <a:p>
            <a:pPr lvl="1" eaLnBrk="1" hangingPunct="1">
              <a:defRPr/>
            </a:pPr>
            <a:r>
              <a:rPr lang="zh-CN" altLang="en-US" sz="2400" kern="0" dirty="0"/>
              <a:t>凭借经验的大致描述，而不是永恒的物理定律</a:t>
            </a:r>
            <a:endParaRPr lang="en-US" altLang="zh-CN" sz="2400" kern="0" dirty="0"/>
          </a:p>
          <a:p>
            <a:pPr marL="342900" lvl="1" indent="-342900" eaLnBrk="1" hangingPunct="1">
              <a:buClr>
                <a:schemeClr val="tx2"/>
              </a:buClr>
              <a:defRPr/>
            </a:pPr>
            <a:endParaRPr lang="en-US" altLang="zh-CN" sz="2800" kern="0" dirty="0"/>
          </a:p>
          <a:p>
            <a:pPr marL="342900" lvl="1" indent="-342900" eaLnBrk="1" hangingPunct="1">
              <a:buClr>
                <a:schemeClr val="tx2"/>
              </a:buClr>
              <a:defRPr/>
            </a:pPr>
            <a:r>
              <a:rPr lang="zh-CN" altLang="en-US" sz="2800" kern="0" dirty="0"/>
              <a:t>局限性</a:t>
            </a:r>
            <a:endParaRPr lang="en-US" altLang="zh-CN" sz="2800" kern="0" dirty="0"/>
          </a:p>
          <a:p>
            <a:pPr marL="638175" lvl="2" indent="-342900" eaLnBrk="1" hangingPunct="1">
              <a:buClr>
                <a:schemeClr val="tx2"/>
              </a:buClr>
              <a:defRPr/>
            </a:pPr>
            <a:r>
              <a:rPr lang="zh-CN" altLang="en-US" sz="2400" kern="0" dirty="0"/>
              <a:t>在有</a:t>
            </a:r>
            <a:r>
              <a:rPr lang="en-US" altLang="zh-CN" sz="2400" kern="0" dirty="0"/>
              <a:t>n</a:t>
            </a:r>
            <a:r>
              <a:rPr lang="zh-CN" altLang="en-US" sz="2400" kern="0" dirty="0"/>
              <a:t>个成员的通信网络中，每个成员可以与其他成员建立</a:t>
            </a:r>
            <a:r>
              <a:rPr lang="en-US" altLang="zh-CN" sz="2400" kern="0" dirty="0"/>
              <a:t>n-1</a:t>
            </a:r>
            <a:r>
              <a:rPr lang="zh-CN" altLang="en-US" sz="2400" kern="0" dirty="0"/>
              <a:t>个关系。</a:t>
            </a:r>
            <a:endParaRPr lang="en-US" altLang="zh-CN" sz="2400" kern="0" dirty="0"/>
          </a:p>
          <a:p>
            <a:pPr marL="638175" lvl="2" indent="-342900" eaLnBrk="1" hangingPunct="1">
              <a:buClr>
                <a:schemeClr val="tx2"/>
              </a:buClr>
              <a:defRPr/>
            </a:pPr>
            <a:r>
              <a:rPr lang="zh-CN" altLang="en-US" sz="2400" kern="0" dirty="0"/>
              <a:t>假设所有这些关系具有</a:t>
            </a:r>
            <a:r>
              <a:rPr lang="zh-CN" altLang="en-US" sz="2400" kern="0" dirty="0">
                <a:solidFill>
                  <a:srgbClr val="FF0000"/>
                </a:solidFill>
              </a:rPr>
              <a:t>同等价值</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861" y="1249141"/>
            <a:ext cx="2479675" cy="56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40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0A6AA9D-A528-4EA0-97C5-4998F515886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32</a:t>
            </a:fld>
            <a:r>
              <a:rPr kumimoji="0" lang="en-US" altLang="zh-CN" sz="1000">
                <a:latin typeface="Arial" panose="020B0604020202020204" pitchFamily="34" charset="0"/>
                <a:ea typeface="宋体" panose="02010600030101010101" pitchFamily="2" charset="-122"/>
              </a:rPr>
              <a:t>-</a:t>
            </a:r>
          </a:p>
        </p:txBody>
      </p:sp>
      <p:sp>
        <p:nvSpPr>
          <p:cNvPr id="55299" name="Rectangle 2"/>
          <p:cNvSpPr>
            <a:spLocks noGrp="1" noChangeArrowheads="1"/>
          </p:cNvSpPr>
          <p:nvPr>
            <p:ph type="title"/>
          </p:nvPr>
        </p:nvSpPr>
        <p:spPr/>
        <p:txBody>
          <a:bodyPr/>
          <a:lstStyle/>
          <a:p>
            <a:pPr eaLnBrk="1" hangingPunct="1"/>
            <a:r>
              <a:rPr lang="zh-CN" altLang="en-US" sz="3200"/>
              <a:t>设计需求</a:t>
            </a:r>
          </a:p>
        </p:txBody>
      </p:sp>
      <p:sp>
        <p:nvSpPr>
          <p:cNvPr id="46084" name="Rectangle 3"/>
          <p:cNvSpPr>
            <a:spLocks noGrp="1" noChangeArrowheads="1"/>
          </p:cNvSpPr>
          <p:nvPr>
            <p:ph type="body" idx="1"/>
          </p:nvPr>
        </p:nvSpPr>
        <p:spPr>
          <a:xfrm>
            <a:off x="874184" y="1522090"/>
            <a:ext cx="8229600" cy="5327650"/>
          </a:xfrm>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在资源约束条件下保证其通信的有效性</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p>
          <a:p>
            <a:pPr lvl="1" eaLnBrk="1" hangingPunct="1">
              <a:defRPr/>
            </a:pPr>
            <a:endParaRPr lang="en-US" altLang="zh-CN" sz="2200" dirty="0"/>
          </a:p>
        </p:txBody>
      </p:sp>
    </p:spTree>
    <p:extLst>
      <p:ext uri="{BB962C8B-B14F-4D97-AF65-F5344CB8AC3E}">
        <p14:creationId xmlns:p14="http://schemas.microsoft.com/office/powerpoint/2010/main" val="2639708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BE0DCA9-DB77-4713-BBDE-D2F047825888}" type="slidenum">
              <a:rPr kumimoji="0" lang="en-US" altLang="zh-CN" sz="1400">
                <a:latin typeface="Arial" panose="020B0604020202020204" pitchFamily="34" charset="0"/>
                <a:ea typeface="宋体" panose="02010600030101010101" pitchFamily="2" charset="-122"/>
              </a:rPr>
              <a:pPr>
                <a:spcBef>
                  <a:spcPct val="0"/>
                </a:spcBef>
                <a:buClrTx/>
                <a:buSzTx/>
                <a:buFontTx/>
                <a:buNone/>
              </a:pPr>
              <a:t>33</a:t>
            </a:fld>
            <a:r>
              <a:rPr kumimoji="0" lang="en-US" altLang="zh-CN" sz="1000">
                <a:latin typeface="Arial" panose="020B0604020202020204" pitchFamily="34" charset="0"/>
                <a:ea typeface="宋体" panose="02010600030101010101" pitchFamily="2" charset="-122"/>
              </a:rPr>
              <a:t>-</a:t>
            </a:r>
          </a:p>
        </p:txBody>
      </p:sp>
      <p:sp>
        <p:nvSpPr>
          <p:cNvPr id="56323" name="Rectangle 2"/>
          <p:cNvSpPr>
            <a:spLocks noGrp="1" noChangeArrowheads="1"/>
          </p:cNvSpPr>
          <p:nvPr>
            <p:ph type="title"/>
          </p:nvPr>
        </p:nvSpPr>
        <p:spPr/>
        <p:txBody>
          <a:bodyPr/>
          <a:lstStyle/>
          <a:p>
            <a:pPr eaLnBrk="1" hangingPunct="1"/>
            <a:r>
              <a:rPr lang="zh-CN" altLang="en-US" sz="3200"/>
              <a:t>高性价比的资源共享</a:t>
            </a:r>
          </a:p>
        </p:txBody>
      </p:sp>
      <p:sp>
        <p:nvSpPr>
          <p:cNvPr id="56324" name="Rectangle 3"/>
          <p:cNvSpPr>
            <a:spLocks noGrp="1" noChangeArrowheads="1"/>
          </p:cNvSpPr>
          <p:nvPr>
            <p:ph type="body" idx="1"/>
          </p:nvPr>
        </p:nvSpPr>
        <p:spPr/>
        <p:txBody>
          <a:bodyPr/>
          <a:lstStyle/>
          <a:p>
            <a:pPr eaLnBrk="1" hangingPunct="1"/>
            <a:r>
              <a:rPr lang="zh-CN" altLang="en-US" sz="2800" b="1"/>
              <a:t>建立在连通性基础之上的需求</a:t>
            </a:r>
            <a:r>
              <a:rPr lang="zh-CN" altLang="en-US" sz="2800"/>
              <a:t> </a:t>
            </a:r>
          </a:p>
          <a:p>
            <a:pPr lvl="1" eaLnBrk="1" hangingPunct="1"/>
            <a:r>
              <a:rPr lang="zh-CN" altLang="en-US" sz="2400"/>
              <a:t>所有的主机之间可以同时交换消息</a:t>
            </a:r>
            <a:endParaRPr lang="en-US" altLang="zh-CN" sz="2400"/>
          </a:p>
          <a:p>
            <a:pPr lvl="1" eaLnBrk="1" hangingPunct="1"/>
            <a:r>
              <a:rPr lang="zh-CN" altLang="en-US" sz="2400"/>
              <a:t>能够适应突发的计算机通信</a:t>
            </a:r>
            <a:endParaRPr lang="en-US" altLang="zh-CN" sz="2400"/>
          </a:p>
          <a:p>
            <a:pPr lvl="1" eaLnBrk="1" hangingPunct="1"/>
            <a:r>
              <a:rPr lang="zh-CN" altLang="en-US" sz="2400"/>
              <a:t>有效且公平的共享有限的网络资源</a:t>
            </a:r>
            <a:endParaRPr lang="en-US" altLang="zh-CN" sz="2400"/>
          </a:p>
          <a:p>
            <a:pPr lvl="1" eaLnBrk="1" hangingPunct="1"/>
            <a:endParaRPr lang="en-US" altLang="zh-CN" sz="2400"/>
          </a:p>
          <a:p>
            <a:pPr eaLnBrk="1" hangingPunct="1"/>
            <a:r>
              <a:rPr lang="zh-CN" altLang="en-US" sz="2800"/>
              <a:t>深入讨论交换网络，研究其资源共享策略</a:t>
            </a:r>
          </a:p>
          <a:p>
            <a:pPr lvl="1" eaLnBrk="1" hangingPunct="1"/>
            <a:r>
              <a:rPr lang="zh-CN" altLang="en-US"/>
              <a:t>交换网络</a:t>
            </a:r>
          </a:p>
          <a:p>
            <a:pPr lvl="1" eaLnBrk="1" hangingPunct="1"/>
            <a:r>
              <a:rPr lang="zh-CN" altLang="en-US"/>
              <a:t>多路复用技术</a:t>
            </a:r>
          </a:p>
          <a:p>
            <a:pPr lvl="1" eaLnBrk="1" hangingPunct="1"/>
            <a:endParaRPr lang="zh-CN" altLang="en-US"/>
          </a:p>
        </p:txBody>
      </p:sp>
    </p:spTree>
    <p:extLst>
      <p:ext uri="{BB962C8B-B14F-4D97-AF65-F5344CB8AC3E}">
        <p14:creationId xmlns:p14="http://schemas.microsoft.com/office/powerpoint/2010/main" val="20767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14434" y="570716"/>
            <a:ext cx="8352367" cy="647700"/>
          </a:xfrm>
        </p:spPr>
        <p:txBody>
          <a:bodyPr/>
          <a:lstStyle/>
          <a:p>
            <a:r>
              <a:rPr lang="zh-CN" altLang="en-US"/>
              <a:t>交换网络和复用技术</a:t>
            </a:r>
            <a:endParaRPr lang="en-US" altLang="zh-CN"/>
          </a:p>
        </p:txBody>
      </p:sp>
      <p:sp>
        <p:nvSpPr>
          <p:cNvPr id="5734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6712B8DF-AB7A-4C03-A683-1434A78263FF}" type="slidenum">
              <a:rPr kumimoji="0" lang="en-US" altLang="zh-CN" sz="1000">
                <a:latin typeface="Arial" panose="020B0604020202020204" pitchFamily="34" charset="0"/>
                <a:ea typeface="宋体" panose="02010600030101010101" pitchFamily="2" charset="-122"/>
              </a:rPr>
              <a:pPr>
                <a:spcBef>
                  <a:spcPct val="0"/>
                </a:spcBef>
                <a:buClrTx/>
                <a:buSzTx/>
                <a:buFontTx/>
                <a:buNone/>
              </a:pPr>
              <a:t>34</a:t>
            </a:fld>
            <a:endParaRPr kumimoji="0" lang="en-US" altLang="zh-CN" sz="1000">
              <a:latin typeface="Arial" panose="020B0604020202020204" pitchFamily="34" charset="0"/>
              <a:ea typeface="宋体" panose="02010600030101010101" pitchFamily="2" charset="-122"/>
            </a:endParaRPr>
          </a:p>
        </p:txBody>
      </p:sp>
      <p:grpSp>
        <p:nvGrpSpPr>
          <p:cNvPr id="57348" name="组合 35"/>
          <p:cNvGrpSpPr>
            <a:grpSpLocks/>
          </p:cNvGrpSpPr>
          <p:nvPr/>
        </p:nvGrpSpPr>
        <p:grpSpPr bwMode="auto">
          <a:xfrm>
            <a:off x="3069381" y="1314847"/>
            <a:ext cx="2357438" cy="2519362"/>
            <a:chOff x="533400" y="3505200"/>
            <a:chExt cx="2814638" cy="2886036"/>
          </a:xfrm>
        </p:grpSpPr>
        <p:sp>
          <p:nvSpPr>
            <p:cNvPr id="57438" name="phone3"/>
            <p:cNvSpPr>
              <a:spLocks noEditPoints="1" noChangeArrowheads="1"/>
            </p:cNvSpPr>
            <p:nvPr/>
          </p:nvSpPr>
          <p:spPr bwMode="auto">
            <a:xfrm>
              <a:off x="2890838" y="4265613"/>
              <a:ext cx="457200" cy="45561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grpSp>
          <p:nvGrpSpPr>
            <p:cNvPr id="57439" name="Group 5"/>
            <p:cNvGrpSpPr>
              <a:grpSpLocks/>
            </p:cNvGrpSpPr>
            <p:nvPr/>
          </p:nvGrpSpPr>
          <p:grpSpPr bwMode="auto">
            <a:xfrm>
              <a:off x="533400" y="3505200"/>
              <a:ext cx="2130425" cy="2205038"/>
              <a:chOff x="336" y="2304"/>
              <a:chExt cx="1344" cy="1392"/>
            </a:xfrm>
          </p:grpSpPr>
          <p:sp>
            <p:nvSpPr>
              <p:cNvPr id="57445" name="phone3"/>
              <p:cNvSpPr>
                <a:spLocks noEditPoints="1" noChangeArrowheads="1"/>
              </p:cNvSpPr>
              <p:nvPr/>
            </p:nvSpPr>
            <p:spPr bwMode="auto">
              <a:xfrm>
                <a:off x="336" y="2832"/>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6" name="phone3"/>
              <p:cNvSpPr>
                <a:spLocks noEditPoints="1" noChangeArrowheads="1"/>
              </p:cNvSpPr>
              <p:nvPr/>
            </p:nvSpPr>
            <p:spPr bwMode="auto">
              <a:xfrm>
                <a:off x="672" y="3408"/>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7" name="phone3"/>
              <p:cNvSpPr>
                <a:spLocks noEditPoints="1" noChangeArrowheads="1"/>
              </p:cNvSpPr>
              <p:nvPr/>
            </p:nvSpPr>
            <p:spPr bwMode="auto">
              <a:xfrm>
                <a:off x="1056" y="230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8" name="phone3"/>
              <p:cNvSpPr>
                <a:spLocks noEditPoints="1" noChangeArrowheads="1"/>
              </p:cNvSpPr>
              <p:nvPr/>
            </p:nvSpPr>
            <p:spPr bwMode="auto">
              <a:xfrm>
                <a:off x="1392" y="3408"/>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9" name="Line 10"/>
              <p:cNvSpPr>
                <a:spLocks noChangeShapeType="1"/>
              </p:cNvSpPr>
              <p:nvPr/>
            </p:nvSpPr>
            <p:spPr bwMode="auto">
              <a:xfrm flipV="1">
                <a:off x="576" y="2496"/>
                <a:ext cx="480"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0" name="Line 11"/>
              <p:cNvSpPr>
                <a:spLocks noChangeShapeType="1"/>
              </p:cNvSpPr>
              <p:nvPr/>
            </p:nvSpPr>
            <p:spPr bwMode="auto">
              <a:xfrm flipV="1">
                <a:off x="768" y="2592"/>
                <a:ext cx="384" cy="8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1" name="Line 12"/>
              <p:cNvSpPr>
                <a:spLocks noChangeShapeType="1"/>
              </p:cNvSpPr>
              <p:nvPr/>
            </p:nvSpPr>
            <p:spPr bwMode="auto">
              <a:xfrm flipH="1" flipV="1">
                <a:off x="1200" y="2592"/>
                <a:ext cx="288" cy="8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2" name="Line 13"/>
              <p:cNvSpPr>
                <a:spLocks noChangeShapeType="1"/>
              </p:cNvSpPr>
              <p:nvPr/>
            </p:nvSpPr>
            <p:spPr bwMode="auto">
              <a:xfrm>
                <a:off x="624" y="3024"/>
                <a:ext cx="768"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3" name="Line 14"/>
              <p:cNvSpPr>
                <a:spLocks noChangeShapeType="1"/>
              </p:cNvSpPr>
              <p:nvPr/>
            </p:nvSpPr>
            <p:spPr bwMode="auto">
              <a:xfrm>
                <a:off x="480" y="3120"/>
                <a:ext cx="24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4" name="Line 15"/>
              <p:cNvSpPr>
                <a:spLocks noChangeShapeType="1"/>
              </p:cNvSpPr>
              <p:nvPr/>
            </p:nvSpPr>
            <p:spPr bwMode="auto">
              <a:xfrm flipH="1">
                <a:off x="960" y="3504"/>
                <a:ext cx="4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440" name="Line 16"/>
            <p:cNvSpPr>
              <a:spLocks noChangeShapeType="1"/>
            </p:cNvSpPr>
            <p:nvPr/>
          </p:nvSpPr>
          <p:spPr bwMode="auto">
            <a:xfrm>
              <a:off x="2206625" y="3732213"/>
              <a:ext cx="684213"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1" name="Line 17"/>
            <p:cNvSpPr>
              <a:spLocks noChangeShapeType="1"/>
            </p:cNvSpPr>
            <p:nvPr/>
          </p:nvSpPr>
          <p:spPr bwMode="auto">
            <a:xfrm>
              <a:off x="989013" y="4418013"/>
              <a:ext cx="19018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2" name="Line 18"/>
            <p:cNvSpPr>
              <a:spLocks noChangeShapeType="1"/>
            </p:cNvSpPr>
            <p:nvPr/>
          </p:nvSpPr>
          <p:spPr bwMode="auto">
            <a:xfrm flipV="1">
              <a:off x="1446213" y="4645025"/>
              <a:ext cx="1444625"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3" name="Line 19"/>
            <p:cNvSpPr>
              <a:spLocks noChangeShapeType="1"/>
            </p:cNvSpPr>
            <p:nvPr/>
          </p:nvSpPr>
          <p:spPr bwMode="auto">
            <a:xfrm flipV="1">
              <a:off x="2663825" y="4721225"/>
              <a:ext cx="379413"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4" name="Text Box 20"/>
            <p:cNvSpPr txBox="1">
              <a:spLocks noChangeArrowheads="1"/>
            </p:cNvSpPr>
            <p:nvPr/>
          </p:nvSpPr>
          <p:spPr bwMode="auto">
            <a:xfrm>
              <a:off x="912812" y="5862638"/>
              <a:ext cx="1689994" cy="52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没有交换</a:t>
              </a:r>
              <a:endParaRPr kumimoji="0" lang="en-US" altLang="zh-CN" sz="2400">
                <a:latin typeface="Arial" panose="020B0604020202020204" pitchFamily="34" charset="0"/>
                <a:ea typeface="宋体" panose="02010600030101010101" pitchFamily="2" charset="-122"/>
              </a:endParaRPr>
            </a:p>
          </p:txBody>
        </p:sp>
      </p:grpSp>
      <p:grpSp>
        <p:nvGrpSpPr>
          <p:cNvPr id="57349" name="组合 34"/>
          <p:cNvGrpSpPr>
            <a:grpSpLocks/>
          </p:cNvGrpSpPr>
          <p:nvPr/>
        </p:nvGrpSpPr>
        <p:grpSpPr bwMode="auto">
          <a:xfrm>
            <a:off x="6712695" y="1243410"/>
            <a:ext cx="2643187" cy="2519363"/>
            <a:chOff x="4794250" y="3276600"/>
            <a:chExt cx="3195638" cy="2810552"/>
          </a:xfrm>
        </p:grpSpPr>
        <p:sp>
          <p:nvSpPr>
            <p:cNvPr id="57425" name="phone3"/>
            <p:cNvSpPr>
              <a:spLocks noEditPoints="1" noChangeArrowheads="1"/>
            </p:cNvSpPr>
            <p:nvPr/>
          </p:nvSpPr>
          <p:spPr bwMode="auto">
            <a:xfrm>
              <a:off x="7532688" y="4037013"/>
              <a:ext cx="457200" cy="457200"/>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grpSp>
          <p:nvGrpSpPr>
            <p:cNvPr id="57426" name="Group 22"/>
            <p:cNvGrpSpPr>
              <a:grpSpLocks/>
            </p:cNvGrpSpPr>
            <p:nvPr/>
          </p:nvGrpSpPr>
          <p:grpSpPr bwMode="auto">
            <a:xfrm>
              <a:off x="4794250" y="3276600"/>
              <a:ext cx="2587625" cy="2205038"/>
              <a:chOff x="3024" y="2160"/>
              <a:chExt cx="1632" cy="1392"/>
            </a:xfrm>
          </p:grpSpPr>
          <p:sp>
            <p:nvSpPr>
              <p:cNvPr id="57429" name="phone3"/>
              <p:cNvSpPr>
                <a:spLocks noEditPoints="1" noChangeArrowheads="1"/>
              </p:cNvSpPr>
              <p:nvPr/>
            </p:nvSpPr>
            <p:spPr bwMode="auto">
              <a:xfrm>
                <a:off x="3024"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0" name="phone3"/>
              <p:cNvSpPr>
                <a:spLocks noEditPoints="1" noChangeArrowheads="1"/>
              </p:cNvSpPr>
              <p:nvPr/>
            </p:nvSpPr>
            <p:spPr bwMode="auto">
              <a:xfrm>
                <a:off x="3840" y="2160"/>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1" name="phone3"/>
              <p:cNvSpPr>
                <a:spLocks noEditPoints="1" noChangeArrowheads="1"/>
              </p:cNvSpPr>
              <p:nvPr/>
            </p:nvSpPr>
            <p:spPr bwMode="auto">
              <a:xfrm>
                <a:off x="3552"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2" name="phone3"/>
              <p:cNvSpPr>
                <a:spLocks noEditPoints="1" noChangeArrowheads="1"/>
              </p:cNvSpPr>
              <p:nvPr/>
            </p:nvSpPr>
            <p:spPr bwMode="auto">
              <a:xfrm>
                <a:off x="4368"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3" name="Oval 27"/>
              <p:cNvSpPr>
                <a:spLocks noChangeArrowheads="1"/>
              </p:cNvSpPr>
              <p:nvPr/>
            </p:nvSpPr>
            <p:spPr bwMode="auto">
              <a:xfrm>
                <a:off x="3744" y="2688"/>
                <a:ext cx="432" cy="288"/>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434" name="Line 28"/>
              <p:cNvSpPr>
                <a:spLocks noChangeShapeType="1"/>
              </p:cNvSpPr>
              <p:nvPr/>
            </p:nvSpPr>
            <p:spPr bwMode="auto">
              <a:xfrm>
                <a:off x="3984" y="2448"/>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35" name="Line 29"/>
              <p:cNvSpPr>
                <a:spLocks noChangeShapeType="1"/>
              </p:cNvSpPr>
              <p:nvPr/>
            </p:nvSpPr>
            <p:spPr bwMode="auto">
              <a:xfrm flipV="1">
                <a:off x="3312" y="2832"/>
                <a:ext cx="432"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36" name="Line 30"/>
              <p:cNvSpPr>
                <a:spLocks noChangeShapeType="1"/>
              </p:cNvSpPr>
              <p:nvPr/>
            </p:nvSpPr>
            <p:spPr bwMode="auto">
              <a:xfrm flipV="1">
                <a:off x="3696" y="2928"/>
                <a:ext cx="14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37" name="Line 31"/>
              <p:cNvSpPr>
                <a:spLocks noChangeShapeType="1"/>
              </p:cNvSpPr>
              <p:nvPr/>
            </p:nvSpPr>
            <p:spPr bwMode="auto">
              <a:xfrm flipH="1" flipV="1">
                <a:off x="4128" y="2928"/>
                <a:ext cx="336"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427" name="Line 32"/>
            <p:cNvSpPr>
              <a:spLocks noChangeShapeType="1"/>
            </p:cNvSpPr>
            <p:nvPr/>
          </p:nvSpPr>
          <p:spPr bwMode="auto">
            <a:xfrm flipV="1">
              <a:off x="6619875" y="4265613"/>
              <a:ext cx="912813"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8" name="Text Box 33"/>
            <p:cNvSpPr txBox="1">
              <a:spLocks noChangeArrowheads="1"/>
            </p:cNvSpPr>
            <p:nvPr/>
          </p:nvSpPr>
          <p:spPr bwMode="auto">
            <a:xfrm>
              <a:off x="5429256" y="5572140"/>
              <a:ext cx="1711325" cy="5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星状交换</a:t>
              </a:r>
              <a:endParaRPr kumimoji="0" lang="en-US" altLang="zh-CN" sz="2400">
                <a:latin typeface="Arial" panose="020B0604020202020204" pitchFamily="34" charset="0"/>
                <a:ea typeface="宋体" panose="02010600030101010101" pitchFamily="2" charset="-122"/>
              </a:endParaRPr>
            </a:p>
          </p:txBody>
        </p:sp>
      </p:grpSp>
      <p:grpSp>
        <p:nvGrpSpPr>
          <p:cNvPr id="57350" name="组合 109"/>
          <p:cNvGrpSpPr>
            <a:grpSpLocks/>
          </p:cNvGrpSpPr>
          <p:nvPr/>
        </p:nvGrpSpPr>
        <p:grpSpPr bwMode="auto">
          <a:xfrm>
            <a:off x="2783632" y="4029472"/>
            <a:ext cx="3051175" cy="2855912"/>
            <a:chOff x="234950" y="4049744"/>
            <a:chExt cx="4260850" cy="4082270"/>
          </a:xfrm>
        </p:grpSpPr>
        <p:grpSp>
          <p:nvGrpSpPr>
            <p:cNvPr id="57386" name="Group 4"/>
            <p:cNvGrpSpPr>
              <a:grpSpLocks/>
            </p:cNvGrpSpPr>
            <p:nvPr/>
          </p:nvGrpSpPr>
          <p:grpSpPr bwMode="auto">
            <a:xfrm>
              <a:off x="234950" y="4202144"/>
              <a:ext cx="1479550" cy="1065212"/>
              <a:chOff x="3024" y="2160"/>
              <a:chExt cx="1632" cy="1392"/>
            </a:xfrm>
          </p:grpSpPr>
          <p:sp>
            <p:nvSpPr>
              <p:cNvPr id="57416" name="phone3"/>
              <p:cNvSpPr>
                <a:spLocks noEditPoints="1" noChangeArrowheads="1"/>
              </p:cNvSpPr>
              <p:nvPr/>
            </p:nvSpPr>
            <p:spPr bwMode="auto">
              <a:xfrm>
                <a:off x="3024"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17" name="phone3"/>
              <p:cNvSpPr>
                <a:spLocks noEditPoints="1" noChangeArrowheads="1"/>
              </p:cNvSpPr>
              <p:nvPr/>
            </p:nvSpPr>
            <p:spPr bwMode="auto">
              <a:xfrm>
                <a:off x="3840" y="2160"/>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18" name="phone3"/>
              <p:cNvSpPr>
                <a:spLocks noEditPoints="1" noChangeArrowheads="1"/>
              </p:cNvSpPr>
              <p:nvPr/>
            </p:nvSpPr>
            <p:spPr bwMode="auto">
              <a:xfrm>
                <a:off x="3552"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19" name="phone3"/>
              <p:cNvSpPr>
                <a:spLocks noEditPoints="1" noChangeArrowheads="1"/>
              </p:cNvSpPr>
              <p:nvPr/>
            </p:nvSpPr>
            <p:spPr bwMode="auto">
              <a:xfrm>
                <a:off x="4368"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20" name="Oval 9"/>
              <p:cNvSpPr>
                <a:spLocks noChangeArrowheads="1"/>
              </p:cNvSpPr>
              <p:nvPr/>
            </p:nvSpPr>
            <p:spPr bwMode="auto">
              <a:xfrm>
                <a:off x="3744" y="2688"/>
                <a:ext cx="432" cy="288"/>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421" name="Line 10"/>
              <p:cNvSpPr>
                <a:spLocks noChangeShapeType="1"/>
              </p:cNvSpPr>
              <p:nvPr/>
            </p:nvSpPr>
            <p:spPr bwMode="auto">
              <a:xfrm>
                <a:off x="3984" y="2448"/>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2" name="Line 11"/>
              <p:cNvSpPr>
                <a:spLocks noChangeShapeType="1"/>
              </p:cNvSpPr>
              <p:nvPr/>
            </p:nvSpPr>
            <p:spPr bwMode="auto">
              <a:xfrm flipV="1">
                <a:off x="3312" y="2832"/>
                <a:ext cx="432"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3" name="Line 12"/>
              <p:cNvSpPr>
                <a:spLocks noChangeShapeType="1"/>
              </p:cNvSpPr>
              <p:nvPr/>
            </p:nvSpPr>
            <p:spPr bwMode="auto">
              <a:xfrm flipV="1">
                <a:off x="3696" y="2928"/>
                <a:ext cx="14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4" name="Line 13"/>
              <p:cNvSpPr>
                <a:spLocks noChangeShapeType="1"/>
              </p:cNvSpPr>
              <p:nvPr/>
            </p:nvSpPr>
            <p:spPr bwMode="auto">
              <a:xfrm flipH="1" flipV="1">
                <a:off x="4128" y="2928"/>
                <a:ext cx="336"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387" name="phone3"/>
            <p:cNvSpPr>
              <a:spLocks noEditPoints="1" noChangeArrowheads="1"/>
            </p:cNvSpPr>
            <p:nvPr/>
          </p:nvSpPr>
          <p:spPr bwMode="auto">
            <a:xfrm>
              <a:off x="3113088" y="6396069"/>
              <a:ext cx="261937" cy="219075"/>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8" name="phone3"/>
            <p:cNvSpPr>
              <a:spLocks noEditPoints="1" noChangeArrowheads="1"/>
            </p:cNvSpPr>
            <p:nvPr/>
          </p:nvSpPr>
          <p:spPr bwMode="auto">
            <a:xfrm>
              <a:off x="1549400" y="6467506"/>
              <a:ext cx="260350" cy="220663"/>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9" name="phone3"/>
            <p:cNvSpPr>
              <a:spLocks noEditPoints="1" noChangeArrowheads="1"/>
            </p:cNvSpPr>
            <p:nvPr/>
          </p:nvSpPr>
          <p:spPr bwMode="auto">
            <a:xfrm>
              <a:off x="2289175" y="602776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0" name="phone3"/>
            <p:cNvSpPr>
              <a:spLocks noEditPoints="1" noChangeArrowheads="1"/>
            </p:cNvSpPr>
            <p:nvPr/>
          </p:nvSpPr>
          <p:spPr bwMode="auto">
            <a:xfrm>
              <a:off x="2027238" y="6872319"/>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1" name="phone3"/>
            <p:cNvSpPr>
              <a:spLocks noEditPoints="1" noChangeArrowheads="1"/>
            </p:cNvSpPr>
            <p:nvPr/>
          </p:nvSpPr>
          <p:spPr bwMode="auto">
            <a:xfrm>
              <a:off x="2767013" y="687231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2" name="Oval 19"/>
            <p:cNvSpPr>
              <a:spLocks noChangeArrowheads="1"/>
            </p:cNvSpPr>
            <p:nvPr/>
          </p:nvSpPr>
          <p:spPr bwMode="auto">
            <a:xfrm>
              <a:off x="2201863" y="6430994"/>
              <a:ext cx="392112" cy="220662"/>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93" name="Line 20"/>
            <p:cNvSpPr>
              <a:spLocks noChangeShapeType="1"/>
            </p:cNvSpPr>
            <p:nvPr/>
          </p:nvSpPr>
          <p:spPr bwMode="auto">
            <a:xfrm>
              <a:off x="2419350" y="6248431"/>
              <a:ext cx="0" cy="1825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4" name="Line 21"/>
            <p:cNvSpPr>
              <a:spLocks noChangeShapeType="1"/>
            </p:cNvSpPr>
            <p:nvPr/>
          </p:nvSpPr>
          <p:spPr bwMode="auto">
            <a:xfrm flipV="1">
              <a:off x="1809750" y="6540531"/>
              <a:ext cx="392113" cy="38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5" name="Line 22"/>
            <p:cNvSpPr>
              <a:spLocks noChangeShapeType="1"/>
            </p:cNvSpPr>
            <p:nvPr/>
          </p:nvSpPr>
          <p:spPr bwMode="auto">
            <a:xfrm flipV="1">
              <a:off x="2157413" y="6615144"/>
              <a:ext cx="131762"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6" name="Line 23"/>
            <p:cNvSpPr>
              <a:spLocks noChangeShapeType="1"/>
            </p:cNvSpPr>
            <p:nvPr/>
          </p:nvSpPr>
          <p:spPr bwMode="auto">
            <a:xfrm flipH="1" flipV="1">
              <a:off x="2549525" y="6615144"/>
              <a:ext cx="304800"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7" name="Line 24"/>
            <p:cNvSpPr>
              <a:spLocks noChangeShapeType="1"/>
            </p:cNvSpPr>
            <p:nvPr/>
          </p:nvSpPr>
          <p:spPr bwMode="auto">
            <a:xfrm flipV="1">
              <a:off x="2592388" y="6504019"/>
              <a:ext cx="520700"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8" name="phone3"/>
            <p:cNvSpPr>
              <a:spLocks noEditPoints="1" noChangeArrowheads="1"/>
            </p:cNvSpPr>
            <p:nvPr/>
          </p:nvSpPr>
          <p:spPr bwMode="auto">
            <a:xfrm>
              <a:off x="4233863" y="4418044"/>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9" name="phone3"/>
            <p:cNvSpPr>
              <a:spLocks noEditPoints="1" noChangeArrowheads="1"/>
            </p:cNvSpPr>
            <p:nvPr/>
          </p:nvSpPr>
          <p:spPr bwMode="auto">
            <a:xfrm>
              <a:off x="2746375" y="41259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00" name="phone3"/>
            <p:cNvSpPr>
              <a:spLocks noEditPoints="1" noChangeArrowheads="1"/>
            </p:cNvSpPr>
            <p:nvPr/>
          </p:nvSpPr>
          <p:spPr bwMode="auto">
            <a:xfrm>
              <a:off x="3409950" y="40497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01" name="phone3"/>
            <p:cNvSpPr>
              <a:spLocks noEditPoints="1" noChangeArrowheads="1"/>
            </p:cNvSpPr>
            <p:nvPr/>
          </p:nvSpPr>
          <p:spPr bwMode="auto">
            <a:xfrm>
              <a:off x="3887788" y="489429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02" name="Oval 29"/>
            <p:cNvSpPr>
              <a:spLocks noChangeArrowheads="1"/>
            </p:cNvSpPr>
            <p:nvPr/>
          </p:nvSpPr>
          <p:spPr bwMode="auto">
            <a:xfrm>
              <a:off x="3322638" y="4454556"/>
              <a:ext cx="392112" cy="220663"/>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403" name="Line 30"/>
            <p:cNvSpPr>
              <a:spLocks noChangeShapeType="1"/>
            </p:cNvSpPr>
            <p:nvPr/>
          </p:nvSpPr>
          <p:spPr bwMode="auto">
            <a:xfrm>
              <a:off x="3540125" y="4270406"/>
              <a:ext cx="0"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4" name="Line 31"/>
            <p:cNvSpPr>
              <a:spLocks noChangeShapeType="1"/>
            </p:cNvSpPr>
            <p:nvPr/>
          </p:nvSpPr>
          <p:spPr bwMode="auto">
            <a:xfrm>
              <a:off x="3049588" y="4354544"/>
              <a:ext cx="273050" cy="209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5" name="Line 32"/>
            <p:cNvSpPr>
              <a:spLocks noChangeShapeType="1"/>
            </p:cNvSpPr>
            <p:nvPr/>
          </p:nvSpPr>
          <p:spPr bwMode="auto">
            <a:xfrm flipV="1">
              <a:off x="2517775" y="4638706"/>
              <a:ext cx="892175" cy="18446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6" name="Line 33"/>
            <p:cNvSpPr>
              <a:spLocks noChangeShapeType="1"/>
            </p:cNvSpPr>
            <p:nvPr/>
          </p:nvSpPr>
          <p:spPr bwMode="auto">
            <a:xfrm flipH="1" flipV="1">
              <a:off x="3670300" y="4638706"/>
              <a:ext cx="304800"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7" name="Line 34"/>
            <p:cNvSpPr>
              <a:spLocks noChangeShapeType="1"/>
            </p:cNvSpPr>
            <p:nvPr/>
          </p:nvSpPr>
          <p:spPr bwMode="auto">
            <a:xfrm flipV="1">
              <a:off x="3713163" y="4527581"/>
              <a:ext cx="520700" cy="36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8" name="Line 35"/>
            <p:cNvSpPr>
              <a:spLocks noChangeShapeType="1"/>
            </p:cNvSpPr>
            <p:nvPr/>
          </p:nvSpPr>
          <p:spPr bwMode="auto">
            <a:xfrm flipV="1">
              <a:off x="1300163" y="4583144"/>
              <a:ext cx="2054225" cy="112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9" name="Line 36"/>
            <p:cNvSpPr>
              <a:spLocks noChangeShapeType="1"/>
            </p:cNvSpPr>
            <p:nvPr/>
          </p:nvSpPr>
          <p:spPr bwMode="auto">
            <a:xfrm flipV="1">
              <a:off x="1300163" y="4659344"/>
              <a:ext cx="2054225" cy="112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0" name="Line 37"/>
            <p:cNvSpPr>
              <a:spLocks noChangeShapeType="1"/>
            </p:cNvSpPr>
            <p:nvPr/>
          </p:nvSpPr>
          <p:spPr bwMode="auto">
            <a:xfrm flipV="1">
              <a:off x="1223963" y="4506944"/>
              <a:ext cx="2054225"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1" name="Line 38"/>
            <p:cNvSpPr>
              <a:spLocks noChangeShapeType="1"/>
            </p:cNvSpPr>
            <p:nvPr/>
          </p:nvSpPr>
          <p:spPr bwMode="auto">
            <a:xfrm>
              <a:off x="1071563" y="4848256"/>
              <a:ext cx="1141412" cy="16351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2" name="Line 39"/>
            <p:cNvSpPr>
              <a:spLocks noChangeShapeType="1"/>
            </p:cNvSpPr>
            <p:nvPr/>
          </p:nvSpPr>
          <p:spPr bwMode="auto">
            <a:xfrm>
              <a:off x="1147763" y="4810156"/>
              <a:ext cx="1141412" cy="16351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3" name="Line 40"/>
            <p:cNvSpPr>
              <a:spLocks noChangeShapeType="1"/>
            </p:cNvSpPr>
            <p:nvPr/>
          </p:nvSpPr>
          <p:spPr bwMode="auto">
            <a:xfrm flipV="1">
              <a:off x="2593975" y="4659344"/>
              <a:ext cx="892175" cy="18446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4" name="Line 41"/>
            <p:cNvSpPr>
              <a:spLocks noChangeShapeType="1"/>
            </p:cNvSpPr>
            <p:nvPr/>
          </p:nvSpPr>
          <p:spPr bwMode="auto">
            <a:xfrm flipV="1">
              <a:off x="2670175" y="4659344"/>
              <a:ext cx="892175" cy="18446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5" name="Text Box 42"/>
            <p:cNvSpPr txBox="1">
              <a:spLocks noChangeArrowheads="1"/>
            </p:cNvSpPr>
            <p:nvPr/>
          </p:nvSpPr>
          <p:spPr bwMode="auto">
            <a:xfrm>
              <a:off x="1439449" y="7472395"/>
              <a:ext cx="1976660" cy="65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没有复用</a:t>
              </a:r>
              <a:endParaRPr kumimoji="0" lang="en-US" altLang="zh-CN" sz="2400">
                <a:latin typeface="Arial" panose="020B0604020202020204" pitchFamily="34" charset="0"/>
                <a:ea typeface="宋体" panose="02010600030101010101" pitchFamily="2" charset="-122"/>
              </a:endParaRPr>
            </a:p>
          </p:txBody>
        </p:sp>
      </p:grpSp>
      <p:grpSp>
        <p:nvGrpSpPr>
          <p:cNvPr id="57351" name="组合 110"/>
          <p:cNvGrpSpPr>
            <a:grpSpLocks/>
          </p:cNvGrpSpPr>
          <p:nvPr/>
        </p:nvGrpSpPr>
        <p:grpSpPr bwMode="auto">
          <a:xfrm>
            <a:off x="6569820" y="3886598"/>
            <a:ext cx="3057525" cy="2960687"/>
            <a:chOff x="4654550" y="4049744"/>
            <a:chExt cx="4260850" cy="3874287"/>
          </a:xfrm>
        </p:grpSpPr>
        <p:grpSp>
          <p:nvGrpSpPr>
            <p:cNvPr id="57352" name="Group 43"/>
            <p:cNvGrpSpPr>
              <a:grpSpLocks/>
            </p:cNvGrpSpPr>
            <p:nvPr/>
          </p:nvGrpSpPr>
          <p:grpSpPr bwMode="auto">
            <a:xfrm>
              <a:off x="4654550" y="4202144"/>
              <a:ext cx="1477963" cy="1065212"/>
              <a:chOff x="3024" y="2160"/>
              <a:chExt cx="1632" cy="1392"/>
            </a:xfrm>
          </p:grpSpPr>
          <p:sp>
            <p:nvSpPr>
              <p:cNvPr id="57377" name="phone3"/>
              <p:cNvSpPr>
                <a:spLocks noEditPoints="1" noChangeArrowheads="1"/>
              </p:cNvSpPr>
              <p:nvPr/>
            </p:nvSpPr>
            <p:spPr bwMode="auto">
              <a:xfrm>
                <a:off x="3024"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78" name="phone3"/>
              <p:cNvSpPr>
                <a:spLocks noEditPoints="1" noChangeArrowheads="1"/>
              </p:cNvSpPr>
              <p:nvPr/>
            </p:nvSpPr>
            <p:spPr bwMode="auto">
              <a:xfrm>
                <a:off x="3840" y="2160"/>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79" name="phone3"/>
              <p:cNvSpPr>
                <a:spLocks noEditPoints="1" noChangeArrowheads="1"/>
              </p:cNvSpPr>
              <p:nvPr/>
            </p:nvSpPr>
            <p:spPr bwMode="auto">
              <a:xfrm>
                <a:off x="3552"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0" name="phone3"/>
              <p:cNvSpPr>
                <a:spLocks noEditPoints="1" noChangeArrowheads="1"/>
              </p:cNvSpPr>
              <p:nvPr/>
            </p:nvSpPr>
            <p:spPr bwMode="auto">
              <a:xfrm>
                <a:off x="4368"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1" name="Oval 48"/>
              <p:cNvSpPr>
                <a:spLocks noChangeArrowheads="1"/>
              </p:cNvSpPr>
              <p:nvPr/>
            </p:nvSpPr>
            <p:spPr bwMode="auto">
              <a:xfrm>
                <a:off x="3744" y="2688"/>
                <a:ext cx="432" cy="288"/>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82" name="Line 49"/>
              <p:cNvSpPr>
                <a:spLocks noChangeShapeType="1"/>
              </p:cNvSpPr>
              <p:nvPr/>
            </p:nvSpPr>
            <p:spPr bwMode="auto">
              <a:xfrm>
                <a:off x="3984" y="2448"/>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3" name="Line 50"/>
              <p:cNvSpPr>
                <a:spLocks noChangeShapeType="1"/>
              </p:cNvSpPr>
              <p:nvPr/>
            </p:nvSpPr>
            <p:spPr bwMode="auto">
              <a:xfrm flipV="1">
                <a:off x="3312" y="2832"/>
                <a:ext cx="432"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4" name="Line 51"/>
              <p:cNvSpPr>
                <a:spLocks noChangeShapeType="1"/>
              </p:cNvSpPr>
              <p:nvPr/>
            </p:nvSpPr>
            <p:spPr bwMode="auto">
              <a:xfrm flipV="1">
                <a:off x="3696" y="2928"/>
                <a:ext cx="14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5" name="Line 52"/>
              <p:cNvSpPr>
                <a:spLocks noChangeShapeType="1"/>
              </p:cNvSpPr>
              <p:nvPr/>
            </p:nvSpPr>
            <p:spPr bwMode="auto">
              <a:xfrm flipH="1" flipV="1">
                <a:off x="4128" y="2928"/>
                <a:ext cx="336"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353" name="phone3"/>
            <p:cNvSpPr>
              <a:spLocks noEditPoints="1" noChangeArrowheads="1"/>
            </p:cNvSpPr>
            <p:nvPr/>
          </p:nvSpPr>
          <p:spPr bwMode="auto">
            <a:xfrm>
              <a:off x="7532688" y="6396069"/>
              <a:ext cx="261937" cy="219075"/>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4" name="phone3"/>
            <p:cNvSpPr>
              <a:spLocks noEditPoints="1" noChangeArrowheads="1"/>
            </p:cNvSpPr>
            <p:nvPr/>
          </p:nvSpPr>
          <p:spPr bwMode="auto">
            <a:xfrm>
              <a:off x="5969000" y="6467506"/>
              <a:ext cx="260350" cy="220663"/>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5" name="phone3"/>
            <p:cNvSpPr>
              <a:spLocks noEditPoints="1" noChangeArrowheads="1"/>
            </p:cNvSpPr>
            <p:nvPr/>
          </p:nvSpPr>
          <p:spPr bwMode="auto">
            <a:xfrm>
              <a:off x="6708775" y="602776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6" name="phone3"/>
            <p:cNvSpPr>
              <a:spLocks noEditPoints="1" noChangeArrowheads="1"/>
            </p:cNvSpPr>
            <p:nvPr/>
          </p:nvSpPr>
          <p:spPr bwMode="auto">
            <a:xfrm>
              <a:off x="6446838" y="6872319"/>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7" name="phone3"/>
            <p:cNvSpPr>
              <a:spLocks noEditPoints="1" noChangeArrowheads="1"/>
            </p:cNvSpPr>
            <p:nvPr/>
          </p:nvSpPr>
          <p:spPr bwMode="auto">
            <a:xfrm>
              <a:off x="7186613" y="687231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8" name="Oval 58"/>
            <p:cNvSpPr>
              <a:spLocks noChangeArrowheads="1"/>
            </p:cNvSpPr>
            <p:nvPr/>
          </p:nvSpPr>
          <p:spPr bwMode="auto">
            <a:xfrm>
              <a:off x="6621463" y="6430994"/>
              <a:ext cx="392112" cy="220662"/>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59" name="Line 59"/>
            <p:cNvSpPr>
              <a:spLocks noChangeShapeType="1"/>
            </p:cNvSpPr>
            <p:nvPr/>
          </p:nvSpPr>
          <p:spPr bwMode="auto">
            <a:xfrm>
              <a:off x="6838950" y="6248431"/>
              <a:ext cx="0" cy="1825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0" name="Line 60"/>
            <p:cNvSpPr>
              <a:spLocks noChangeShapeType="1"/>
            </p:cNvSpPr>
            <p:nvPr/>
          </p:nvSpPr>
          <p:spPr bwMode="auto">
            <a:xfrm flipV="1">
              <a:off x="6229350" y="6540531"/>
              <a:ext cx="392113" cy="38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1" name="Line 61"/>
            <p:cNvSpPr>
              <a:spLocks noChangeShapeType="1"/>
            </p:cNvSpPr>
            <p:nvPr/>
          </p:nvSpPr>
          <p:spPr bwMode="auto">
            <a:xfrm flipV="1">
              <a:off x="6577013" y="6615144"/>
              <a:ext cx="131762"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2" name="Line 62"/>
            <p:cNvSpPr>
              <a:spLocks noChangeShapeType="1"/>
            </p:cNvSpPr>
            <p:nvPr/>
          </p:nvSpPr>
          <p:spPr bwMode="auto">
            <a:xfrm flipH="1" flipV="1">
              <a:off x="6969125" y="6615144"/>
              <a:ext cx="303213"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3" name="Line 63"/>
            <p:cNvSpPr>
              <a:spLocks noChangeShapeType="1"/>
            </p:cNvSpPr>
            <p:nvPr/>
          </p:nvSpPr>
          <p:spPr bwMode="auto">
            <a:xfrm flipV="1">
              <a:off x="7011988" y="6504019"/>
              <a:ext cx="520700"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4" name="phone3"/>
            <p:cNvSpPr>
              <a:spLocks noEditPoints="1" noChangeArrowheads="1"/>
            </p:cNvSpPr>
            <p:nvPr/>
          </p:nvSpPr>
          <p:spPr bwMode="auto">
            <a:xfrm>
              <a:off x="8653463" y="4418044"/>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5" name="phone3"/>
            <p:cNvSpPr>
              <a:spLocks noEditPoints="1" noChangeArrowheads="1"/>
            </p:cNvSpPr>
            <p:nvPr/>
          </p:nvSpPr>
          <p:spPr bwMode="auto">
            <a:xfrm>
              <a:off x="7165975" y="41259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6" name="phone3"/>
            <p:cNvSpPr>
              <a:spLocks noEditPoints="1" noChangeArrowheads="1"/>
            </p:cNvSpPr>
            <p:nvPr/>
          </p:nvSpPr>
          <p:spPr bwMode="auto">
            <a:xfrm>
              <a:off x="7829550" y="40497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7" name="phone3"/>
            <p:cNvSpPr>
              <a:spLocks noEditPoints="1" noChangeArrowheads="1"/>
            </p:cNvSpPr>
            <p:nvPr/>
          </p:nvSpPr>
          <p:spPr bwMode="auto">
            <a:xfrm>
              <a:off x="8307388" y="489429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8" name="Oval 68"/>
            <p:cNvSpPr>
              <a:spLocks noChangeArrowheads="1"/>
            </p:cNvSpPr>
            <p:nvPr/>
          </p:nvSpPr>
          <p:spPr bwMode="auto">
            <a:xfrm>
              <a:off x="7742238" y="4454556"/>
              <a:ext cx="392112" cy="220663"/>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69" name="Line 69"/>
            <p:cNvSpPr>
              <a:spLocks noChangeShapeType="1"/>
            </p:cNvSpPr>
            <p:nvPr/>
          </p:nvSpPr>
          <p:spPr bwMode="auto">
            <a:xfrm>
              <a:off x="7959725" y="4270406"/>
              <a:ext cx="0"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0" name="Line 70"/>
            <p:cNvSpPr>
              <a:spLocks noChangeShapeType="1"/>
            </p:cNvSpPr>
            <p:nvPr/>
          </p:nvSpPr>
          <p:spPr bwMode="auto">
            <a:xfrm>
              <a:off x="7469188" y="4354544"/>
              <a:ext cx="273050" cy="209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1" name="Line 71"/>
            <p:cNvSpPr>
              <a:spLocks noChangeShapeType="1"/>
            </p:cNvSpPr>
            <p:nvPr/>
          </p:nvSpPr>
          <p:spPr bwMode="auto">
            <a:xfrm flipH="1" flipV="1">
              <a:off x="8089900" y="4638706"/>
              <a:ext cx="303213"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2" name="Line 72"/>
            <p:cNvSpPr>
              <a:spLocks noChangeShapeType="1"/>
            </p:cNvSpPr>
            <p:nvPr/>
          </p:nvSpPr>
          <p:spPr bwMode="auto">
            <a:xfrm flipV="1">
              <a:off x="8132763" y="4527581"/>
              <a:ext cx="520700" cy="36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3" name="Line 73"/>
            <p:cNvSpPr>
              <a:spLocks noChangeShapeType="1"/>
            </p:cNvSpPr>
            <p:nvPr/>
          </p:nvSpPr>
          <p:spPr bwMode="auto">
            <a:xfrm flipV="1">
              <a:off x="5719763" y="4583144"/>
              <a:ext cx="2054225" cy="112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4" name="Line 74"/>
            <p:cNvSpPr>
              <a:spLocks noChangeShapeType="1"/>
            </p:cNvSpPr>
            <p:nvPr/>
          </p:nvSpPr>
          <p:spPr bwMode="auto">
            <a:xfrm>
              <a:off x="5567363" y="4810156"/>
              <a:ext cx="1141412" cy="16351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5" name="Line 75"/>
            <p:cNvSpPr>
              <a:spLocks noChangeShapeType="1"/>
            </p:cNvSpPr>
            <p:nvPr/>
          </p:nvSpPr>
          <p:spPr bwMode="auto">
            <a:xfrm flipV="1">
              <a:off x="7013575" y="4659344"/>
              <a:ext cx="892175" cy="18446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6" name="Text Box 76"/>
            <p:cNvSpPr txBox="1">
              <a:spLocks noChangeArrowheads="1"/>
            </p:cNvSpPr>
            <p:nvPr/>
          </p:nvSpPr>
          <p:spPr bwMode="auto">
            <a:xfrm>
              <a:off x="6064981" y="7319994"/>
              <a:ext cx="1972555" cy="60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链路复用</a:t>
              </a:r>
              <a:endParaRPr kumimoji="0" lang="en-US" altLang="zh-CN" sz="24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89013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p:cNvSpPr>
          <p:nvPr>
            <p:ph idx="4294967295"/>
          </p:nvPr>
        </p:nvSpPr>
        <p:spPr/>
        <p:txBody>
          <a:bodyPr/>
          <a:lstStyle/>
          <a:p>
            <a:r>
              <a:rPr lang="zh-CN" altLang="en-US" sz="2800" dirty="0"/>
              <a:t>通信网可以根据节点交换信息的方式进行分类</a:t>
            </a:r>
            <a:r>
              <a:rPr lang="en-US" altLang="zh-CN" sz="2800" dirty="0"/>
              <a:t>:</a:t>
            </a:r>
            <a:endParaRPr lang="zh-CN" altLang="en-US" sz="2800" dirty="0"/>
          </a:p>
        </p:txBody>
      </p:sp>
      <p:sp>
        <p:nvSpPr>
          <p:cNvPr id="58371" name="标题 1"/>
          <p:cNvSpPr>
            <a:spLocks noGrp="1"/>
          </p:cNvSpPr>
          <p:nvPr>
            <p:ph type="title" idx="4294967295"/>
          </p:nvPr>
        </p:nvSpPr>
        <p:spPr/>
        <p:txBody>
          <a:bodyPr/>
          <a:lstStyle/>
          <a:p>
            <a:r>
              <a:rPr lang="zh-CN" altLang="en-US" sz="3200"/>
              <a:t>通信网络的分类</a:t>
            </a:r>
          </a:p>
        </p:txBody>
      </p:sp>
      <p:sp>
        <p:nvSpPr>
          <p:cNvPr id="58372"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D3EDAC6E-8A29-49B2-BB69-B37046D26F96}"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35</a:t>
            </a:fld>
            <a:r>
              <a:rPr kumimoji="0" lang="en-US" altLang="zh-CN" sz="1000">
                <a:latin typeface="Arial" panose="020B0604020202020204" pitchFamily="34" charset="0"/>
                <a:ea typeface="宋体" panose="02010600030101010101" pitchFamily="2" charset="-122"/>
              </a:rPr>
              <a:t>-</a:t>
            </a:r>
          </a:p>
        </p:txBody>
      </p:sp>
      <p:grpSp>
        <p:nvGrpSpPr>
          <p:cNvPr id="58373" name="Group 5"/>
          <p:cNvGrpSpPr>
            <a:grpSpLocks/>
          </p:cNvGrpSpPr>
          <p:nvPr/>
        </p:nvGrpSpPr>
        <p:grpSpPr bwMode="auto">
          <a:xfrm>
            <a:off x="2871788" y="2198689"/>
            <a:ext cx="6176962" cy="3495675"/>
            <a:chOff x="567" y="1525"/>
            <a:chExt cx="3891" cy="2202"/>
          </a:xfrm>
        </p:grpSpPr>
        <p:sp>
          <p:nvSpPr>
            <p:cNvPr id="58374" name="TextBox 4"/>
            <p:cNvSpPr txBox="1">
              <a:spLocks noChangeArrowheads="1"/>
            </p:cNvSpPr>
            <p:nvPr/>
          </p:nvSpPr>
          <p:spPr bwMode="auto">
            <a:xfrm>
              <a:off x="2154" y="1525"/>
              <a:ext cx="126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通信网络</a:t>
              </a:r>
            </a:p>
          </p:txBody>
        </p:sp>
        <p:sp>
          <p:nvSpPr>
            <p:cNvPr id="58375" name="TextBox 5"/>
            <p:cNvSpPr txBox="1">
              <a:spLocks noChangeArrowheads="1"/>
            </p:cNvSpPr>
            <p:nvPr/>
          </p:nvSpPr>
          <p:spPr bwMode="auto">
            <a:xfrm>
              <a:off x="1338" y="2115"/>
              <a:ext cx="103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交换网络</a:t>
              </a:r>
            </a:p>
          </p:txBody>
        </p:sp>
        <p:sp>
          <p:nvSpPr>
            <p:cNvPr id="58376" name="TextBox 6"/>
            <p:cNvSpPr txBox="1">
              <a:spLocks noChangeArrowheads="1"/>
            </p:cNvSpPr>
            <p:nvPr/>
          </p:nvSpPr>
          <p:spPr bwMode="auto">
            <a:xfrm>
              <a:off x="3243" y="2115"/>
              <a:ext cx="121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广播网络</a:t>
              </a:r>
            </a:p>
          </p:txBody>
        </p:sp>
        <p:sp>
          <p:nvSpPr>
            <p:cNvPr id="8" name="TextBox 7"/>
            <p:cNvSpPr txBox="1"/>
            <p:nvPr/>
          </p:nvSpPr>
          <p:spPr>
            <a:xfrm>
              <a:off x="567" y="2795"/>
              <a:ext cx="1170" cy="291"/>
            </a:xfrm>
            <a:prstGeom prst="rect">
              <a:avLst/>
            </a:prstGeom>
            <a:solidFill>
              <a:srgbClr val="FF6600"/>
            </a:solidFill>
          </p:spPr>
          <p:txBody>
            <a:bodyPr>
              <a:spAutoFit/>
            </a:bodyPr>
            <a:lstStyle/>
            <a:p>
              <a:pPr algn="ctr" eaLnBrk="1" hangingPunct="1">
                <a:defRPr/>
              </a:pPr>
              <a:r>
                <a:rPr lang="zh-CN" altLang="en-US" sz="2400" dirty="0">
                  <a:solidFill>
                    <a:schemeClr val="bg1"/>
                  </a:solidFill>
                  <a:effectLst>
                    <a:outerShdw blurRad="38100" dist="38100" dir="2700000" algn="tl">
                      <a:srgbClr val="000000"/>
                    </a:outerShdw>
                  </a:effectLst>
                </a:rPr>
                <a:t>电路交换网</a:t>
              </a:r>
            </a:p>
          </p:txBody>
        </p:sp>
        <p:sp>
          <p:nvSpPr>
            <p:cNvPr id="58378" name="TextBox 8"/>
            <p:cNvSpPr txBox="1">
              <a:spLocks noChangeArrowheads="1"/>
            </p:cNvSpPr>
            <p:nvPr/>
          </p:nvSpPr>
          <p:spPr bwMode="auto">
            <a:xfrm>
              <a:off x="2109" y="2795"/>
              <a:ext cx="121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分组交换网</a:t>
              </a:r>
            </a:p>
          </p:txBody>
        </p:sp>
        <p:sp>
          <p:nvSpPr>
            <p:cNvPr id="10" name="TextBox 9"/>
            <p:cNvSpPr txBox="1"/>
            <p:nvPr/>
          </p:nvSpPr>
          <p:spPr>
            <a:xfrm>
              <a:off x="1565" y="3475"/>
              <a:ext cx="945" cy="252"/>
            </a:xfrm>
            <a:prstGeom prst="rect">
              <a:avLst/>
            </a:prstGeom>
            <a:solidFill>
              <a:srgbClr val="0066FF"/>
            </a:solidFill>
          </p:spPr>
          <p:txBody>
            <a:bodyPr>
              <a:spAutoFit/>
            </a:bodyPr>
            <a:lstStyle/>
            <a:p>
              <a:pPr algn="ctr" eaLnBrk="1" hangingPunct="1">
                <a:defRPr/>
              </a:pPr>
              <a:r>
                <a:rPr lang="zh-CN" altLang="en-US" sz="2000" dirty="0">
                  <a:solidFill>
                    <a:schemeClr val="bg1"/>
                  </a:solidFill>
                  <a:effectLst>
                    <a:outerShdw blurRad="38100" dist="38100" dir="2700000" algn="tl">
                      <a:srgbClr val="000000"/>
                    </a:outerShdw>
                  </a:effectLst>
                </a:rPr>
                <a:t>数据报网络</a:t>
              </a:r>
            </a:p>
          </p:txBody>
        </p:sp>
        <p:sp>
          <p:nvSpPr>
            <p:cNvPr id="58380" name="TextBox 10"/>
            <p:cNvSpPr txBox="1">
              <a:spLocks noChangeArrowheads="1"/>
            </p:cNvSpPr>
            <p:nvPr/>
          </p:nvSpPr>
          <p:spPr bwMode="auto">
            <a:xfrm>
              <a:off x="2925" y="3475"/>
              <a:ext cx="117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dirty="0">
                  <a:latin typeface="Arial" panose="020B0604020202020204" pitchFamily="34" charset="0"/>
                  <a:ea typeface="宋体" panose="02010600030101010101" pitchFamily="2" charset="-122"/>
                </a:rPr>
                <a:t>虚电路网络</a:t>
              </a:r>
            </a:p>
          </p:txBody>
        </p:sp>
        <p:cxnSp>
          <p:nvCxnSpPr>
            <p:cNvPr id="13" name="直接箭头连接符 12"/>
            <p:cNvCxnSpPr/>
            <p:nvPr/>
          </p:nvCxnSpPr>
          <p:spPr>
            <a:xfrm rot="10800000" flipV="1">
              <a:off x="1980" y="1798"/>
              <a:ext cx="40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10800000" flipV="1">
              <a:off x="1305" y="2473"/>
              <a:ext cx="40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0800000" flipV="1">
              <a:off x="2115" y="3148"/>
              <a:ext cx="40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50" y="1798"/>
              <a:ext cx="49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025" y="2473"/>
              <a:ext cx="360"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970" y="3148"/>
              <a:ext cx="360"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6187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2"/>
          <p:cNvSpPr>
            <a:spLocks noGrp="1"/>
          </p:cNvSpPr>
          <p:nvPr>
            <p:ph type="sldNum" sz="quarter" idx="11"/>
          </p:nvPr>
        </p:nvSpPr>
        <p:spPr>
          <a:xfrm>
            <a:off x="9601694" y="6544469"/>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0EEF0C9C-0074-4D96-88A1-5DF9EFBC6B3C}"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36</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59396" name="Rectangle 2"/>
          <p:cNvSpPr>
            <a:spLocks noGrp="1" noChangeArrowheads="1"/>
          </p:cNvSpPr>
          <p:nvPr>
            <p:ph type="title" idx="4294967295"/>
          </p:nvPr>
        </p:nvSpPr>
        <p:spPr/>
        <p:txBody>
          <a:bodyPr/>
          <a:lstStyle/>
          <a:p>
            <a:pPr eaLnBrk="1" hangingPunct="1"/>
            <a:r>
              <a:rPr lang="zh-CN" altLang="en-US"/>
              <a:t>交换网络的技术实现</a:t>
            </a:r>
            <a:endParaRPr lang="zh-CN" altLang="en-US">
              <a:ea typeface="宋体" panose="02010600030101010101" pitchFamily="2" charset="-122"/>
            </a:endParaRPr>
          </a:p>
        </p:txBody>
      </p:sp>
      <p:sp>
        <p:nvSpPr>
          <p:cNvPr id="59397" name="Rectangle 3"/>
          <p:cNvSpPr>
            <a:spLocks noGrp="1" noChangeArrowheads="1"/>
          </p:cNvSpPr>
          <p:nvPr>
            <p:ph type="body" sz="half" idx="4294967295"/>
          </p:nvPr>
        </p:nvSpPr>
        <p:spPr>
          <a:xfrm>
            <a:off x="831055" y="1360488"/>
            <a:ext cx="7014046" cy="5327650"/>
          </a:xfrm>
        </p:spPr>
        <p:txBody>
          <a:bodyPr/>
          <a:lstStyle/>
          <a:p>
            <a:pPr eaLnBrk="1" hangingPunct="1"/>
            <a:r>
              <a:rPr lang="zh-CN" altLang="en-US" sz="2600" dirty="0">
                <a:solidFill>
                  <a:srgbClr val="FF0000"/>
                </a:solidFill>
                <a:ea typeface="宋体" panose="02010600030101010101" pitchFamily="2" charset="-122"/>
              </a:rPr>
              <a:t>一个基本问题：</a:t>
            </a:r>
            <a:r>
              <a:rPr lang="zh-CN" altLang="en-US" sz="2600" dirty="0">
                <a:ea typeface="宋体" panose="02010600030101010101" pitchFamily="2" charset="-122"/>
              </a:rPr>
              <a:t> 数据是如何通过网络进行传输的？</a:t>
            </a:r>
          </a:p>
          <a:p>
            <a:pPr lvl="1" eaLnBrk="1" hangingPunct="1"/>
            <a:r>
              <a:rPr lang="zh-CN" altLang="en-US" dirty="0">
                <a:solidFill>
                  <a:srgbClr val="FF0000"/>
                </a:solidFill>
                <a:ea typeface="宋体" panose="02010600030101010101" pitchFamily="2" charset="-122"/>
              </a:rPr>
              <a:t>电路交换：</a:t>
            </a:r>
            <a:r>
              <a:rPr lang="zh-CN" altLang="en-US" dirty="0">
                <a:ea typeface="宋体" panose="02010600030101010101" pitchFamily="2" charset="-122"/>
              </a:rPr>
              <a:t> 每次通话需占用专用电路：电话网</a:t>
            </a:r>
          </a:p>
          <a:p>
            <a:pPr lvl="1" eaLnBrk="1" hangingPunct="1"/>
            <a:r>
              <a:rPr lang="zh-CN" altLang="en-US" dirty="0">
                <a:solidFill>
                  <a:srgbClr val="FF0000"/>
                </a:solidFill>
                <a:ea typeface="宋体" panose="02010600030101010101" pitchFamily="2" charset="-122"/>
              </a:rPr>
              <a:t>分组交换：</a:t>
            </a:r>
            <a:r>
              <a:rPr lang="zh-CN" altLang="en-US" dirty="0">
                <a:ea typeface="宋体" panose="02010600030101010101" pitchFamily="2" charset="-122"/>
              </a:rPr>
              <a:t> 数据通过离散的数据分组进行传输</a:t>
            </a:r>
            <a:endParaRPr lang="zh-CN" altLang="en-US" sz="2200" dirty="0">
              <a:ea typeface="宋体" panose="02010600030101010101" pitchFamily="2" charset="-122"/>
            </a:endParaRPr>
          </a:p>
        </p:txBody>
      </p:sp>
      <p:sp>
        <p:nvSpPr>
          <p:cNvPr id="59398" name="Freeform 61"/>
          <p:cNvSpPr>
            <a:spLocks/>
          </p:cNvSpPr>
          <p:nvPr/>
        </p:nvSpPr>
        <p:spPr bwMode="auto">
          <a:xfrm>
            <a:off x="9819182" y="345757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399" name="Freeform 62"/>
          <p:cNvSpPr>
            <a:spLocks/>
          </p:cNvSpPr>
          <p:nvPr/>
        </p:nvSpPr>
        <p:spPr bwMode="auto">
          <a:xfrm>
            <a:off x="9838233" y="1931989"/>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00" name="Freeform 63"/>
          <p:cNvSpPr>
            <a:spLocks/>
          </p:cNvSpPr>
          <p:nvPr/>
        </p:nvSpPr>
        <p:spPr bwMode="auto">
          <a:xfrm>
            <a:off x="8098332" y="1639888"/>
            <a:ext cx="1644650"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9401" name="Group 64"/>
          <p:cNvGrpSpPr>
            <a:grpSpLocks/>
          </p:cNvGrpSpPr>
          <p:nvPr/>
        </p:nvGrpSpPr>
        <p:grpSpPr bwMode="auto">
          <a:xfrm>
            <a:off x="8185645" y="2974975"/>
            <a:ext cx="1458913" cy="933450"/>
            <a:chOff x="2889" y="1631"/>
            <a:chExt cx="980" cy="743"/>
          </a:xfrm>
        </p:grpSpPr>
        <p:sp>
          <p:nvSpPr>
            <p:cNvPr id="60022" name="Rectangle 65"/>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0023" name="AutoShape 66"/>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59402" name="Group 67"/>
          <p:cNvGrpSpPr>
            <a:grpSpLocks/>
          </p:cNvGrpSpPr>
          <p:nvPr/>
        </p:nvGrpSpPr>
        <p:grpSpPr bwMode="auto">
          <a:xfrm>
            <a:off x="8887319" y="1831976"/>
            <a:ext cx="336550" cy="531813"/>
            <a:chOff x="3796" y="1043"/>
            <a:chExt cx="865" cy="1237"/>
          </a:xfrm>
        </p:grpSpPr>
        <p:sp>
          <p:nvSpPr>
            <p:cNvPr id="59992" name="Line 68"/>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3" name="Line 69"/>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4" name="Line 70"/>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5" name="Line 71"/>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6" name="Line 72"/>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7" name="Line 73"/>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8" name="Line 74"/>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9" name="Line 75"/>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0" name="Line 76"/>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1" name="Line 77"/>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2" name="Line 78"/>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3" name="Line 79"/>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4" name="Line 80"/>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5" name="Line 81"/>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6" name="Line 82"/>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0007" name="Group 83"/>
            <p:cNvGrpSpPr>
              <a:grpSpLocks/>
            </p:cNvGrpSpPr>
            <p:nvPr/>
          </p:nvGrpSpPr>
          <p:grpSpPr bwMode="auto">
            <a:xfrm>
              <a:off x="4269" y="1415"/>
              <a:ext cx="392" cy="137"/>
              <a:chOff x="4227" y="1360"/>
              <a:chExt cx="863" cy="270"/>
            </a:xfrm>
          </p:grpSpPr>
          <p:sp>
            <p:nvSpPr>
              <p:cNvPr id="60018" name="Line 8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9" name="Line 8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20" name="Line 8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21" name="Line 8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008" name="Group 88"/>
            <p:cNvGrpSpPr>
              <a:grpSpLocks/>
            </p:cNvGrpSpPr>
            <p:nvPr/>
          </p:nvGrpSpPr>
          <p:grpSpPr bwMode="auto">
            <a:xfrm rot="5700496">
              <a:off x="4053" y="1170"/>
              <a:ext cx="392" cy="137"/>
              <a:chOff x="4227" y="1360"/>
              <a:chExt cx="863" cy="270"/>
            </a:xfrm>
          </p:grpSpPr>
          <p:sp>
            <p:nvSpPr>
              <p:cNvPr id="60014" name="Line 89"/>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5" name="Line 90"/>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6" name="Line 91"/>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7" name="Line 92"/>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009" name="Group 93"/>
            <p:cNvGrpSpPr>
              <a:grpSpLocks/>
            </p:cNvGrpSpPr>
            <p:nvPr/>
          </p:nvGrpSpPr>
          <p:grpSpPr bwMode="auto">
            <a:xfrm rot="10800000">
              <a:off x="3796" y="1402"/>
              <a:ext cx="392" cy="137"/>
              <a:chOff x="4227" y="1360"/>
              <a:chExt cx="863" cy="270"/>
            </a:xfrm>
          </p:grpSpPr>
          <p:sp>
            <p:nvSpPr>
              <p:cNvPr id="60010" name="Line 9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1" name="Line 9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2" name="Line 9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3" name="Line 9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59403" name="Line 100"/>
          <p:cNvSpPr>
            <a:spLocks noChangeShapeType="1"/>
          </p:cNvSpPr>
          <p:nvPr/>
        </p:nvSpPr>
        <p:spPr bwMode="auto">
          <a:xfrm flipH="1">
            <a:off x="8204695" y="2220913"/>
            <a:ext cx="9366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01"/>
          <p:cNvSpPr>
            <a:spLocks noChangeShapeType="1"/>
          </p:cNvSpPr>
          <p:nvPr/>
        </p:nvSpPr>
        <p:spPr bwMode="auto">
          <a:xfrm flipH="1">
            <a:off x="8171357" y="2190750"/>
            <a:ext cx="152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9405" name="Picture 10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0757" y="1878013"/>
            <a:ext cx="368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6" name="Oval 107"/>
          <p:cNvSpPr>
            <a:spLocks noChangeArrowheads="1"/>
          </p:cNvSpPr>
          <p:nvPr/>
        </p:nvSpPr>
        <p:spPr bwMode="auto">
          <a:xfrm>
            <a:off x="9944595" y="3652838"/>
            <a:ext cx="358775" cy="9525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07" name="Line 108"/>
          <p:cNvSpPr>
            <a:spLocks noChangeShapeType="1"/>
          </p:cNvSpPr>
          <p:nvPr/>
        </p:nvSpPr>
        <p:spPr bwMode="auto">
          <a:xfrm>
            <a:off x="9944594" y="3644900"/>
            <a:ext cx="0" cy="5873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8" name="Line 109"/>
          <p:cNvSpPr>
            <a:spLocks noChangeShapeType="1"/>
          </p:cNvSpPr>
          <p:nvPr/>
        </p:nvSpPr>
        <p:spPr bwMode="auto">
          <a:xfrm>
            <a:off x="10303369" y="3644900"/>
            <a:ext cx="0" cy="5873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9" name="Rectangle 110"/>
          <p:cNvSpPr>
            <a:spLocks noChangeArrowheads="1"/>
          </p:cNvSpPr>
          <p:nvPr/>
        </p:nvSpPr>
        <p:spPr bwMode="auto">
          <a:xfrm>
            <a:off x="9944594" y="3644900"/>
            <a:ext cx="355600" cy="58738"/>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10" name="Oval 111"/>
          <p:cNvSpPr>
            <a:spLocks noChangeArrowheads="1"/>
          </p:cNvSpPr>
          <p:nvPr/>
        </p:nvSpPr>
        <p:spPr bwMode="auto">
          <a:xfrm>
            <a:off x="9941420" y="3576639"/>
            <a:ext cx="358775" cy="11112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11" name="Group 112"/>
          <p:cNvGrpSpPr>
            <a:grpSpLocks/>
          </p:cNvGrpSpPr>
          <p:nvPr/>
        </p:nvGrpSpPr>
        <p:grpSpPr bwMode="auto">
          <a:xfrm>
            <a:off x="10027144" y="3600450"/>
            <a:ext cx="179388" cy="65088"/>
            <a:chOff x="2848" y="848"/>
            <a:chExt cx="140" cy="98"/>
          </a:xfrm>
        </p:grpSpPr>
        <p:sp>
          <p:nvSpPr>
            <p:cNvPr id="59989" name="Line 113"/>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90" name="Line 114"/>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91" name="Line 115"/>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12" name="Group 116"/>
          <p:cNvGrpSpPr>
            <a:grpSpLocks/>
          </p:cNvGrpSpPr>
          <p:nvPr/>
        </p:nvGrpSpPr>
        <p:grpSpPr bwMode="auto">
          <a:xfrm flipV="1">
            <a:off x="10027144" y="3600450"/>
            <a:ext cx="179388" cy="65088"/>
            <a:chOff x="2848" y="848"/>
            <a:chExt cx="140" cy="98"/>
          </a:xfrm>
        </p:grpSpPr>
        <p:sp>
          <p:nvSpPr>
            <p:cNvPr id="59986" name="Line 117"/>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7" name="Line 118"/>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8" name="Line 119"/>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13" name="Oval 205"/>
          <p:cNvSpPr>
            <a:spLocks noChangeArrowheads="1"/>
          </p:cNvSpPr>
          <p:nvPr/>
        </p:nvSpPr>
        <p:spPr bwMode="auto">
          <a:xfrm>
            <a:off x="9195295" y="24987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14" name="Line 206"/>
          <p:cNvSpPr>
            <a:spLocks noChangeShapeType="1"/>
          </p:cNvSpPr>
          <p:nvPr/>
        </p:nvSpPr>
        <p:spPr bwMode="auto">
          <a:xfrm>
            <a:off x="9195294" y="24907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5" name="Line 207"/>
          <p:cNvSpPr>
            <a:spLocks noChangeShapeType="1"/>
          </p:cNvSpPr>
          <p:nvPr/>
        </p:nvSpPr>
        <p:spPr bwMode="auto">
          <a:xfrm>
            <a:off x="9541369" y="2490789"/>
            <a:ext cx="0" cy="53975"/>
          </a:xfrm>
          <a:prstGeom prst="line">
            <a:avLst/>
          </a:prstGeom>
          <a:noFill/>
          <a:ln w="127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6" name="Rectangle 208"/>
          <p:cNvSpPr>
            <a:spLocks noChangeArrowheads="1"/>
          </p:cNvSpPr>
          <p:nvPr/>
        </p:nvSpPr>
        <p:spPr bwMode="auto">
          <a:xfrm>
            <a:off x="9195294" y="24907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17" name="Oval 209"/>
          <p:cNvSpPr>
            <a:spLocks noChangeArrowheads="1"/>
          </p:cNvSpPr>
          <p:nvPr/>
        </p:nvSpPr>
        <p:spPr bwMode="auto">
          <a:xfrm>
            <a:off x="9192120" y="24272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18" name="Group 210"/>
          <p:cNvGrpSpPr>
            <a:grpSpLocks/>
          </p:cNvGrpSpPr>
          <p:nvPr/>
        </p:nvGrpSpPr>
        <p:grpSpPr bwMode="auto">
          <a:xfrm>
            <a:off x="9276257" y="2449514"/>
            <a:ext cx="171450" cy="60325"/>
            <a:chOff x="2848" y="848"/>
            <a:chExt cx="140" cy="98"/>
          </a:xfrm>
        </p:grpSpPr>
        <p:sp>
          <p:nvSpPr>
            <p:cNvPr id="59983" name="Line 211"/>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4" name="Line 212"/>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5" name="Line 213"/>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19" name="Group 214"/>
          <p:cNvGrpSpPr>
            <a:grpSpLocks/>
          </p:cNvGrpSpPr>
          <p:nvPr/>
        </p:nvGrpSpPr>
        <p:grpSpPr bwMode="auto">
          <a:xfrm flipV="1">
            <a:off x="9276257" y="2449514"/>
            <a:ext cx="171450" cy="58737"/>
            <a:chOff x="2848" y="848"/>
            <a:chExt cx="140" cy="98"/>
          </a:xfrm>
        </p:grpSpPr>
        <p:sp>
          <p:nvSpPr>
            <p:cNvPr id="59980" name="Line 21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1" name="Line 21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2" name="Line 21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20" name="Oval 219"/>
          <p:cNvSpPr>
            <a:spLocks noChangeArrowheads="1"/>
          </p:cNvSpPr>
          <p:nvPr/>
        </p:nvSpPr>
        <p:spPr bwMode="auto">
          <a:xfrm>
            <a:off x="8888908" y="364807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21" name="Line 220"/>
          <p:cNvSpPr>
            <a:spLocks noChangeShapeType="1"/>
          </p:cNvSpPr>
          <p:nvPr/>
        </p:nvSpPr>
        <p:spPr bwMode="auto">
          <a:xfrm>
            <a:off x="8888907" y="364013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2" name="Line 221"/>
          <p:cNvSpPr>
            <a:spLocks noChangeShapeType="1"/>
          </p:cNvSpPr>
          <p:nvPr/>
        </p:nvSpPr>
        <p:spPr bwMode="auto">
          <a:xfrm>
            <a:off x="9234982" y="364013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Rectangle 222"/>
          <p:cNvSpPr>
            <a:spLocks noChangeArrowheads="1"/>
          </p:cNvSpPr>
          <p:nvPr/>
        </p:nvSpPr>
        <p:spPr bwMode="auto">
          <a:xfrm>
            <a:off x="8888907" y="364013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24" name="Oval 223"/>
          <p:cNvSpPr>
            <a:spLocks noChangeArrowheads="1"/>
          </p:cNvSpPr>
          <p:nvPr/>
        </p:nvSpPr>
        <p:spPr bwMode="auto">
          <a:xfrm>
            <a:off x="8885733" y="357663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25" name="Group 224"/>
          <p:cNvGrpSpPr>
            <a:grpSpLocks/>
          </p:cNvGrpSpPr>
          <p:nvPr/>
        </p:nvGrpSpPr>
        <p:grpSpPr bwMode="auto">
          <a:xfrm>
            <a:off x="8969869" y="3598864"/>
            <a:ext cx="171450" cy="60325"/>
            <a:chOff x="2848" y="848"/>
            <a:chExt cx="140" cy="98"/>
          </a:xfrm>
        </p:grpSpPr>
        <p:sp>
          <p:nvSpPr>
            <p:cNvPr id="59977" name="Line 22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8" name="Line 22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9" name="Line 22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26" name="Group 228"/>
          <p:cNvGrpSpPr>
            <a:grpSpLocks/>
          </p:cNvGrpSpPr>
          <p:nvPr/>
        </p:nvGrpSpPr>
        <p:grpSpPr bwMode="auto">
          <a:xfrm flipV="1">
            <a:off x="8969869" y="3598864"/>
            <a:ext cx="171450" cy="58737"/>
            <a:chOff x="2848" y="848"/>
            <a:chExt cx="140" cy="98"/>
          </a:xfrm>
        </p:grpSpPr>
        <p:sp>
          <p:nvSpPr>
            <p:cNvPr id="59974" name="Line 229"/>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5" name="Line 230"/>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6" name="Line 231"/>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27" name="Line 233"/>
          <p:cNvSpPr>
            <a:spLocks noChangeShapeType="1"/>
          </p:cNvSpPr>
          <p:nvPr/>
        </p:nvSpPr>
        <p:spPr bwMode="auto">
          <a:xfrm>
            <a:off x="10211295" y="3743325"/>
            <a:ext cx="163513" cy="1206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8" name="Line 234"/>
          <p:cNvSpPr>
            <a:spLocks noChangeShapeType="1"/>
          </p:cNvSpPr>
          <p:nvPr/>
        </p:nvSpPr>
        <p:spPr bwMode="auto">
          <a:xfrm>
            <a:off x="10308132" y="3663950"/>
            <a:ext cx="279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9" name="Line 235"/>
          <p:cNvSpPr>
            <a:spLocks noChangeShapeType="1"/>
          </p:cNvSpPr>
          <p:nvPr/>
        </p:nvSpPr>
        <p:spPr bwMode="auto">
          <a:xfrm flipV="1">
            <a:off x="10544669" y="3749676"/>
            <a:ext cx="134938" cy="1047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0" name="Line 236"/>
          <p:cNvSpPr>
            <a:spLocks noChangeShapeType="1"/>
          </p:cNvSpPr>
          <p:nvPr/>
        </p:nvSpPr>
        <p:spPr bwMode="auto">
          <a:xfrm>
            <a:off x="9242920" y="3670300"/>
            <a:ext cx="701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9431" name="Group 240"/>
          <p:cNvGrpSpPr>
            <a:grpSpLocks/>
          </p:cNvGrpSpPr>
          <p:nvPr/>
        </p:nvGrpSpPr>
        <p:grpSpPr bwMode="auto">
          <a:xfrm>
            <a:off x="8534895" y="3509964"/>
            <a:ext cx="220663" cy="307975"/>
            <a:chOff x="2556" y="2689"/>
            <a:chExt cx="183" cy="255"/>
          </a:xfrm>
        </p:grpSpPr>
        <p:pic>
          <p:nvPicPr>
            <p:cNvPr id="59957" name="Picture 241"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958" name="Freeform 2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59" name="Freeform 2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0" name="Freeform 2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1" name="Freeform 2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2" name="Freeform 2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3" name="Freeform 2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4" name="Freeform 2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5" name="Freeform 2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6" name="Freeform 2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7" name="Freeform 2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8" name="Freeform 2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9" name="Freeform 2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0" name="Freeform 2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1" name="Freeform 2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2" name="Freeform 2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3" name="Freeform 2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432" name="Line 259"/>
          <p:cNvSpPr>
            <a:spLocks noChangeShapeType="1"/>
          </p:cNvSpPr>
          <p:nvPr/>
        </p:nvSpPr>
        <p:spPr bwMode="auto">
          <a:xfrm>
            <a:off x="9538194" y="2517776"/>
            <a:ext cx="509588" cy="31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260"/>
          <p:cNvSpPr>
            <a:spLocks noChangeShapeType="1"/>
          </p:cNvSpPr>
          <p:nvPr/>
        </p:nvSpPr>
        <p:spPr bwMode="auto">
          <a:xfrm>
            <a:off x="9104807" y="2346325"/>
            <a:ext cx="152400" cy="825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Freeform 261"/>
          <p:cNvSpPr>
            <a:spLocks/>
          </p:cNvSpPr>
          <p:nvPr/>
        </p:nvSpPr>
        <p:spPr bwMode="auto">
          <a:xfrm>
            <a:off x="8423769" y="4352925"/>
            <a:ext cx="2979738" cy="1455738"/>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35" name="Line 262"/>
          <p:cNvSpPr>
            <a:spLocks noChangeShapeType="1"/>
          </p:cNvSpPr>
          <p:nvPr/>
        </p:nvSpPr>
        <p:spPr bwMode="auto">
          <a:xfrm rot="-5400000">
            <a:off x="10660557" y="5089526"/>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436" name="Group 590"/>
          <p:cNvGrpSpPr>
            <a:grpSpLocks/>
          </p:cNvGrpSpPr>
          <p:nvPr/>
        </p:nvGrpSpPr>
        <p:grpSpPr bwMode="auto">
          <a:xfrm>
            <a:off x="10573244" y="5226051"/>
            <a:ext cx="198438" cy="365125"/>
            <a:chOff x="4702" y="3292"/>
            <a:chExt cx="125" cy="230"/>
          </a:xfrm>
        </p:grpSpPr>
        <p:sp>
          <p:nvSpPr>
            <p:cNvPr id="59949" name="AutoShape 264"/>
            <p:cNvSpPr>
              <a:spLocks noChangeArrowheads="1"/>
            </p:cNvSpPr>
            <p:nvPr/>
          </p:nvSpPr>
          <p:spPr bwMode="auto">
            <a:xfrm>
              <a:off x="4702" y="3469"/>
              <a:ext cx="125" cy="53"/>
            </a:xfrm>
            <a:prstGeom prst="parallelogram">
              <a:avLst>
                <a:gd name="adj" fmla="val 90856"/>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0" name="Rectangle 265"/>
            <p:cNvSpPr>
              <a:spLocks noChangeArrowheads="1"/>
            </p:cNvSpPr>
            <p:nvPr/>
          </p:nvSpPr>
          <p:spPr bwMode="auto">
            <a:xfrm>
              <a:off x="4765" y="3293"/>
              <a:ext cx="58" cy="17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1" name="Rectangle 266"/>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2" name="AutoShape 267"/>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3" name="Line 268"/>
            <p:cNvSpPr>
              <a:spLocks noChangeShapeType="1"/>
            </p:cNvSpPr>
            <p:nvPr/>
          </p:nvSpPr>
          <p:spPr bwMode="auto">
            <a:xfrm>
              <a:off x="4827" y="3296"/>
              <a:ext cx="0" cy="17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54" name="Line 269"/>
            <p:cNvSpPr>
              <a:spLocks noChangeShapeType="1"/>
            </p:cNvSpPr>
            <p:nvPr/>
          </p:nvSpPr>
          <p:spPr bwMode="auto">
            <a:xfrm flipH="1">
              <a:off x="4782" y="3469"/>
              <a:ext cx="45" cy="5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55" name="Rectangle 270"/>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6" name="Rectangle 271"/>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59437" name="Line 272"/>
          <p:cNvSpPr>
            <a:spLocks noChangeShapeType="1"/>
          </p:cNvSpPr>
          <p:nvPr/>
        </p:nvSpPr>
        <p:spPr bwMode="auto">
          <a:xfrm rot="5400000" flipV="1">
            <a:off x="10806608" y="537051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38" name="Line 273"/>
          <p:cNvSpPr>
            <a:spLocks noChangeShapeType="1"/>
          </p:cNvSpPr>
          <p:nvPr/>
        </p:nvSpPr>
        <p:spPr bwMode="auto">
          <a:xfrm rot="-5400000">
            <a:off x="10992344" y="5046663"/>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39" name="Oval 275"/>
          <p:cNvSpPr>
            <a:spLocks noChangeArrowheads="1"/>
          </p:cNvSpPr>
          <p:nvPr/>
        </p:nvSpPr>
        <p:spPr bwMode="auto">
          <a:xfrm>
            <a:off x="10576419" y="4860926"/>
            <a:ext cx="496888" cy="13017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0" name="Line 276"/>
          <p:cNvSpPr>
            <a:spLocks noChangeShapeType="1"/>
          </p:cNvSpPr>
          <p:nvPr/>
        </p:nvSpPr>
        <p:spPr bwMode="auto">
          <a:xfrm>
            <a:off x="10576419" y="4849813"/>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1" name="Line 277"/>
          <p:cNvSpPr>
            <a:spLocks noChangeShapeType="1"/>
          </p:cNvSpPr>
          <p:nvPr/>
        </p:nvSpPr>
        <p:spPr bwMode="auto">
          <a:xfrm>
            <a:off x="11073307" y="4849813"/>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2" name="Rectangle 278"/>
          <p:cNvSpPr>
            <a:spLocks noChangeArrowheads="1"/>
          </p:cNvSpPr>
          <p:nvPr/>
        </p:nvSpPr>
        <p:spPr bwMode="auto">
          <a:xfrm>
            <a:off x="10576420" y="4849814"/>
            <a:ext cx="492125" cy="793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3" name="Oval 279"/>
          <p:cNvSpPr>
            <a:spLocks noChangeArrowheads="1"/>
          </p:cNvSpPr>
          <p:nvPr/>
        </p:nvSpPr>
        <p:spPr bwMode="auto">
          <a:xfrm>
            <a:off x="10571658" y="4756150"/>
            <a:ext cx="496887" cy="15240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44" name="Group 280"/>
          <p:cNvGrpSpPr>
            <a:grpSpLocks/>
          </p:cNvGrpSpPr>
          <p:nvPr/>
        </p:nvGrpSpPr>
        <p:grpSpPr bwMode="auto">
          <a:xfrm>
            <a:off x="10690719" y="4789488"/>
            <a:ext cx="247650" cy="88900"/>
            <a:chOff x="2848" y="848"/>
            <a:chExt cx="140" cy="98"/>
          </a:xfrm>
        </p:grpSpPr>
        <p:sp>
          <p:nvSpPr>
            <p:cNvPr id="59946" name="Line 281"/>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7" name="Line 282"/>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8" name="Line 283"/>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45" name="Group 284"/>
          <p:cNvGrpSpPr>
            <a:grpSpLocks/>
          </p:cNvGrpSpPr>
          <p:nvPr/>
        </p:nvGrpSpPr>
        <p:grpSpPr bwMode="auto">
          <a:xfrm flipV="1">
            <a:off x="10690719" y="4787900"/>
            <a:ext cx="247650" cy="88900"/>
            <a:chOff x="2848" y="848"/>
            <a:chExt cx="140" cy="98"/>
          </a:xfrm>
        </p:grpSpPr>
        <p:sp>
          <p:nvSpPr>
            <p:cNvPr id="59943" name="Line 28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4" name="Line 28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5" name="Line 28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46" name="Oval 289"/>
          <p:cNvSpPr>
            <a:spLocks noChangeArrowheads="1"/>
          </p:cNvSpPr>
          <p:nvPr/>
        </p:nvSpPr>
        <p:spPr bwMode="auto">
          <a:xfrm>
            <a:off x="9766794" y="4584701"/>
            <a:ext cx="490538" cy="13017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7" name="Line 291"/>
          <p:cNvSpPr>
            <a:spLocks noChangeShapeType="1"/>
          </p:cNvSpPr>
          <p:nvPr/>
        </p:nvSpPr>
        <p:spPr bwMode="auto">
          <a:xfrm>
            <a:off x="10257332" y="4573588"/>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8" name="Rectangle 292"/>
          <p:cNvSpPr>
            <a:spLocks noChangeArrowheads="1"/>
          </p:cNvSpPr>
          <p:nvPr/>
        </p:nvSpPr>
        <p:spPr bwMode="auto">
          <a:xfrm>
            <a:off x="9760445" y="4573589"/>
            <a:ext cx="492125" cy="793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9" name="Oval 293"/>
          <p:cNvSpPr>
            <a:spLocks noChangeArrowheads="1"/>
          </p:cNvSpPr>
          <p:nvPr/>
        </p:nvSpPr>
        <p:spPr bwMode="auto">
          <a:xfrm>
            <a:off x="9755683" y="4479925"/>
            <a:ext cx="496887" cy="15240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50" name="Group 294"/>
          <p:cNvGrpSpPr>
            <a:grpSpLocks/>
          </p:cNvGrpSpPr>
          <p:nvPr/>
        </p:nvGrpSpPr>
        <p:grpSpPr bwMode="auto">
          <a:xfrm>
            <a:off x="9874744" y="4513263"/>
            <a:ext cx="247650" cy="88900"/>
            <a:chOff x="2848" y="848"/>
            <a:chExt cx="140" cy="98"/>
          </a:xfrm>
        </p:grpSpPr>
        <p:sp>
          <p:nvSpPr>
            <p:cNvPr id="59940" name="Line 29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1" name="Line 29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2" name="Line 29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51" name="Group 298"/>
          <p:cNvGrpSpPr>
            <a:grpSpLocks/>
          </p:cNvGrpSpPr>
          <p:nvPr/>
        </p:nvGrpSpPr>
        <p:grpSpPr bwMode="auto">
          <a:xfrm flipV="1">
            <a:off x="9874744" y="4511675"/>
            <a:ext cx="247650" cy="88900"/>
            <a:chOff x="2848" y="848"/>
            <a:chExt cx="140" cy="98"/>
          </a:xfrm>
        </p:grpSpPr>
        <p:sp>
          <p:nvSpPr>
            <p:cNvPr id="59937" name="Line 299"/>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8" name="Line 300"/>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9" name="Line 301"/>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52" name="Oval 303"/>
          <p:cNvSpPr>
            <a:spLocks noChangeArrowheads="1"/>
          </p:cNvSpPr>
          <p:nvPr/>
        </p:nvSpPr>
        <p:spPr bwMode="auto">
          <a:xfrm>
            <a:off x="9095283" y="4889501"/>
            <a:ext cx="496887" cy="13017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53" name="Line 304"/>
          <p:cNvSpPr>
            <a:spLocks noChangeShapeType="1"/>
          </p:cNvSpPr>
          <p:nvPr/>
        </p:nvSpPr>
        <p:spPr bwMode="auto">
          <a:xfrm>
            <a:off x="9095282" y="4878388"/>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54" name="Line 305"/>
          <p:cNvSpPr>
            <a:spLocks noChangeShapeType="1"/>
          </p:cNvSpPr>
          <p:nvPr/>
        </p:nvSpPr>
        <p:spPr bwMode="auto">
          <a:xfrm>
            <a:off x="9592169" y="4878388"/>
            <a:ext cx="0" cy="80962"/>
          </a:xfrm>
          <a:prstGeom prst="line">
            <a:avLst/>
          </a:prstGeom>
          <a:noFill/>
          <a:ln w="127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55" name="Rectangle 306"/>
          <p:cNvSpPr>
            <a:spLocks noChangeArrowheads="1"/>
          </p:cNvSpPr>
          <p:nvPr/>
        </p:nvSpPr>
        <p:spPr bwMode="auto">
          <a:xfrm>
            <a:off x="9095283" y="4878389"/>
            <a:ext cx="492125" cy="793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56" name="Oval 307"/>
          <p:cNvSpPr>
            <a:spLocks noChangeArrowheads="1"/>
          </p:cNvSpPr>
          <p:nvPr/>
        </p:nvSpPr>
        <p:spPr bwMode="auto">
          <a:xfrm>
            <a:off x="9090519" y="4784725"/>
            <a:ext cx="496888" cy="15240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57" name="Group 308"/>
          <p:cNvGrpSpPr>
            <a:grpSpLocks/>
          </p:cNvGrpSpPr>
          <p:nvPr/>
        </p:nvGrpSpPr>
        <p:grpSpPr bwMode="auto">
          <a:xfrm>
            <a:off x="9209582" y="4818063"/>
            <a:ext cx="247650" cy="88900"/>
            <a:chOff x="2848" y="848"/>
            <a:chExt cx="140" cy="98"/>
          </a:xfrm>
        </p:grpSpPr>
        <p:sp>
          <p:nvSpPr>
            <p:cNvPr id="59934" name="Line 309"/>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5" name="Line 310"/>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6" name="Line 311"/>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58" name="Group 312"/>
          <p:cNvGrpSpPr>
            <a:grpSpLocks/>
          </p:cNvGrpSpPr>
          <p:nvPr/>
        </p:nvGrpSpPr>
        <p:grpSpPr bwMode="auto">
          <a:xfrm flipV="1">
            <a:off x="9209582" y="4816475"/>
            <a:ext cx="247650" cy="88900"/>
            <a:chOff x="2848" y="848"/>
            <a:chExt cx="140" cy="98"/>
          </a:xfrm>
        </p:grpSpPr>
        <p:sp>
          <p:nvSpPr>
            <p:cNvPr id="59931" name="Line 313"/>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2" name="Line 314"/>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3" name="Line 315"/>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59" name="Line 316"/>
          <p:cNvSpPr>
            <a:spLocks noChangeShapeType="1"/>
          </p:cNvSpPr>
          <p:nvPr/>
        </p:nvSpPr>
        <p:spPr bwMode="auto">
          <a:xfrm>
            <a:off x="10204944" y="4691063"/>
            <a:ext cx="376238" cy="1206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0" name="Line 317"/>
          <p:cNvSpPr>
            <a:spLocks noChangeShapeType="1"/>
          </p:cNvSpPr>
          <p:nvPr/>
        </p:nvSpPr>
        <p:spPr bwMode="auto">
          <a:xfrm flipV="1">
            <a:off x="9552482" y="4703764"/>
            <a:ext cx="277812" cy="109537"/>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318"/>
          <p:cNvSpPr>
            <a:spLocks noChangeShapeType="1"/>
          </p:cNvSpPr>
          <p:nvPr/>
        </p:nvSpPr>
        <p:spPr bwMode="auto">
          <a:xfrm flipV="1">
            <a:off x="9595344" y="4906963"/>
            <a:ext cx="9715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2" name="Line 319"/>
          <p:cNvSpPr>
            <a:spLocks noChangeShapeType="1"/>
          </p:cNvSpPr>
          <p:nvPr/>
        </p:nvSpPr>
        <p:spPr bwMode="auto">
          <a:xfrm flipH="1">
            <a:off x="8890494" y="4652963"/>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320"/>
          <p:cNvSpPr>
            <a:spLocks noChangeShapeType="1"/>
          </p:cNvSpPr>
          <p:nvPr/>
        </p:nvSpPr>
        <p:spPr bwMode="auto">
          <a:xfrm>
            <a:off x="8915894" y="4703763"/>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321"/>
          <p:cNvSpPr>
            <a:spLocks noChangeShapeType="1"/>
          </p:cNvSpPr>
          <p:nvPr/>
        </p:nvSpPr>
        <p:spPr bwMode="auto">
          <a:xfrm>
            <a:off x="8776194" y="5040313"/>
            <a:ext cx="15398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322"/>
          <p:cNvSpPr>
            <a:spLocks noChangeShapeType="1"/>
          </p:cNvSpPr>
          <p:nvPr/>
        </p:nvSpPr>
        <p:spPr bwMode="auto">
          <a:xfrm>
            <a:off x="9028608" y="5119688"/>
            <a:ext cx="4905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323"/>
          <p:cNvSpPr>
            <a:spLocks noChangeShapeType="1"/>
          </p:cNvSpPr>
          <p:nvPr/>
        </p:nvSpPr>
        <p:spPr bwMode="auto">
          <a:xfrm flipH="1">
            <a:off x="9268320" y="5027614"/>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7" name="Line 324"/>
          <p:cNvSpPr>
            <a:spLocks noChangeShapeType="1"/>
          </p:cNvSpPr>
          <p:nvPr/>
        </p:nvSpPr>
        <p:spPr bwMode="auto">
          <a:xfrm>
            <a:off x="9080994" y="5116513"/>
            <a:ext cx="1588"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8" name="Line 325"/>
          <p:cNvSpPr>
            <a:spLocks noChangeShapeType="1"/>
          </p:cNvSpPr>
          <p:nvPr/>
        </p:nvSpPr>
        <p:spPr bwMode="auto">
          <a:xfrm flipH="1" flipV="1">
            <a:off x="9477869" y="5124450"/>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9" name="Line 354"/>
          <p:cNvSpPr>
            <a:spLocks noChangeShapeType="1"/>
          </p:cNvSpPr>
          <p:nvPr/>
        </p:nvSpPr>
        <p:spPr bwMode="auto">
          <a:xfrm>
            <a:off x="9558833" y="4983164"/>
            <a:ext cx="503237"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0" name="Line 355"/>
          <p:cNvSpPr>
            <a:spLocks noChangeShapeType="1"/>
          </p:cNvSpPr>
          <p:nvPr/>
        </p:nvSpPr>
        <p:spPr bwMode="auto">
          <a:xfrm>
            <a:off x="9007970" y="4918075"/>
            <a:ext cx="7937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1" name="Line 365"/>
          <p:cNvSpPr>
            <a:spLocks noChangeShapeType="1"/>
          </p:cNvSpPr>
          <p:nvPr/>
        </p:nvSpPr>
        <p:spPr bwMode="auto">
          <a:xfrm flipH="1">
            <a:off x="9096870" y="3440114"/>
            <a:ext cx="3175" cy="1349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2" name="Line 366"/>
          <p:cNvSpPr>
            <a:spLocks noChangeShapeType="1"/>
          </p:cNvSpPr>
          <p:nvPr/>
        </p:nvSpPr>
        <p:spPr bwMode="auto">
          <a:xfrm flipV="1">
            <a:off x="10393858" y="2422526"/>
            <a:ext cx="123825" cy="87313"/>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3" name="Line 367"/>
          <p:cNvSpPr>
            <a:spLocks noChangeShapeType="1"/>
          </p:cNvSpPr>
          <p:nvPr/>
        </p:nvSpPr>
        <p:spPr bwMode="auto">
          <a:xfrm>
            <a:off x="10220819" y="2595564"/>
            <a:ext cx="0" cy="9842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4" name="Line 368"/>
          <p:cNvSpPr>
            <a:spLocks noChangeShapeType="1"/>
          </p:cNvSpPr>
          <p:nvPr/>
        </p:nvSpPr>
        <p:spPr bwMode="auto">
          <a:xfrm flipV="1">
            <a:off x="10404970" y="2492376"/>
            <a:ext cx="263525" cy="28892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5" name="Line 369"/>
          <p:cNvSpPr>
            <a:spLocks noChangeShapeType="1"/>
          </p:cNvSpPr>
          <p:nvPr/>
        </p:nvSpPr>
        <p:spPr bwMode="auto">
          <a:xfrm>
            <a:off x="10757394" y="2490788"/>
            <a:ext cx="0" cy="1968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6" name="Line 370"/>
          <p:cNvSpPr>
            <a:spLocks noChangeShapeType="1"/>
          </p:cNvSpPr>
          <p:nvPr/>
        </p:nvSpPr>
        <p:spPr bwMode="auto">
          <a:xfrm>
            <a:off x="10411320" y="2797175"/>
            <a:ext cx="18891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371"/>
          <p:cNvSpPr>
            <a:spLocks noChangeShapeType="1"/>
          </p:cNvSpPr>
          <p:nvPr/>
        </p:nvSpPr>
        <p:spPr bwMode="auto">
          <a:xfrm flipV="1">
            <a:off x="8706345" y="3663951"/>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372"/>
          <p:cNvSpPr>
            <a:spLocks noChangeShapeType="1"/>
          </p:cNvSpPr>
          <p:nvPr/>
        </p:nvSpPr>
        <p:spPr bwMode="auto">
          <a:xfrm flipV="1">
            <a:off x="10825658" y="2190751"/>
            <a:ext cx="238125" cy="1682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373"/>
          <p:cNvSpPr>
            <a:spLocks noChangeShapeType="1"/>
          </p:cNvSpPr>
          <p:nvPr/>
        </p:nvSpPr>
        <p:spPr bwMode="auto">
          <a:xfrm>
            <a:off x="10957419" y="2787650"/>
            <a:ext cx="1857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374"/>
          <p:cNvSpPr>
            <a:spLocks noChangeShapeType="1"/>
          </p:cNvSpPr>
          <p:nvPr/>
        </p:nvSpPr>
        <p:spPr bwMode="auto">
          <a:xfrm flipH="1">
            <a:off x="10111283" y="2863850"/>
            <a:ext cx="98425" cy="7048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1" name="Line 375"/>
          <p:cNvSpPr>
            <a:spLocks noChangeShapeType="1"/>
          </p:cNvSpPr>
          <p:nvPr/>
        </p:nvSpPr>
        <p:spPr bwMode="auto">
          <a:xfrm flipH="1">
            <a:off x="10701833" y="2863851"/>
            <a:ext cx="111125" cy="7270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Oval 378"/>
          <p:cNvSpPr>
            <a:spLocks noChangeArrowheads="1"/>
          </p:cNvSpPr>
          <p:nvPr/>
        </p:nvSpPr>
        <p:spPr bwMode="auto">
          <a:xfrm>
            <a:off x="10046195" y="24987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83" name="Line 379"/>
          <p:cNvSpPr>
            <a:spLocks noChangeShapeType="1"/>
          </p:cNvSpPr>
          <p:nvPr/>
        </p:nvSpPr>
        <p:spPr bwMode="auto">
          <a:xfrm>
            <a:off x="10046194" y="24907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4" name="Line 380"/>
          <p:cNvSpPr>
            <a:spLocks noChangeShapeType="1"/>
          </p:cNvSpPr>
          <p:nvPr/>
        </p:nvSpPr>
        <p:spPr bwMode="auto">
          <a:xfrm>
            <a:off x="10392269" y="24907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5" name="Rectangle 381"/>
          <p:cNvSpPr>
            <a:spLocks noChangeArrowheads="1"/>
          </p:cNvSpPr>
          <p:nvPr/>
        </p:nvSpPr>
        <p:spPr bwMode="auto">
          <a:xfrm>
            <a:off x="10046194" y="24907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86" name="Oval 382"/>
          <p:cNvSpPr>
            <a:spLocks noChangeArrowheads="1"/>
          </p:cNvSpPr>
          <p:nvPr/>
        </p:nvSpPr>
        <p:spPr bwMode="auto">
          <a:xfrm>
            <a:off x="10043020" y="24272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87" name="Group 383"/>
          <p:cNvGrpSpPr>
            <a:grpSpLocks/>
          </p:cNvGrpSpPr>
          <p:nvPr/>
        </p:nvGrpSpPr>
        <p:grpSpPr bwMode="auto">
          <a:xfrm>
            <a:off x="10127157" y="2449514"/>
            <a:ext cx="171450" cy="60325"/>
            <a:chOff x="2848" y="848"/>
            <a:chExt cx="140" cy="98"/>
          </a:xfrm>
        </p:grpSpPr>
        <p:sp>
          <p:nvSpPr>
            <p:cNvPr id="59928" name="Line 384"/>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9" name="Line 385"/>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0" name="Line 386"/>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88" name="Group 387"/>
          <p:cNvGrpSpPr>
            <a:grpSpLocks/>
          </p:cNvGrpSpPr>
          <p:nvPr/>
        </p:nvGrpSpPr>
        <p:grpSpPr bwMode="auto">
          <a:xfrm flipV="1">
            <a:off x="10127157" y="2449514"/>
            <a:ext cx="171450" cy="58737"/>
            <a:chOff x="2848" y="848"/>
            <a:chExt cx="140" cy="98"/>
          </a:xfrm>
        </p:grpSpPr>
        <p:sp>
          <p:nvSpPr>
            <p:cNvPr id="59925" name="Line 38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6" name="Line 38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7" name="Line 39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89" name="Oval 392"/>
          <p:cNvSpPr>
            <a:spLocks noChangeArrowheads="1"/>
          </p:cNvSpPr>
          <p:nvPr/>
        </p:nvSpPr>
        <p:spPr bwMode="auto">
          <a:xfrm>
            <a:off x="10519270" y="2400301"/>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90" name="Line 393"/>
          <p:cNvSpPr>
            <a:spLocks noChangeShapeType="1"/>
          </p:cNvSpPr>
          <p:nvPr/>
        </p:nvSpPr>
        <p:spPr bwMode="auto">
          <a:xfrm>
            <a:off x="10519269" y="2392364"/>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1" name="Line 394"/>
          <p:cNvSpPr>
            <a:spLocks noChangeShapeType="1"/>
          </p:cNvSpPr>
          <p:nvPr/>
        </p:nvSpPr>
        <p:spPr bwMode="auto">
          <a:xfrm>
            <a:off x="10865344" y="2392364"/>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2" name="Rectangle 395"/>
          <p:cNvSpPr>
            <a:spLocks noChangeArrowheads="1"/>
          </p:cNvSpPr>
          <p:nvPr/>
        </p:nvSpPr>
        <p:spPr bwMode="auto">
          <a:xfrm>
            <a:off x="10519269" y="2392364"/>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93" name="Oval 396"/>
          <p:cNvSpPr>
            <a:spLocks noChangeArrowheads="1"/>
          </p:cNvSpPr>
          <p:nvPr/>
        </p:nvSpPr>
        <p:spPr bwMode="auto">
          <a:xfrm>
            <a:off x="10516095" y="2328864"/>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94" name="Group 397"/>
          <p:cNvGrpSpPr>
            <a:grpSpLocks/>
          </p:cNvGrpSpPr>
          <p:nvPr/>
        </p:nvGrpSpPr>
        <p:grpSpPr bwMode="auto">
          <a:xfrm>
            <a:off x="10600232" y="2351089"/>
            <a:ext cx="171450" cy="60325"/>
            <a:chOff x="2848" y="848"/>
            <a:chExt cx="140" cy="98"/>
          </a:xfrm>
        </p:grpSpPr>
        <p:sp>
          <p:nvSpPr>
            <p:cNvPr id="59922" name="Line 39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3" name="Line 39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4" name="Line 40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95" name="Group 401"/>
          <p:cNvGrpSpPr>
            <a:grpSpLocks/>
          </p:cNvGrpSpPr>
          <p:nvPr/>
        </p:nvGrpSpPr>
        <p:grpSpPr bwMode="auto">
          <a:xfrm flipV="1">
            <a:off x="10600232" y="2351089"/>
            <a:ext cx="171450" cy="58737"/>
            <a:chOff x="2848" y="848"/>
            <a:chExt cx="140" cy="98"/>
          </a:xfrm>
        </p:grpSpPr>
        <p:sp>
          <p:nvSpPr>
            <p:cNvPr id="59919" name="Line 402"/>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0" name="Line 403"/>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1" name="Line 404"/>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96" name="Oval 406"/>
          <p:cNvSpPr>
            <a:spLocks noChangeArrowheads="1"/>
          </p:cNvSpPr>
          <p:nvPr/>
        </p:nvSpPr>
        <p:spPr bwMode="auto">
          <a:xfrm>
            <a:off x="10606583" y="27781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97" name="Line 407"/>
          <p:cNvSpPr>
            <a:spLocks noChangeShapeType="1"/>
          </p:cNvSpPr>
          <p:nvPr/>
        </p:nvSpPr>
        <p:spPr bwMode="auto">
          <a:xfrm>
            <a:off x="10606582" y="27701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8" name="Line 408"/>
          <p:cNvSpPr>
            <a:spLocks noChangeShapeType="1"/>
          </p:cNvSpPr>
          <p:nvPr/>
        </p:nvSpPr>
        <p:spPr bwMode="auto">
          <a:xfrm>
            <a:off x="10952657" y="27701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9" name="Rectangle 409"/>
          <p:cNvSpPr>
            <a:spLocks noChangeArrowheads="1"/>
          </p:cNvSpPr>
          <p:nvPr/>
        </p:nvSpPr>
        <p:spPr bwMode="auto">
          <a:xfrm>
            <a:off x="10606582" y="27701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00" name="Oval 410"/>
          <p:cNvSpPr>
            <a:spLocks noChangeArrowheads="1"/>
          </p:cNvSpPr>
          <p:nvPr/>
        </p:nvSpPr>
        <p:spPr bwMode="auto">
          <a:xfrm>
            <a:off x="10603408" y="27066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01" name="Group 411"/>
          <p:cNvGrpSpPr>
            <a:grpSpLocks/>
          </p:cNvGrpSpPr>
          <p:nvPr/>
        </p:nvGrpSpPr>
        <p:grpSpPr bwMode="auto">
          <a:xfrm>
            <a:off x="10687544" y="2728914"/>
            <a:ext cx="171450" cy="60325"/>
            <a:chOff x="2848" y="848"/>
            <a:chExt cx="140" cy="98"/>
          </a:xfrm>
        </p:grpSpPr>
        <p:sp>
          <p:nvSpPr>
            <p:cNvPr id="59916" name="Line 412"/>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7" name="Line 413"/>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8" name="Line 414"/>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02" name="Group 415"/>
          <p:cNvGrpSpPr>
            <a:grpSpLocks/>
          </p:cNvGrpSpPr>
          <p:nvPr/>
        </p:nvGrpSpPr>
        <p:grpSpPr bwMode="auto">
          <a:xfrm flipV="1">
            <a:off x="10687544" y="2728914"/>
            <a:ext cx="171450" cy="58737"/>
            <a:chOff x="2848" y="848"/>
            <a:chExt cx="140" cy="98"/>
          </a:xfrm>
        </p:grpSpPr>
        <p:sp>
          <p:nvSpPr>
            <p:cNvPr id="59913" name="Line 416"/>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4" name="Line 417"/>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5" name="Line 418"/>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03" name="Oval 434"/>
          <p:cNvSpPr>
            <a:spLocks noChangeArrowheads="1"/>
          </p:cNvSpPr>
          <p:nvPr/>
        </p:nvSpPr>
        <p:spPr bwMode="auto">
          <a:xfrm>
            <a:off x="10055720" y="27654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04" name="Line 435"/>
          <p:cNvSpPr>
            <a:spLocks noChangeShapeType="1"/>
          </p:cNvSpPr>
          <p:nvPr/>
        </p:nvSpPr>
        <p:spPr bwMode="auto">
          <a:xfrm>
            <a:off x="10055719" y="27574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05" name="Line 436"/>
          <p:cNvSpPr>
            <a:spLocks noChangeShapeType="1"/>
          </p:cNvSpPr>
          <p:nvPr/>
        </p:nvSpPr>
        <p:spPr bwMode="auto">
          <a:xfrm>
            <a:off x="10401794" y="27574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06" name="Rectangle 437"/>
          <p:cNvSpPr>
            <a:spLocks noChangeArrowheads="1"/>
          </p:cNvSpPr>
          <p:nvPr/>
        </p:nvSpPr>
        <p:spPr bwMode="auto">
          <a:xfrm>
            <a:off x="10055719" y="27574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07" name="Oval 438"/>
          <p:cNvSpPr>
            <a:spLocks noChangeArrowheads="1"/>
          </p:cNvSpPr>
          <p:nvPr/>
        </p:nvSpPr>
        <p:spPr bwMode="auto">
          <a:xfrm>
            <a:off x="10052545" y="26939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08" name="Group 439"/>
          <p:cNvGrpSpPr>
            <a:grpSpLocks/>
          </p:cNvGrpSpPr>
          <p:nvPr/>
        </p:nvGrpSpPr>
        <p:grpSpPr bwMode="auto">
          <a:xfrm>
            <a:off x="10136682" y="2716214"/>
            <a:ext cx="171450" cy="60325"/>
            <a:chOff x="2848" y="848"/>
            <a:chExt cx="140" cy="98"/>
          </a:xfrm>
        </p:grpSpPr>
        <p:sp>
          <p:nvSpPr>
            <p:cNvPr id="59910" name="Line 440"/>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1" name="Line 441"/>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2" name="Line 442"/>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09" name="Group 443"/>
          <p:cNvGrpSpPr>
            <a:grpSpLocks/>
          </p:cNvGrpSpPr>
          <p:nvPr/>
        </p:nvGrpSpPr>
        <p:grpSpPr bwMode="auto">
          <a:xfrm flipV="1">
            <a:off x="10136682" y="2716214"/>
            <a:ext cx="171450" cy="58737"/>
            <a:chOff x="2848" y="848"/>
            <a:chExt cx="140" cy="98"/>
          </a:xfrm>
        </p:grpSpPr>
        <p:sp>
          <p:nvSpPr>
            <p:cNvPr id="59907" name="Line 444"/>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8" name="Line 445"/>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9" name="Line 446"/>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10" name="Oval 448"/>
          <p:cNvSpPr>
            <a:spLocks noChangeArrowheads="1"/>
          </p:cNvSpPr>
          <p:nvPr/>
        </p:nvSpPr>
        <p:spPr bwMode="auto">
          <a:xfrm>
            <a:off x="10578008" y="3654425"/>
            <a:ext cx="358775" cy="9525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11" name="Line 449"/>
          <p:cNvSpPr>
            <a:spLocks noChangeShapeType="1"/>
          </p:cNvSpPr>
          <p:nvPr/>
        </p:nvSpPr>
        <p:spPr bwMode="auto">
          <a:xfrm>
            <a:off x="10578007" y="3646489"/>
            <a:ext cx="0" cy="58737"/>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12" name="Line 450"/>
          <p:cNvSpPr>
            <a:spLocks noChangeShapeType="1"/>
          </p:cNvSpPr>
          <p:nvPr/>
        </p:nvSpPr>
        <p:spPr bwMode="auto">
          <a:xfrm>
            <a:off x="10936782" y="3646489"/>
            <a:ext cx="0" cy="58737"/>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13" name="Rectangle 451"/>
          <p:cNvSpPr>
            <a:spLocks noChangeArrowheads="1"/>
          </p:cNvSpPr>
          <p:nvPr/>
        </p:nvSpPr>
        <p:spPr bwMode="auto">
          <a:xfrm>
            <a:off x="10578007" y="3646489"/>
            <a:ext cx="355600" cy="58737"/>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14" name="Oval 452"/>
          <p:cNvSpPr>
            <a:spLocks noChangeArrowheads="1"/>
          </p:cNvSpPr>
          <p:nvPr/>
        </p:nvSpPr>
        <p:spPr bwMode="auto">
          <a:xfrm>
            <a:off x="10574833" y="3578226"/>
            <a:ext cx="358775" cy="11112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15" name="Group 453"/>
          <p:cNvGrpSpPr>
            <a:grpSpLocks/>
          </p:cNvGrpSpPr>
          <p:nvPr/>
        </p:nvGrpSpPr>
        <p:grpSpPr bwMode="auto">
          <a:xfrm>
            <a:off x="10660558" y="3602039"/>
            <a:ext cx="179387" cy="65087"/>
            <a:chOff x="2848" y="848"/>
            <a:chExt cx="140" cy="98"/>
          </a:xfrm>
        </p:grpSpPr>
        <p:sp>
          <p:nvSpPr>
            <p:cNvPr id="59904" name="Line 454"/>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5" name="Line 455"/>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6" name="Line 456"/>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16" name="Group 457"/>
          <p:cNvGrpSpPr>
            <a:grpSpLocks/>
          </p:cNvGrpSpPr>
          <p:nvPr/>
        </p:nvGrpSpPr>
        <p:grpSpPr bwMode="auto">
          <a:xfrm flipV="1">
            <a:off x="10660558" y="3602039"/>
            <a:ext cx="179387" cy="65087"/>
            <a:chOff x="2848" y="848"/>
            <a:chExt cx="140" cy="98"/>
          </a:xfrm>
        </p:grpSpPr>
        <p:sp>
          <p:nvSpPr>
            <p:cNvPr id="59901" name="Line 45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2" name="Line 45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3" name="Line 46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17" name="Oval 462"/>
          <p:cNvSpPr>
            <a:spLocks noChangeArrowheads="1"/>
          </p:cNvSpPr>
          <p:nvPr/>
        </p:nvSpPr>
        <p:spPr bwMode="auto">
          <a:xfrm>
            <a:off x="10281145" y="3929063"/>
            <a:ext cx="358775" cy="9525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18" name="Line 463"/>
          <p:cNvSpPr>
            <a:spLocks noChangeShapeType="1"/>
          </p:cNvSpPr>
          <p:nvPr/>
        </p:nvSpPr>
        <p:spPr bwMode="auto">
          <a:xfrm>
            <a:off x="10281144" y="3921125"/>
            <a:ext cx="0" cy="58738"/>
          </a:xfrm>
          <a:prstGeom prst="line">
            <a:avLst/>
          </a:prstGeom>
          <a:noFill/>
          <a:ln w="127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19" name="Line 464"/>
          <p:cNvSpPr>
            <a:spLocks noChangeShapeType="1"/>
          </p:cNvSpPr>
          <p:nvPr/>
        </p:nvSpPr>
        <p:spPr bwMode="auto">
          <a:xfrm>
            <a:off x="10639919" y="3921125"/>
            <a:ext cx="0" cy="5873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20" name="Rectangle 465"/>
          <p:cNvSpPr>
            <a:spLocks noChangeArrowheads="1"/>
          </p:cNvSpPr>
          <p:nvPr/>
        </p:nvSpPr>
        <p:spPr bwMode="auto">
          <a:xfrm>
            <a:off x="10287494" y="3921125"/>
            <a:ext cx="349250" cy="58738"/>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21" name="Oval 466"/>
          <p:cNvSpPr>
            <a:spLocks noChangeArrowheads="1"/>
          </p:cNvSpPr>
          <p:nvPr/>
        </p:nvSpPr>
        <p:spPr bwMode="auto">
          <a:xfrm>
            <a:off x="10277970" y="3852864"/>
            <a:ext cx="358775" cy="11112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22" name="Group 467"/>
          <p:cNvGrpSpPr>
            <a:grpSpLocks/>
          </p:cNvGrpSpPr>
          <p:nvPr/>
        </p:nvGrpSpPr>
        <p:grpSpPr bwMode="auto">
          <a:xfrm>
            <a:off x="10363694" y="3876675"/>
            <a:ext cx="179388" cy="65088"/>
            <a:chOff x="2848" y="848"/>
            <a:chExt cx="140" cy="98"/>
          </a:xfrm>
        </p:grpSpPr>
        <p:sp>
          <p:nvSpPr>
            <p:cNvPr id="59898" name="Line 46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99" name="Line 46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0" name="Line 47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3" name="Group 471"/>
          <p:cNvGrpSpPr>
            <a:grpSpLocks/>
          </p:cNvGrpSpPr>
          <p:nvPr/>
        </p:nvGrpSpPr>
        <p:grpSpPr bwMode="auto">
          <a:xfrm flipV="1">
            <a:off x="10363694" y="3876675"/>
            <a:ext cx="179388" cy="65088"/>
            <a:chOff x="2848" y="848"/>
            <a:chExt cx="140" cy="98"/>
          </a:xfrm>
        </p:grpSpPr>
        <p:sp>
          <p:nvSpPr>
            <p:cNvPr id="59895" name="Line 472"/>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96" name="Line 473"/>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97" name="Line 474"/>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24" name="Line 232"/>
          <p:cNvSpPr>
            <a:spLocks noChangeShapeType="1"/>
          </p:cNvSpPr>
          <p:nvPr/>
        </p:nvSpPr>
        <p:spPr bwMode="auto">
          <a:xfrm flipV="1">
            <a:off x="10050958" y="4005263"/>
            <a:ext cx="263525" cy="4826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9525" name="Group 517"/>
          <p:cNvGrpSpPr>
            <a:grpSpLocks/>
          </p:cNvGrpSpPr>
          <p:nvPr/>
        </p:nvGrpSpPr>
        <p:grpSpPr bwMode="auto">
          <a:xfrm>
            <a:off x="8590458" y="3602039"/>
            <a:ext cx="173037" cy="219075"/>
            <a:chOff x="3774" y="2423"/>
            <a:chExt cx="189" cy="286"/>
          </a:xfrm>
        </p:grpSpPr>
        <p:sp>
          <p:nvSpPr>
            <p:cNvPr id="59889" name="Rectangle 511"/>
            <p:cNvSpPr>
              <a:spLocks noChangeArrowheads="1"/>
            </p:cNvSpPr>
            <p:nvPr/>
          </p:nvSpPr>
          <p:spPr bwMode="auto">
            <a:xfrm>
              <a:off x="3790" y="2610"/>
              <a:ext cx="153"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0" name="Rectangle 512"/>
            <p:cNvSpPr>
              <a:spLocks noChangeArrowheads="1"/>
            </p:cNvSpPr>
            <p:nvPr/>
          </p:nvSpPr>
          <p:spPr bwMode="auto">
            <a:xfrm>
              <a:off x="3774" y="2653"/>
              <a:ext cx="18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1" name="Rectangle 513"/>
            <p:cNvSpPr>
              <a:spLocks noChangeArrowheads="1"/>
            </p:cNvSpPr>
            <p:nvPr/>
          </p:nvSpPr>
          <p:spPr bwMode="auto">
            <a:xfrm>
              <a:off x="3808" y="2564"/>
              <a:ext cx="11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2" name="Rectangle 514"/>
            <p:cNvSpPr>
              <a:spLocks noChangeArrowheads="1"/>
            </p:cNvSpPr>
            <p:nvPr/>
          </p:nvSpPr>
          <p:spPr bwMode="auto">
            <a:xfrm>
              <a:off x="3818" y="2518"/>
              <a:ext cx="97"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3" name="Rectangle 515"/>
            <p:cNvSpPr>
              <a:spLocks noChangeArrowheads="1"/>
            </p:cNvSpPr>
            <p:nvPr/>
          </p:nvSpPr>
          <p:spPr bwMode="auto">
            <a:xfrm>
              <a:off x="3828" y="2472"/>
              <a:ext cx="74"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4" name="Rectangle 516"/>
            <p:cNvSpPr>
              <a:spLocks noChangeArrowheads="1"/>
            </p:cNvSpPr>
            <p:nvPr/>
          </p:nvSpPr>
          <p:spPr bwMode="auto">
            <a:xfrm>
              <a:off x="3839" y="2423"/>
              <a:ext cx="51"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nvGrpSpPr>
          <p:cNvPr id="59526" name="Group 805"/>
          <p:cNvGrpSpPr>
            <a:grpSpLocks/>
          </p:cNvGrpSpPr>
          <p:nvPr/>
        </p:nvGrpSpPr>
        <p:grpSpPr bwMode="auto">
          <a:xfrm>
            <a:off x="9919194" y="4968876"/>
            <a:ext cx="293688" cy="411163"/>
            <a:chOff x="4290" y="3130"/>
            <a:chExt cx="185" cy="259"/>
          </a:xfrm>
        </p:grpSpPr>
        <p:pic>
          <p:nvPicPr>
            <p:cNvPr id="59870" name="Picture 33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71" name="Freeform 343"/>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72" name="Freeform 344"/>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solidFill>
                <a:schemeClr val="bg2"/>
              </a:solidFill>
              <a:round/>
              <a:headEnd/>
              <a:tailEnd/>
            </a:ln>
          </p:spPr>
          <p:txBody>
            <a:bodyPr/>
            <a:lstStyle/>
            <a:p>
              <a:endParaRPr lang="zh-CN" altLang="en-US"/>
            </a:p>
          </p:txBody>
        </p:sp>
        <p:sp>
          <p:nvSpPr>
            <p:cNvPr id="59873" name="Freeform 345"/>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solidFill>
                <a:schemeClr val="bg2"/>
              </a:solidFill>
              <a:round/>
              <a:headEnd/>
              <a:tailEnd/>
            </a:ln>
          </p:spPr>
          <p:txBody>
            <a:bodyPr/>
            <a:lstStyle/>
            <a:p>
              <a:endParaRPr lang="zh-CN" altLang="en-US"/>
            </a:p>
          </p:txBody>
        </p:sp>
        <p:sp>
          <p:nvSpPr>
            <p:cNvPr id="59874" name="Freeform 346"/>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75" name="Freeform 347"/>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solidFill>
                <a:schemeClr val="bg2"/>
              </a:solidFill>
              <a:round/>
              <a:headEnd/>
              <a:tailEnd/>
            </a:ln>
          </p:spPr>
          <p:txBody>
            <a:bodyPr/>
            <a:lstStyle/>
            <a:p>
              <a:endParaRPr lang="zh-CN" altLang="en-US"/>
            </a:p>
          </p:txBody>
        </p:sp>
        <p:sp>
          <p:nvSpPr>
            <p:cNvPr id="59876" name="Freeform 348"/>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9877" name="Freeform 349"/>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9878" name="Freeform 350"/>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9879" name="Freeform 351"/>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9880" name="Freeform 352"/>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9881" name="Freeform 353"/>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nvGrpSpPr>
            <p:cNvPr id="59882" name="Group 518"/>
            <p:cNvGrpSpPr>
              <a:grpSpLocks/>
            </p:cNvGrpSpPr>
            <p:nvPr/>
          </p:nvGrpSpPr>
          <p:grpSpPr bwMode="auto">
            <a:xfrm>
              <a:off x="4332" y="3207"/>
              <a:ext cx="143" cy="182"/>
              <a:chOff x="3774" y="2423"/>
              <a:chExt cx="189" cy="286"/>
            </a:xfrm>
          </p:grpSpPr>
          <p:sp>
            <p:nvSpPr>
              <p:cNvPr id="59883" name="Rectangle 519"/>
              <p:cNvSpPr>
                <a:spLocks noChangeArrowheads="1"/>
              </p:cNvSpPr>
              <p:nvPr/>
            </p:nvSpPr>
            <p:spPr bwMode="auto">
              <a:xfrm>
                <a:off x="3790" y="2610"/>
                <a:ext cx="153"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4" name="Rectangle 520"/>
              <p:cNvSpPr>
                <a:spLocks noChangeArrowheads="1"/>
              </p:cNvSpPr>
              <p:nvPr/>
            </p:nvSpPr>
            <p:spPr bwMode="auto">
              <a:xfrm>
                <a:off x="3774" y="2653"/>
                <a:ext cx="18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5" name="Rectangle 521"/>
              <p:cNvSpPr>
                <a:spLocks noChangeArrowheads="1"/>
              </p:cNvSpPr>
              <p:nvPr/>
            </p:nvSpPr>
            <p:spPr bwMode="auto">
              <a:xfrm>
                <a:off x="3808" y="2564"/>
                <a:ext cx="11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6" name="Rectangle 522"/>
              <p:cNvSpPr>
                <a:spLocks noChangeArrowheads="1"/>
              </p:cNvSpPr>
              <p:nvPr/>
            </p:nvSpPr>
            <p:spPr bwMode="auto">
              <a:xfrm>
                <a:off x="3818" y="2518"/>
                <a:ext cx="97"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7" name="Rectangle 523"/>
              <p:cNvSpPr>
                <a:spLocks noChangeArrowheads="1"/>
              </p:cNvSpPr>
              <p:nvPr/>
            </p:nvSpPr>
            <p:spPr bwMode="auto">
              <a:xfrm>
                <a:off x="3828" y="2472"/>
                <a:ext cx="74"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8" name="Rectangle 524"/>
              <p:cNvSpPr>
                <a:spLocks noChangeArrowheads="1"/>
              </p:cNvSpPr>
              <p:nvPr/>
            </p:nvSpPr>
            <p:spPr bwMode="auto">
              <a:xfrm>
                <a:off x="3839" y="2423"/>
                <a:ext cx="51"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grpSp>
        <p:nvGrpSpPr>
          <p:cNvPr id="59527" name="Group 591"/>
          <p:cNvGrpSpPr>
            <a:grpSpLocks/>
          </p:cNvGrpSpPr>
          <p:nvPr/>
        </p:nvGrpSpPr>
        <p:grpSpPr bwMode="auto">
          <a:xfrm>
            <a:off x="11035208" y="4949826"/>
            <a:ext cx="198437" cy="365125"/>
            <a:chOff x="4702" y="3292"/>
            <a:chExt cx="125" cy="230"/>
          </a:xfrm>
        </p:grpSpPr>
        <p:sp>
          <p:nvSpPr>
            <p:cNvPr id="59862" name="AutoShape 592"/>
            <p:cNvSpPr>
              <a:spLocks noChangeArrowheads="1"/>
            </p:cNvSpPr>
            <p:nvPr/>
          </p:nvSpPr>
          <p:spPr bwMode="auto">
            <a:xfrm>
              <a:off x="4702" y="3469"/>
              <a:ext cx="125" cy="53"/>
            </a:xfrm>
            <a:prstGeom prst="parallelogram">
              <a:avLst>
                <a:gd name="adj" fmla="val 90856"/>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3" name="Rectangle 593"/>
            <p:cNvSpPr>
              <a:spLocks noChangeArrowheads="1"/>
            </p:cNvSpPr>
            <p:nvPr/>
          </p:nvSpPr>
          <p:spPr bwMode="auto">
            <a:xfrm>
              <a:off x="4765" y="3293"/>
              <a:ext cx="58" cy="17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4" name="Rectangle 594"/>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5" name="AutoShape 595"/>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6" name="Line 596"/>
            <p:cNvSpPr>
              <a:spLocks noChangeShapeType="1"/>
            </p:cNvSpPr>
            <p:nvPr/>
          </p:nvSpPr>
          <p:spPr bwMode="auto">
            <a:xfrm>
              <a:off x="4827" y="3296"/>
              <a:ext cx="0" cy="17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67" name="Line 597"/>
            <p:cNvSpPr>
              <a:spLocks noChangeShapeType="1"/>
            </p:cNvSpPr>
            <p:nvPr/>
          </p:nvSpPr>
          <p:spPr bwMode="auto">
            <a:xfrm flipH="1">
              <a:off x="4782" y="3469"/>
              <a:ext cx="45" cy="5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68" name="Rectangle 598"/>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9" name="Rectangle 599"/>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nvGrpSpPr>
          <p:cNvPr id="59528" name="Group 609"/>
          <p:cNvGrpSpPr>
            <a:grpSpLocks/>
          </p:cNvGrpSpPr>
          <p:nvPr/>
        </p:nvGrpSpPr>
        <p:grpSpPr bwMode="auto">
          <a:xfrm>
            <a:off x="10212882" y="5305426"/>
            <a:ext cx="273050" cy="341313"/>
            <a:chOff x="4475" y="3342"/>
            <a:chExt cx="172" cy="215"/>
          </a:xfrm>
        </p:grpSpPr>
        <p:sp>
          <p:nvSpPr>
            <p:cNvPr id="59831" name="AutoShape 475"/>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32" name="Freeform 477"/>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833" name="Freeform 482"/>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4" name="Freeform 485"/>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5" name="AutoShape 525"/>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36" name="Freeform 54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837" name="Freeform 54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8" name="Freeform 54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9" name="Freeform 54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0" name="Freeform 54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1" name="Freeform 54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2" name="Freeform 551"/>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3" name="Freeform 552"/>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4" name="Freeform 553"/>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5" name="Freeform 554"/>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6" name="Freeform 583"/>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7" name="Freeform 584"/>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848" name="Freeform 585"/>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849" name="Freeform 586"/>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850" name="Freeform 587"/>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851" name="Freeform 588"/>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852" name="Freeform 496"/>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3" name="Freeform 58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4" name="Freeform 60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5" name="Freeform 60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6" name="Freeform 60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7" name="Freeform 604"/>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8" name="Freeform 605"/>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9" name="Freeform 606"/>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60" name="Freeform 607"/>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61" name="Freeform 608"/>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29" name="Group 610"/>
          <p:cNvGrpSpPr>
            <a:grpSpLocks/>
          </p:cNvGrpSpPr>
          <p:nvPr/>
        </p:nvGrpSpPr>
        <p:grpSpPr bwMode="auto">
          <a:xfrm>
            <a:off x="9755682" y="5322888"/>
            <a:ext cx="273050" cy="341312"/>
            <a:chOff x="4475" y="3342"/>
            <a:chExt cx="172" cy="215"/>
          </a:xfrm>
        </p:grpSpPr>
        <p:sp>
          <p:nvSpPr>
            <p:cNvPr id="59800" name="AutoShape 611"/>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01" name="Freeform 612"/>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802" name="Freeform 613"/>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3" name="Freeform 614"/>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4" name="AutoShape 615"/>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05" name="Freeform 616"/>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806" name="Freeform 617"/>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7" name="Freeform 618"/>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8" name="Freeform 619"/>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9" name="Freeform 620"/>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0" name="Freeform 621"/>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1" name="Freeform 622"/>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2" name="Freeform 623"/>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3" name="Freeform 624"/>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4" name="Freeform 625"/>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5" name="Freeform 626"/>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6" name="Freeform 627"/>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817" name="Freeform 628"/>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818" name="Freeform 629"/>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819" name="Freeform 630"/>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820" name="Freeform 631"/>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821" name="Freeform 632"/>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2" name="Freeform 633"/>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3" name="Freeform 634"/>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4" name="Freeform 635"/>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5" name="Freeform 636"/>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6" name="Freeform 637"/>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7" name="Freeform 638"/>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8" name="Freeform 639"/>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9" name="Freeform 640"/>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0" name="Freeform 641"/>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0" name="Group 683"/>
          <p:cNvGrpSpPr>
            <a:grpSpLocks/>
          </p:cNvGrpSpPr>
          <p:nvPr/>
        </p:nvGrpSpPr>
        <p:grpSpPr bwMode="auto">
          <a:xfrm>
            <a:off x="9298483" y="5181601"/>
            <a:ext cx="338137" cy="282575"/>
            <a:chOff x="3899" y="3264"/>
            <a:chExt cx="213" cy="178"/>
          </a:xfrm>
        </p:grpSpPr>
        <p:sp>
          <p:nvSpPr>
            <p:cNvPr id="59761" name="Freeform 64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2" name="Freeform 64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3" name="Freeform 64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4" name="Freeform 64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5" name="Freeform 64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6" name="Freeform 64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7" name="Freeform 65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8" name="Freeform 65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9" name="Freeform 65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0" name="Freeform 65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1" name="Freeform 65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2" name="Freeform 65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3" name="Freeform 65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4" name="Freeform 65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5" name="Freeform 65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6" name="Freeform 65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7" name="Freeform 66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8" name="Freeform 66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9" name="Freeform 66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0" name="Freeform 66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1" name="Freeform 66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2" name="Freeform 66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3" name="Freeform 66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4" name="Freeform 66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5" name="Freeform 66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6" name="Freeform 66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7" name="Freeform 67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8" name="Freeform 67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9" name="Freeform 67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0" name="Rectangle 673"/>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791" name="Freeform 67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2" name="Freeform 67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3" name="Freeform 67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4" name="Freeform 67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5" name="Freeform 67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6" name="Freeform 67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7" name="Freeform 68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8" name="Freeform 68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9" name="Freeform 68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1" name="Group 684"/>
          <p:cNvGrpSpPr>
            <a:grpSpLocks/>
          </p:cNvGrpSpPr>
          <p:nvPr/>
        </p:nvGrpSpPr>
        <p:grpSpPr bwMode="auto">
          <a:xfrm>
            <a:off x="8952408" y="5184776"/>
            <a:ext cx="338137" cy="282575"/>
            <a:chOff x="3899" y="3264"/>
            <a:chExt cx="213" cy="178"/>
          </a:xfrm>
        </p:grpSpPr>
        <p:sp>
          <p:nvSpPr>
            <p:cNvPr id="59722" name="Freeform 68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3" name="Freeform 68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4" name="Freeform 68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5" name="Freeform 68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6" name="Freeform 68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7" name="Freeform 69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8" name="Freeform 69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9" name="Freeform 69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0" name="Freeform 69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1" name="Freeform 69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2" name="Freeform 69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3" name="Freeform 69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4" name="Freeform 69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5" name="Freeform 69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6" name="Freeform 69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7" name="Freeform 70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8" name="Freeform 70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9" name="Freeform 70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0" name="Freeform 70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1" name="Freeform 70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2" name="Freeform 70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3" name="Freeform 70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4" name="Freeform 70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5" name="Freeform 70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6" name="Freeform 70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7" name="Freeform 71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8" name="Freeform 71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9" name="Freeform 71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0" name="Freeform 71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1" name="Rectangle 714"/>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752" name="Freeform 71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3" name="Freeform 71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4" name="Freeform 71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5" name="Freeform 71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6" name="Freeform 71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7" name="Freeform 72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8" name="Freeform 72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9" name="Freeform 72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0" name="Freeform 72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2" name="Group 724"/>
          <p:cNvGrpSpPr>
            <a:grpSpLocks/>
          </p:cNvGrpSpPr>
          <p:nvPr/>
        </p:nvGrpSpPr>
        <p:grpSpPr bwMode="auto">
          <a:xfrm>
            <a:off x="8533308" y="4926014"/>
            <a:ext cx="338137" cy="282575"/>
            <a:chOff x="3899" y="3264"/>
            <a:chExt cx="213" cy="178"/>
          </a:xfrm>
        </p:grpSpPr>
        <p:sp>
          <p:nvSpPr>
            <p:cNvPr id="59683" name="Freeform 72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4" name="Freeform 72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5" name="Freeform 72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6" name="Freeform 72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7" name="Freeform 72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8" name="Freeform 73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9" name="Freeform 73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0" name="Freeform 73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1" name="Freeform 73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2" name="Freeform 73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3" name="Freeform 73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4" name="Freeform 73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5" name="Freeform 73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6" name="Freeform 73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7" name="Freeform 73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8" name="Freeform 74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9" name="Freeform 74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0" name="Freeform 74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1" name="Freeform 74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2" name="Freeform 74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3" name="Freeform 74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4" name="Freeform 74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5" name="Freeform 74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6" name="Freeform 74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7" name="Freeform 74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8" name="Freeform 75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9" name="Freeform 75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0" name="Freeform 75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1" name="Freeform 75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2" name="Rectangle 754"/>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713" name="Freeform 75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4" name="Freeform 75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5" name="Freeform 75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6" name="Freeform 75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7" name="Freeform 75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8" name="Freeform 76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9" name="Freeform 76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0" name="Freeform 76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1" name="Freeform 76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3" name="Group 764"/>
          <p:cNvGrpSpPr>
            <a:grpSpLocks/>
          </p:cNvGrpSpPr>
          <p:nvPr/>
        </p:nvGrpSpPr>
        <p:grpSpPr bwMode="auto">
          <a:xfrm>
            <a:off x="8696819" y="4610101"/>
            <a:ext cx="338138" cy="282575"/>
            <a:chOff x="3899" y="3264"/>
            <a:chExt cx="213" cy="178"/>
          </a:xfrm>
        </p:grpSpPr>
        <p:sp>
          <p:nvSpPr>
            <p:cNvPr id="59644" name="Freeform 76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5" name="Freeform 76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6" name="Freeform 76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7" name="Freeform 76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8" name="Freeform 76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9" name="Freeform 77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0" name="Freeform 77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1" name="Freeform 77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2" name="Freeform 77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3" name="Freeform 77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4" name="Freeform 77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5" name="Freeform 77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6" name="Freeform 77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7" name="Freeform 77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8" name="Freeform 77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9" name="Freeform 78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0" name="Freeform 78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1" name="Freeform 78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2" name="Freeform 78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3" name="Freeform 78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4" name="Freeform 78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5" name="Freeform 78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6" name="Freeform 78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7" name="Freeform 78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8" name="Freeform 78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9" name="Freeform 79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0" name="Freeform 79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1" name="Freeform 79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2" name="Freeform 79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3" name="Rectangle 794"/>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674" name="Freeform 79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5" name="Freeform 79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6" name="Freeform 79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7" name="Freeform 79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8" name="Freeform 79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9" name="Freeform 80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0" name="Freeform 80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1" name="Freeform 80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2" name="Freeform 80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534" name="Line 290"/>
          <p:cNvSpPr>
            <a:spLocks noChangeShapeType="1"/>
          </p:cNvSpPr>
          <p:nvPr/>
        </p:nvSpPr>
        <p:spPr bwMode="auto">
          <a:xfrm>
            <a:off x="9760444" y="4576763"/>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535" name="Group 806"/>
          <p:cNvGrpSpPr>
            <a:grpSpLocks/>
          </p:cNvGrpSpPr>
          <p:nvPr/>
        </p:nvGrpSpPr>
        <p:grpSpPr bwMode="auto">
          <a:xfrm>
            <a:off x="8901608" y="3178176"/>
            <a:ext cx="338137" cy="282575"/>
            <a:chOff x="3899" y="3264"/>
            <a:chExt cx="213" cy="178"/>
          </a:xfrm>
        </p:grpSpPr>
        <p:sp>
          <p:nvSpPr>
            <p:cNvPr id="59605" name="Freeform 807"/>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6" name="Freeform 808"/>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7" name="Freeform 809"/>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8" name="Freeform 810"/>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9" name="Freeform 811"/>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0" name="Freeform 812"/>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1" name="Freeform 813"/>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2" name="Freeform 814"/>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3" name="Freeform 815"/>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4" name="Freeform 816"/>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5" name="Freeform 817"/>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6" name="Freeform 818"/>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7" name="Freeform 819"/>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8" name="Freeform 820"/>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9" name="Freeform 821"/>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0" name="Freeform 822"/>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1" name="Freeform 823"/>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2" name="Freeform 824"/>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3" name="Freeform 825"/>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4" name="Freeform 826"/>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5" name="Freeform 827"/>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6" name="Freeform 828"/>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7" name="Freeform 829"/>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8" name="Freeform 830"/>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9" name="Freeform 831"/>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0" name="Freeform 832"/>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1" name="Freeform 833"/>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2" name="Freeform 834"/>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3" name="Freeform 835"/>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4" name="Rectangle 836"/>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635" name="Freeform 837"/>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6" name="Freeform 838"/>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7" name="Freeform 839"/>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8" name="Freeform 840"/>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9" name="Freeform 841"/>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0" name="Freeform 842"/>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1" name="Freeform 843"/>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2" name="Freeform 844"/>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3" name="Freeform 845"/>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6" name="Group 846"/>
          <p:cNvGrpSpPr>
            <a:grpSpLocks/>
          </p:cNvGrpSpPr>
          <p:nvPr/>
        </p:nvGrpSpPr>
        <p:grpSpPr bwMode="auto">
          <a:xfrm>
            <a:off x="8504732" y="3130550"/>
            <a:ext cx="304800" cy="363538"/>
            <a:chOff x="4475" y="3342"/>
            <a:chExt cx="172" cy="215"/>
          </a:xfrm>
        </p:grpSpPr>
        <p:sp>
          <p:nvSpPr>
            <p:cNvPr id="59574" name="AutoShape 847"/>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75" name="Freeform 848"/>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576" name="Freeform 849"/>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7" name="Freeform 850"/>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8" name="AutoShape 851"/>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79" name="Freeform 85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580" name="Freeform 85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1" name="Freeform 85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2" name="Freeform 85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3" name="Freeform 85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4" name="Freeform 85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5" name="Freeform 858"/>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6" name="Freeform 859"/>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7" name="Freeform 860"/>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8" name="Freeform 861"/>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9" name="Freeform 862"/>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0" name="Freeform 863"/>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591" name="Freeform 864"/>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592" name="Freeform 865"/>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593" name="Freeform 866"/>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594" name="Freeform 867"/>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595" name="Freeform 868"/>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6" name="Freeform 86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7" name="Freeform 87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8" name="Freeform 87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9" name="Freeform 87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0" name="Freeform 873"/>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1" name="Freeform 874"/>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2" name="Freeform 875"/>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3" name="Freeform 876"/>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4" name="Freeform 877"/>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7" name="Group 878"/>
          <p:cNvGrpSpPr>
            <a:grpSpLocks/>
          </p:cNvGrpSpPr>
          <p:nvPr/>
        </p:nvGrpSpPr>
        <p:grpSpPr bwMode="auto">
          <a:xfrm>
            <a:off x="9252445" y="1728789"/>
            <a:ext cx="346075" cy="396875"/>
            <a:chOff x="4475" y="3342"/>
            <a:chExt cx="172" cy="215"/>
          </a:xfrm>
        </p:grpSpPr>
        <p:sp>
          <p:nvSpPr>
            <p:cNvPr id="59543" name="AutoShape 879"/>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44" name="Freeform 880"/>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545" name="Freeform 881"/>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6" name="Freeform 882"/>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7" name="AutoShape 883"/>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48" name="Freeform 884"/>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549" name="Freeform 885"/>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0" name="Freeform 886"/>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1" name="Freeform 887"/>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2" name="Freeform 888"/>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3" name="Freeform 889"/>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4" name="Freeform 890"/>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5" name="Freeform 891"/>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6" name="Freeform 892"/>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7" name="Freeform 893"/>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8" name="Freeform 894"/>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9" name="Freeform 895"/>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560" name="Freeform 896"/>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561" name="Freeform 897"/>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562" name="Freeform 898"/>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563" name="Freeform 899"/>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564" name="Freeform 900"/>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5" name="Freeform 901"/>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6" name="Freeform 902"/>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7" name="Freeform 903"/>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8" name="Freeform 904"/>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9" name="Freeform 905"/>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0" name="Freeform 906"/>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1" name="Freeform 907"/>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2" name="Freeform 908"/>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3" name="Freeform 909"/>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538" name="AutoShape 916"/>
          <p:cNvSpPr>
            <a:spLocks noChangeAspect="1" noChangeArrowheads="1" noTextEdit="1"/>
          </p:cNvSpPr>
          <p:nvPr/>
        </p:nvSpPr>
        <p:spPr bwMode="auto">
          <a:xfrm flipH="1">
            <a:off x="8336458" y="2174876"/>
            <a:ext cx="5175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39" name="Freeform 918"/>
          <p:cNvSpPr>
            <a:spLocks/>
          </p:cNvSpPr>
          <p:nvPr/>
        </p:nvSpPr>
        <p:spPr bwMode="auto">
          <a:xfrm flipH="1">
            <a:off x="8709520" y="2266950"/>
            <a:ext cx="74613" cy="88900"/>
          </a:xfrm>
          <a:custGeom>
            <a:avLst/>
            <a:gdLst>
              <a:gd name="T0" fmla="*/ 2147483646 w 188"/>
              <a:gd name="T1" fmla="*/ 0 h 168"/>
              <a:gd name="T2" fmla="*/ 2147483646 w 188"/>
              <a:gd name="T3" fmla="*/ 2147483646 h 168"/>
              <a:gd name="T4" fmla="*/ 2147483646 w 188"/>
              <a:gd name="T5" fmla="*/ 2147483646 h 168"/>
              <a:gd name="T6" fmla="*/ 2147483646 w 188"/>
              <a:gd name="T7" fmla="*/ 2147483646 h 168"/>
              <a:gd name="T8" fmla="*/ 2147483646 w 188"/>
              <a:gd name="T9" fmla="*/ 2147483646 h 168"/>
              <a:gd name="T10" fmla="*/ 2147483646 w 188"/>
              <a:gd name="T11" fmla="*/ 2147483646 h 168"/>
              <a:gd name="T12" fmla="*/ 2147483646 w 188"/>
              <a:gd name="T13" fmla="*/ 2147483646 h 168"/>
              <a:gd name="T14" fmla="*/ 2147483646 w 188"/>
              <a:gd name="T15" fmla="*/ 2147483646 h 168"/>
              <a:gd name="T16" fmla="*/ 2147483646 w 188"/>
              <a:gd name="T17" fmla="*/ 2147483646 h 168"/>
              <a:gd name="T18" fmla="*/ 2147483646 w 188"/>
              <a:gd name="T19" fmla="*/ 2147483646 h 168"/>
              <a:gd name="T20" fmla="*/ 2147483646 w 188"/>
              <a:gd name="T21" fmla="*/ 2147483646 h 168"/>
              <a:gd name="T22" fmla="*/ 2147483646 w 188"/>
              <a:gd name="T23" fmla="*/ 2147483646 h 168"/>
              <a:gd name="T24" fmla="*/ 0 w 188"/>
              <a:gd name="T25" fmla="*/ 2147483646 h 168"/>
              <a:gd name="T26" fmla="*/ 2147483646 w 188"/>
              <a:gd name="T27" fmla="*/ 2147483646 h 168"/>
              <a:gd name="T28" fmla="*/ 2147483646 w 188"/>
              <a:gd name="T29" fmla="*/ 2147483646 h 168"/>
              <a:gd name="T30" fmla="*/ 2147483646 w 188"/>
              <a:gd name="T31" fmla="*/ 2147483646 h 168"/>
              <a:gd name="T32" fmla="*/ 2147483646 w 188"/>
              <a:gd name="T33" fmla="*/ 0 h 168"/>
              <a:gd name="T34" fmla="*/ 2147483646 w 188"/>
              <a:gd name="T35" fmla="*/ 2147483646 h 168"/>
              <a:gd name="T36" fmla="*/ 2147483646 w 188"/>
              <a:gd name="T37" fmla="*/ 2147483646 h 168"/>
              <a:gd name="T38" fmla="*/ 2147483646 w 188"/>
              <a:gd name="T39" fmla="*/ 2147483646 h 168"/>
              <a:gd name="T40" fmla="*/ 2147483646 w 188"/>
              <a:gd name="T41" fmla="*/ 2147483646 h 168"/>
              <a:gd name="T42" fmla="*/ 2147483646 w 188"/>
              <a:gd name="T43" fmla="*/ 2147483646 h 168"/>
              <a:gd name="T44" fmla="*/ 2147483646 w 188"/>
              <a:gd name="T45" fmla="*/ 2147483646 h 168"/>
              <a:gd name="T46" fmla="*/ 2147483646 w 188"/>
              <a:gd name="T47" fmla="*/ 2147483646 h 168"/>
              <a:gd name="T48" fmla="*/ 2147483646 w 188"/>
              <a:gd name="T49" fmla="*/ 2147483646 h 168"/>
              <a:gd name="T50" fmla="*/ 2147483646 w 188"/>
              <a:gd name="T51" fmla="*/ 2147483646 h 168"/>
              <a:gd name="T52" fmla="*/ 2147483646 w 188"/>
              <a:gd name="T53" fmla="*/ 2147483646 h 168"/>
              <a:gd name="T54" fmla="*/ 2147483646 w 188"/>
              <a:gd name="T55" fmla="*/ 2147483646 h 168"/>
              <a:gd name="T56" fmla="*/ 2147483646 w 188"/>
              <a:gd name="T57" fmla="*/ 2147483646 h 168"/>
              <a:gd name="T58" fmla="*/ 2147483646 w 188"/>
              <a:gd name="T59" fmla="*/ 2147483646 h 168"/>
              <a:gd name="T60" fmla="*/ 2147483646 w 188"/>
              <a:gd name="T61" fmla="*/ 2147483646 h 168"/>
              <a:gd name="T62" fmla="*/ 2147483646 w 188"/>
              <a:gd name="T63" fmla="*/ 2147483646 h 168"/>
              <a:gd name="T64" fmla="*/ 2147483646 w 188"/>
              <a:gd name="T65" fmla="*/ 2147483646 h 168"/>
              <a:gd name="T66" fmla="*/ 2147483646 w 188"/>
              <a:gd name="T67" fmla="*/ 2147483646 h 168"/>
              <a:gd name="T68" fmla="*/ 2147483646 w 188"/>
              <a:gd name="T69" fmla="*/ 2147483646 h 168"/>
              <a:gd name="T70" fmla="*/ 2147483646 w 188"/>
              <a:gd name="T71" fmla="*/ 0 h 1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8"/>
              <a:gd name="T109" fmla="*/ 0 h 168"/>
              <a:gd name="T110" fmla="*/ 188 w 188"/>
              <a:gd name="T111" fmla="*/ 168 h 1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8" h="168">
                <a:moveTo>
                  <a:pt x="92" y="0"/>
                </a:moveTo>
                <a:lnTo>
                  <a:pt x="135" y="7"/>
                </a:lnTo>
                <a:lnTo>
                  <a:pt x="164" y="27"/>
                </a:lnTo>
                <a:lnTo>
                  <a:pt x="182" y="54"/>
                </a:lnTo>
                <a:lnTo>
                  <a:pt x="188" y="84"/>
                </a:lnTo>
                <a:lnTo>
                  <a:pt x="182" y="115"/>
                </a:lnTo>
                <a:lnTo>
                  <a:pt x="164" y="141"/>
                </a:lnTo>
                <a:lnTo>
                  <a:pt x="135" y="161"/>
                </a:lnTo>
                <a:lnTo>
                  <a:pt x="92" y="168"/>
                </a:lnTo>
                <a:lnTo>
                  <a:pt x="51" y="161"/>
                </a:lnTo>
                <a:lnTo>
                  <a:pt x="22" y="141"/>
                </a:lnTo>
                <a:lnTo>
                  <a:pt x="5" y="115"/>
                </a:lnTo>
                <a:lnTo>
                  <a:pt x="0" y="84"/>
                </a:lnTo>
                <a:lnTo>
                  <a:pt x="5" y="54"/>
                </a:lnTo>
                <a:lnTo>
                  <a:pt x="22" y="27"/>
                </a:lnTo>
                <a:lnTo>
                  <a:pt x="51" y="7"/>
                </a:lnTo>
                <a:lnTo>
                  <a:pt x="92" y="0"/>
                </a:lnTo>
                <a:lnTo>
                  <a:pt x="96" y="37"/>
                </a:lnTo>
                <a:lnTo>
                  <a:pt x="72" y="42"/>
                </a:lnTo>
                <a:lnTo>
                  <a:pt x="57" y="52"/>
                </a:lnTo>
                <a:lnTo>
                  <a:pt x="47" y="67"/>
                </a:lnTo>
                <a:lnTo>
                  <a:pt x="45" y="85"/>
                </a:lnTo>
                <a:lnTo>
                  <a:pt x="47" y="102"/>
                </a:lnTo>
                <a:lnTo>
                  <a:pt x="58" y="117"/>
                </a:lnTo>
                <a:lnTo>
                  <a:pt x="74" y="128"/>
                </a:lnTo>
                <a:lnTo>
                  <a:pt x="96" y="132"/>
                </a:lnTo>
                <a:lnTo>
                  <a:pt x="120" y="128"/>
                </a:lnTo>
                <a:lnTo>
                  <a:pt x="136" y="117"/>
                </a:lnTo>
                <a:lnTo>
                  <a:pt x="147" y="102"/>
                </a:lnTo>
                <a:lnTo>
                  <a:pt x="151" y="85"/>
                </a:lnTo>
                <a:lnTo>
                  <a:pt x="148" y="67"/>
                </a:lnTo>
                <a:lnTo>
                  <a:pt x="137" y="52"/>
                </a:lnTo>
                <a:lnTo>
                  <a:pt x="120" y="42"/>
                </a:lnTo>
                <a:lnTo>
                  <a:pt x="96" y="37"/>
                </a:lnTo>
                <a:lnTo>
                  <a:pt x="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0" name="Freeform 919"/>
          <p:cNvSpPr>
            <a:spLocks/>
          </p:cNvSpPr>
          <p:nvPr/>
        </p:nvSpPr>
        <p:spPr bwMode="auto">
          <a:xfrm flipH="1">
            <a:off x="8403132" y="2266950"/>
            <a:ext cx="76200" cy="88900"/>
          </a:xfrm>
          <a:custGeom>
            <a:avLst/>
            <a:gdLst>
              <a:gd name="T0" fmla="*/ 2147483646 w 192"/>
              <a:gd name="T1" fmla="*/ 0 h 168"/>
              <a:gd name="T2" fmla="*/ 2147483646 w 192"/>
              <a:gd name="T3" fmla="*/ 2147483646 h 168"/>
              <a:gd name="T4" fmla="*/ 2147483646 w 192"/>
              <a:gd name="T5" fmla="*/ 2147483646 h 168"/>
              <a:gd name="T6" fmla="*/ 2147483646 w 192"/>
              <a:gd name="T7" fmla="*/ 2147483646 h 168"/>
              <a:gd name="T8" fmla="*/ 2147483646 w 192"/>
              <a:gd name="T9" fmla="*/ 2147483646 h 168"/>
              <a:gd name="T10" fmla="*/ 2147483646 w 192"/>
              <a:gd name="T11" fmla="*/ 2147483646 h 168"/>
              <a:gd name="T12" fmla="*/ 2147483646 w 192"/>
              <a:gd name="T13" fmla="*/ 2147483646 h 168"/>
              <a:gd name="T14" fmla="*/ 2147483646 w 192"/>
              <a:gd name="T15" fmla="*/ 2147483646 h 168"/>
              <a:gd name="T16" fmla="*/ 2147483646 w 192"/>
              <a:gd name="T17" fmla="*/ 2147483646 h 168"/>
              <a:gd name="T18" fmla="*/ 2147483646 w 192"/>
              <a:gd name="T19" fmla="*/ 2147483646 h 168"/>
              <a:gd name="T20" fmla="*/ 2147483646 w 192"/>
              <a:gd name="T21" fmla="*/ 2147483646 h 168"/>
              <a:gd name="T22" fmla="*/ 2147483646 w 192"/>
              <a:gd name="T23" fmla="*/ 2147483646 h 168"/>
              <a:gd name="T24" fmla="*/ 0 w 192"/>
              <a:gd name="T25" fmla="*/ 2147483646 h 168"/>
              <a:gd name="T26" fmla="*/ 2147483646 w 192"/>
              <a:gd name="T27" fmla="*/ 2147483646 h 168"/>
              <a:gd name="T28" fmla="*/ 2147483646 w 192"/>
              <a:gd name="T29" fmla="*/ 2147483646 h 168"/>
              <a:gd name="T30" fmla="*/ 2147483646 w 192"/>
              <a:gd name="T31" fmla="*/ 2147483646 h 168"/>
              <a:gd name="T32" fmla="*/ 2147483646 w 192"/>
              <a:gd name="T33" fmla="*/ 0 h 168"/>
              <a:gd name="T34" fmla="*/ 2147483646 w 192"/>
              <a:gd name="T35" fmla="*/ 0 h 168"/>
              <a:gd name="T36" fmla="*/ 2147483646 w 192"/>
              <a:gd name="T37" fmla="*/ 2147483646 h 168"/>
              <a:gd name="T38" fmla="*/ 2147483646 w 192"/>
              <a:gd name="T39" fmla="*/ 2147483646 h 168"/>
              <a:gd name="T40" fmla="*/ 2147483646 w 192"/>
              <a:gd name="T41" fmla="*/ 2147483646 h 168"/>
              <a:gd name="T42" fmla="*/ 2147483646 w 192"/>
              <a:gd name="T43" fmla="*/ 2147483646 h 168"/>
              <a:gd name="T44" fmla="*/ 2147483646 w 192"/>
              <a:gd name="T45" fmla="*/ 2147483646 h 168"/>
              <a:gd name="T46" fmla="*/ 2147483646 w 192"/>
              <a:gd name="T47" fmla="*/ 2147483646 h 168"/>
              <a:gd name="T48" fmla="*/ 2147483646 w 192"/>
              <a:gd name="T49" fmla="*/ 2147483646 h 168"/>
              <a:gd name="T50" fmla="*/ 2147483646 w 192"/>
              <a:gd name="T51" fmla="*/ 2147483646 h 168"/>
              <a:gd name="T52" fmla="*/ 2147483646 w 192"/>
              <a:gd name="T53" fmla="*/ 2147483646 h 168"/>
              <a:gd name="T54" fmla="*/ 2147483646 w 192"/>
              <a:gd name="T55" fmla="*/ 2147483646 h 168"/>
              <a:gd name="T56" fmla="*/ 2147483646 w 192"/>
              <a:gd name="T57" fmla="*/ 2147483646 h 168"/>
              <a:gd name="T58" fmla="*/ 2147483646 w 192"/>
              <a:gd name="T59" fmla="*/ 2147483646 h 168"/>
              <a:gd name="T60" fmla="*/ 2147483646 w 192"/>
              <a:gd name="T61" fmla="*/ 2147483646 h 168"/>
              <a:gd name="T62" fmla="*/ 2147483646 w 192"/>
              <a:gd name="T63" fmla="*/ 2147483646 h 168"/>
              <a:gd name="T64" fmla="*/ 2147483646 w 192"/>
              <a:gd name="T65" fmla="*/ 2147483646 h 168"/>
              <a:gd name="T66" fmla="*/ 2147483646 w 192"/>
              <a:gd name="T67" fmla="*/ 2147483646 h 168"/>
              <a:gd name="T68" fmla="*/ 2147483646 w 192"/>
              <a:gd name="T69" fmla="*/ 2147483646 h 168"/>
              <a:gd name="T70" fmla="*/ 2147483646 w 192"/>
              <a:gd name="T71" fmla="*/ 2147483646 h 168"/>
              <a:gd name="T72" fmla="*/ 2147483646 w 192"/>
              <a:gd name="T73" fmla="*/ 0 h 1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168"/>
              <a:gd name="T113" fmla="*/ 192 w 192"/>
              <a:gd name="T114" fmla="*/ 168 h 1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168">
                <a:moveTo>
                  <a:pt x="95" y="0"/>
                </a:moveTo>
                <a:lnTo>
                  <a:pt x="138" y="7"/>
                </a:lnTo>
                <a:lnTo>
                  <a:pt x="168" y="27"/>
                </a:lnTo>
                <a:lnTo>
                  <a:pt x="185" y="54"/>
                </a:lnTo>
                <a:lnTo>
                  <a:pt x="192" y="84"/>
                </a:lnTo>
                <a:lnTo>
                  <a:pt x="187" y="115"/>
                </a:lnTo>
                <a:lnTo>
                  <a:pt x="168" y="141"/>
                </a:lnTo>
                <a:lnTo>
                  <a:pt x="138" y="161"/>
                </a:lnTo>
                <a:lnTo>
                  <a:pt x="95" y="168"/>
                </a:lnTo>
                <a:lnTo>
                  <a:pt x="53" y="161"/>
                </a:lnTo>
                <a:lnTo>
                  <a:pt x="24" y="141"/>
                </a:lnTo>
                <a:lnTo>
                  <a:pt x="5" y="115"/>
                </a:lnTo>
                <a:lnTo>
                  <a:pt x="0" y="84"/>
                </a:lnTo>
                <a:lnTo>
                  <a:pt x="6" y="54"/>
                </a:lnTo>
                <a:lnTo>
                  <a:pt x="24" y="27"/>
                </a:lnTo>
                <a:lnTo>
                  <a:pt x="54" y="7"/>
                </a:lnTo>
                <a:lnTo>
                  <a:pt x="95" y="0"/>
                </a:lnTo>
                <a:lnTo>
                  <a:pt x="95" y="37"/>
                </a:lnTo>
                <a:lnTo>
                  <a:pt x="71" y="42"/>
                </a:lnTo>
                <a:lnTo>
                  <a:pt x="56" y="52"/>
                </a:lnTo>
                <a:lnTo>
                  <a:pt x="46" y="67"/>
                </a:lnTo>
                <a:lnTo>
                  <a:pt x="44" y="85"/>
                </a:lnTo>
                <a:lnTo>
                  <a:pt x="46" y="102"/>
                </a:lnTo>
                <a:lnTo>
                  <a:pt x="57" y="117"/>
                </a:lnTo>
                <a:lnTo>
                  <a:pt x="73" y="128"/>
                </a:lnTo>
                <a:lnTo>
                  <a:pt x="95" y="132"/>
                </a:lnTo>
                <a:lnTo>
                  <a:pt x="119" y="128"/>
                </a:lnTo>
                <a:lnTo>
                  <a:pt x="135" y="117"/>
                </a:lnTo>
                <a:lnTo>
                  <a:pt x="146" y="102"/>
                </a:lnTo>
                <a:lnTo>
                  <a:pt x="150" y="85"/>
                </a:lnTo>
                <a:lnTo>
                  <a:pt x="147" y="67"/>
                </a:lnTo>
                <a:lnTo>
                  <a:pt x="136" y="52"/>
                </a:lnTo>
                <a:lnTo>
                  <a:pt x="119" y="42"/>
                </a:lnTo>
                <a:lnTo>
                  <a:pt x="95" y="37"/>
                </a:lnTo>
                <a:lnTo>
                  <a:pt x="95"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1" name="Freeform 920"/>
          <p:cNvSpPr>
            <a:spLocks/>
          </p:cNvSpPr>
          <p:nvPr/>
        </p:nvSpPr>
        <p:spPr bwMode="auto">
          <a:xfrm flipH="1">
            <a:off x="8541244" y="2251075"/>
            <a:ext cx="128588" cy="77788"/>
          </a:xfrm>
          <a:custGeom>
            <a:avLst/>
            <a:gdLst>
              <a:gd name="T0" fmla="*/ 2147483646 w 325"/>
              <a:gd name="T1" fmla="*/ 0 h 148"/>
              <a:gd name="T2" fmla="*/ 2147483646 w 325"/>
              <a:gd name="T3" fmla="*/ 0 h 148"/>
              <a:gd name="T4" fmla="*/ 2147483646 w 325"/>
              <a:gd name="T5" fmla="*/ 0 h 148"/>
              <a:gd name="T6" fmla="*/ 2147483646 w 325"/>
              <a:gd name="T7" fmla="*/ 0 h 148"/>
              <a:gd name="T8" fmla="*/ 2147483646 w 325"/>
              <a:gd name="T9" fmla="*/ 2147483646 h 148"/>
              <a:gd name="T10" fmla="*/ 2147483646 w 325"/>
              <a:gd name="T11" fmla="*/ 2147483646 h 148"/>
              <a:gd name="T12" fmla="*/ 2147483646 w 325"/>
              <a:gd name="T13" fmla="*/ 2147483646 h 148"/>
              <a:gd name="T14" fmla="*/ 2147483646 w 325"/>
              <a:gd name="T15" fmla="*/ 2147483646 h 148"/>
              <a:gd name="T16" fmla="*/ 2147483646 w 325"/>
              <a:gd name="T17" fmla="*/ 2147483646 h 148"/>
              <a:gd name="T18" fmla="*/ 2147483646 w 325"/>
              <a:gd name="T19" fmla="*/ 2147483646 h 148"/>
              <a:gd name="T20" fmla="*/ 2147483646 w 325"/>
              <a:gd name="T21" fmla="*/ 2147483646 h 148"/>
              <a:gd name="T22" fmla="*/ 2147483646 w 325"/>
              <a:gd name="T23" fmla="*/ 2147483646 h 148"/>
              <a:gd name="T24" fmla="*/ 2147483646 w 325"/>
              <a:gd name="T25" fmla="*/ 2147483646 h 148"/>
              <a:gd name="T26" fmla="*/ 2147483646 w 325"/>
              <a:gd name="T27" fmla="*/ 2147483646 h 148"/>
              <a:gd name="T28" fmla="*/ 2147483646 w 325"/>
              <a:gd name="T29" fmla="*/ 2147483646 h 148"/>
              <a:gd name="T30" fmla="*/ 2147483646 w 325"/>
              <a:gd name="T31" fmla="*/ 2147483646 h 148"/>
              <a:gd name="T32" fmla="*/ 2147483646 w 325"/>
              <a:gd name="T33" fmla="*/ 2147483646 h 148"/>
              <a:gd name="T34" fmla="*/ 2147483646 w 325"/>
              <a:gd name="T35" fmla="*/ 2147483646 h 148"/>
              <a:gd name="T36" fmla="*/ 2147483646 w 325"/>
              <a:gd name="T37" fmla="*/ 2147483646 h 148"/>
              <a:gd name="T38" fmla="*/ 2147483646 w 325"/>
              <a:gd name="T39" fmla="*/ 2147483646 h 148"/>
              <a:gd name="T40" fmla="*/ 2147483646 w 325"/>
              <a:gd name="T41" fmla="*/ 2147483646 h 148"/>
              <a:gd name="T42" fmla="*/ 2147483646 w 325"/>
              <a:gd name="T43" fmla="*/ 2147483646 h 148"/>
              <a:gd name="T44" fmla="*/ 2147483646 w 325"/>
              <a:gd name="T45" fmla="*/ 2147483646 h 148"/>
              <a:gd name="T46" fmla="*/ 2147483646 w 325"/>
              <a:gd name="T47" fmla="*/ 2147483646 h 148"/>
              <a:gd name="T48" fmla="*/ 2147483646 w 325"/>
              <a:gd name="T49" fmla="*/ 2147483646 h 148"/>
              <a:gd name="T50" fmla="*/ 2147483646 w 325"/>
              <a:gd name="T51" fmla="*/ 2147483646 h 148"/>
              <a:gd name="T52" fmla="*/ 2147483646 w 325"/>
              <a:gd name="T53" fmla="*/ 2147483646 h 148"/>
              <a:gd name="T54" fmla="*/ 2147483646 w 325"/>
              <a:gd name="T55" fmla="*/ 2147483646 h 148"/>
              <a:gd name="T56" fmla="*/ 2147483646 w 325"/>
              <a:gd name="T57" fmla="*/ 2147483646 h 148"/>
              <a:gd name="T58" fmla="*/ 2147483646 w 325"/>
              <a:gd name="T59" fmla="*/ 2147483646 h 148"/>
              <a:gd name="T60" fmla="*/ 2147483646 w 325"/>
              <a:gd name="T61" fmla="*/ 2147483646 h 148"/>
              <a:gd name="T62" fmla="*/ 2147483646 w 325"/>
              <a:gd name="T63" fmla="*/ 2147483646 h 148"/>
              <a:gd name="T64" fmla="*/ 0 w 325"/>
              <a:gd name="T65" fmla="*/ 2147483646 h 148"/>
              <a:gd name="T66" fmla="*/ 2147483646 w 325"/>
              <a:gd name="T67" fmla="*/ 0 h 148"/>
              <a:gd name="T68" fmla="*/ 2147483646 w 325"/>
              <a:gd name="T69" fmla="*/ 0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5"/>
              <a:gd name="T106" fmla="*/ 0 h 148"/>
              <a:gd name="T107" fmla="*/ 325 w 325"/>
              <a:gd name="T108" fmla="*/ 148 h 1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5" h="148">
                <a:moveTo>
                  <a:pt x="45" y="0"/>
                </a:moveTo>
                <a:lnTo>
                  <a:pt x="58" y="0"/>
                </a:lnTo>
                <a:lnTo>
                  <a:pt x="73" y="0"/>
                </a:lnTo>
                <a:lnTo>
                  <a:pt x="88" y="0"/>
                </a:lnTo>
                <a:lnTo>
                  <a:pt x="102" y="2"/>
                </a:lnTo>
                <a:lnTo>
                  <a:pt x="117" y="2"/>
                </a:lnTo>
                <a:lnTo>
                  <a:pt x="131" y="2"/>
                </a:lnTo>
                <a:lnTo>
                  <a:pt x="147" y="2"/>
                </a:lnTo>
                <a:lnTo>
                  <a:pt x="163" y="2"/>
                </a:lnTo>
                <a:lnTo>
                  <a:pt x="179" y="2"/>
                </a:lnTo>
                <a:lnTo>
                  <a:pt x="196" y="2"/>
                </a:lnTo>
                <a:lnTo>
                  <a:pt x="212" y="2"/>
                </a:lnTo>
                <a:lnTo>
                  <a:pt x="229" y="2"/>
                </a:lnTo>
                <a:lnTo>
                  <a:pt x="247" y="2"/>
                </a:lnTo>
                <a:lnTo>
                  <a:pt x="265" y="2"/>
                </a:lnTo>
                <a:lnTo>
                  <a:pt x="282" y="2"/>
                </a:lnTo>
                <a:lnTo>
                  <a:pt x="301" y="2"/>
                </a:lnTo>
                <a:lnTo>
                  <a:pt x="310" y="11"/>
                </a:lnTo>
                <a:lnTo>
                  <a:pt x="225" y="17"/>
                </a:lnTo>
                <a:lnTo>
                  <a:pt x="316" y="24"/>
                </a:lnTo>
                <a:lnTo>
                  <a:pt x="325" y="47"/>
                </a:lnTo>
                <a:lnTo>
                  <a:pt x="325" y="65"/>
                </a:lnTo>
                <a:lnTo>
                  <a:pt x="318" y="80"/>
                </a:lnTo>
                <a:lnTo>
                  <a:pt x="308" y="94"/>
                </a:lnTo>
                <a:lnTo>
                  <a:pt x="296" y="106"/>
                </a:lnTo>
                <a:lnTo>
                  <a:pt x="284" y="118"/>
                </a:lnTo>
                <a:lnTo>
                  <a:pt x="276" y="132"/>
                </a:lnTo>
                <a:lnTo>
                  <a:pt x="272" y="148"/>
                </a:lnTo>
                <a:lnTo>
                  <a:pt x="20" y="144"/>
                </a:lnTo>
                <a:lnTo>
                  <a:pt x="19" y="125"/>
                </a:lnTo>
                <a:lnTo>
                  <a:pt x="15" y="104"/>
                </a:lnTo>
                <a:lnTo>
                  <a:pt x="9" y="82"/>
                </a:lnTo>
                <a:lnTo>
                  <a:pt x="0" y="57"/>
                </a:lnTo>
                <a:lnTo>
                  <a:pt x="45"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2" name="Freeform 921"/>
          <p:cNvSpPr>
            <a:spLocks/>
          </p:cNvSpPr>
          <p:nvPr/>
        </p:nvSpPr>
        <p:spPr bwMode="auto">
          <a:xfrm flipH="1">
            <a:off x="8336458" y="2195513"/>
            <a:ext cx="517525" cy="133350"/>
          </a:xfrm>
          <a:custGeom>
            <a:avLst/>
            <a:gdLst>
              <a:gd name="T0" fmla="*/ 2147483646 w 1303"/>
              <a:gd name="T1" fmla="*/ 2147483646 h 253"/>
              <a:gd name="T2" fmla="*/ 2147483646 w 1303"/>
              <a:gd name="T3" fmla="*/ 2147483646 h 253"/>
              <a:gd name="T4" fmla="*/ 2147483646 w 1303"/>
              <a:gd name="T5" fmla="*/ 2147483646 h 253"/>
              <a:gd name="T6" fmla="*/ 2147483646 w 1303"/>
              <a:gd name="T7" fmla="*/ 2147483646 h 253"/>
              <a:gd name="T8" fmla="*/ 2147483646 w 1303"/>
              <a:gd name="T9" fmla="*/ 2147483646 h 253"/>
              <a:gd name="T10" fmla="*/ 2147483646 w 1303"/>
              <a:gd name="T11" fmla="*/ 2147483646 h 253"/>
              <a:gd name="T12" fmla="*/ 2147483646 w 1303"/>
              <a:gd name="T13" fmla="*/ 2147483646 h 253"/>
              <a:gd name="T14" fmla="*/ 2147483646 w 1303"/>
              <a:gd name="T15" fmla="*/ 2147483646 h 253"/>
              <a:gd name="T16" fmla="*/ 2147483646 w 1303"/>
              <a:gd name="T17" fmla="*/ 2147483646 h 253"/>
              <a:gd name="T18" fmla="*/ 2147483646 w 1303"/>
              <a:gd name="T19" fmla="*/ 2147483646 h 253"/>
              <a:gd name="T20" fmla="*/ 2147483646 w 1303"/>
              <a:gd name="T21" fmla="*/ 2147483646 h 253"/>
              <a:gd name="T22" fmla="*/ 2147483646 w 1303"/>
              <a:gd name="T23" fmla="*/ 2147483646 h 253"/>
              <a:gd name="T24" fmla="*/ 2147483646 w 1303"/>
              <a:gd name="T25" fmla="*/ 2147483646 h 253"/>
              <a:gd name="T26" fmla="*/ 2147483646 w 1303"/>
              <a:gd name="T27" fmla="*/ 2147483646 h 253"/>
              <a:gd name="T28" fmla="*/ 2147483646 w 1303"/>
              <a:gd name="T29" fmla="*/ 2147483646 h 253"/>
              <a:gd name="T30" fmla="*/ 2147483646 w 1303"/>
              <a:gd name="T31" fmla="*/ 2147483646 h 253"/>
              <a:gd name="T32" fmla="*/ 2147483646 w 1303"/>
              <a:gd name="T33" fmla="*/ 2147483646 h 253"/>
              <a:gd name="T34" fmla="*/ 2147483646 w 1303"/>
              <a:gd name="T35" fmla="*/ 2147483646 h 253"/>
              <a:gd name="T36" fmla="*/ 2147483646 w 1303"/>
              <a:gd name="T37" fmla="*/ 2147483646 h 253"/>
              <a:gd name="T38" fmla="*/ 2147483646 w 1303"/>
              <a:gd name="T39" fmla="*/ 2147483646 h 253"/>
              <a:gd name="T40" fmla="*/ 2147483646 w 1303"/>
              <a:gd name="T41" fmla="*/ 2147483646 h 253"/>
              <a:gd name="T42" fmla="*/ 2147483646 w 1303"/>
              <a:gd name="T43" fmla="*/ 2147483646 h 253"/>
              <a:gd name="T44" fmla="*/ 2147483646 w 1303"/>
              <a:gd name="T45" fmla="*/ 2147483646 h 253"/>
              <a:gd name="T46" fmla="*/ 2147483646 w 1303"/>
              <a:gd name="T47" fmla="*/ 2147483646 h 253"/>
              <a:gd name="T48" fmla="*/ 2147483646 w 1303"/>
              <a:gd name="T49" fmla="*/ 2147483646 h 253"/>
              <a:gd name="T50" fmla="*/ 2147483646 w 1303"/>
              <a:gd name="T51" fmla="*/ 2147483646 h 253"/>
              <a:gd name="T52" fmla="*/ 2147483646 w 1303"/>
              <a:gd name="T53" fmla="*/ 2147483646 h 253"/>
              <a:gd name="T54" fmla="*/ 2147483646 w 1303"/>
              <a:gd name="T55" fmla="*/ 2147483646 h 253"/>
              <a:gd name="T56" fmla="*/ 2147483646 w 1303"/>
              <a:gd name="T57" fmla="*/ 2147483646 h 253"/>
              <a:gd name="T58" fmla="*/ 2147483646 w 1303"/>
              <a:gd name="T59" fmla="*/ 2147483646 h 253"/>
              <a:gd name="T60" fmla="*/ 2147483646 w 1303"/>
              <a:gd name="T61" fmla="*/ 2147483646 h 253"/>
              <a:gd name="T62" fmla="*/ 2147483646 w 1303"/>
              <a:gd name="T63" fmla="*/ 2147483646 h 253"/>
              <a:gd name="T64" fmla="*/ 2147483646 w 1303"/>
              <a:gd name="T65" fmla="*/ 2147483646 h 253"/>
              <a:gd name="T66" fmla="*/ 2147483646 w 1303"/>
              <a:gd name="T67" fmla="*/ 2147483646 h 253"/>
              <a:gd name="T68" fmla="*/ 2147483646 w 1303"/>
              <a:gd name="T69" fmla="*/ 2147483646 h 253"/>
              <a:gd name="T70" fmla="*/ 2147483646 w 1303"/>
              <a:gd name="T71" fmla="*/ 2147483646 h 253"/>
              <a:gd name="T72" fmla="*/ 2147483646 w 1303"/>
              <a:gd name="T73" fmla="*/ 2147483646 h 253"/>
              <a:gd name="T74" fmla="*/ 2147483646 w 1303"/>
              <a:gd name="T75" fmla="*/ 2147483646 h 253"/>
              <a:gd name="T76" fmla="*/ 2147483646 w 1303"/>
              <a:gd name="T77" fmla="*/ 2147483646 h 253"/>
              <a:gd name="T78" fmla="*/ 2147483646 w 1303"/>
              <a:gd name="T79" fmla="*/ 2147483646 h 253"/>
              <a:gd name="T80" fmla="*/ 2147483646 w 1303"/>
              <a:gd name="T81" fmla="*/ 2147483646 h 253"/>
              <a:gd name="T82" fmla="*/ 2147483646 w 1303"/>
              <a:gd name="T83" fmla="*/ 2147483646 h 253"/>
              <a:gd name="T84" fmla="*/ 2147483646 w 1303"/>
              <a:gd name="T85" fmla="*/ 2147483646 h 253"/>
              <a:gd name="T86" fmla="*/ 2147483646 w 1303"/>
              <a:gd name="T87" fmla="*/ 2147483646 h 253"/>
              <a:gd name="T88" fmla="*/ 2147483646 w 1303"/>
              <a:gd name="T89" fmla="*/ 2147483646 h 253"/>
              <a:gd name="T90" fmla="*/ 2147483646 w 1303"/>
              <a:gd name="T91" fmla="*/ 2147483646 h 253"/>
              <a:gd name="T92" fmla="*/ 2147483646 w 1303"/>
              <a:gd name="T93" fmla="*/ 2147483646 h 253"/>
              <a:gd name="T94" fmla="*/ 2147483646 w 1303"/>
              <a:gd name="T95" fmla="*/ 2147483646 h 253"/>
              <a:gd name="T96" fmla="*/ 2147483646 w 1303"/>
              <a:gd name="T97" fmla="*/ 2147483646 h 253"/>
              <a:gd name="T98" fmla="*/ 2147483646 w 1303"/>
              <a:gd name="T99" fmla="*/ 2147483646 h 253"/>
              <a:gd name="T100" fmla="*/ 2147483646 w 1303"/>
              <a:gd name="T101" fmla="*/ 2147483646 h 253"/>
              <a:gd name="T102" fmla="*/ 2147483646 w 1303"/>
              <a:gd name="T103" fmla="*/ 2147483646 h 253"/>
              <a:gd name="T104" fmla="*/ 2147483646 w 1303"/>
              <a:gd name="T105" fmla="*/ 2147483646 h 253"/>
              <a:gd name="T106" fmla="*/ 2147483646 w 1303"/>
              <a:gd name="T107" fmla="*/ 2147483646 h 253"/>
              <a:gd name="T108" fmla="*/ 2147483646 w 1303"/>
              <a:gd name="T109" fmla="*/ 2147483646 h 253"/>
              <a:gd name="T110" fmla="*/ 2147483646 w 1303"/>
              <a:gd name="T111" fmla="*/ 2147483646 h 253"/>
              <a:gd name="T112" fmla="*/ 2147483646 w 1303"/>
              <a:gd name="T113" fmla="*/ 2147483646 h 253"/>
              <a:gd name="T114" fmla="*/ 2147483646 w 1303"/>
              <a:gd name="T115" fmla="*/ 2147483646 h 253"/>
              <a:gd name="T116" fmla="*/ 2147483646 w 1303"/>
              <a:gd name="T117" fmla="*/ 2147483646 h 253"/>
              <a:gd name="T118" fmla="*/ 2147483646 w 1303"/>
              <a:gd name="T119" fmla="*/ 2147483646 h 253"/>
              <a:gd name="T120" fmla="*/ 2147483646 w 1303"/>
              <a:gd name="T121" fmla="*/ 2147483646 h 253"/>
              <a:gd name="T122" fmla="*/ 2147483646 w 1303"/>
              <a:gd name="T123" fmla="*/ 2147483646 h 253"/>
              <a:gd name="T124" fmla="*/ 2147483646 w 1303"/>
              <a:gd name="T125" fmla="*/ 2147483646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03"/>
              <a:gd name="T190" fmla="*/ 0 h 253"/>
              <a:gd name="T191" fmla="*/ 1303 w 1303"/>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03" h="253">
                <a:moveTo>
                  <a:pt x="805" y="184"/>
                </a:moveTo>
                <a:lnTo>
                  <a:pt x="799" y="192"/>
                </a:lnTo>
                <a:lnTo>
                  <a:pt x="791" y="200"/>
                </a:lnTo>
                <a:lnTo>
                  <a:pt x="785" y="208"/>
                </a:lnTo>
                <a:lnTo>
                  <a:pt x="777" y="216"/>
                </a:lnTo>
                <a:lnTo>
                  <a:pt x="770" y="224"/>
                </a:lnTo>
                <a:lnTo>
                  <a:pt x="765" y="233"/>
                </a:lnTo>
                <a:lnTo>
                  <a:pt x="761" y="243"/>
                </a:lnTo>
                <a:lnTo>
                  <a:pt x="760" y="253"/>
                </a:lnTo>
                <a:lnTo>
                  <a:pt x="909" y="252"/>
                </a:lnTo>
                <a:lnTo>
                  <a:pt x="912" y="219"/>
                </a:lnTo>
                <a:lnTo>
                  <a:pt x="921" y="191"/>
                </a:lnTo>
                <a:lnTo>
                  <a:pt x="935" y="167"/>
                </a:lnTo>
                <a:lnTo>
                  <a:pt x="952" y="147"/>
                </a:lnTo>
                <a:lnTo>
                  <a:pt x="972" y="132"/>
                </a:lnTo>
                <a:lnTo>
                  <a:pt x="994" y="122"/>
                </a:lnTo>
                <a:lnTo>
                  <a:pt x="1019" y="115"/>
                </a:lnTo>
                <a:lnTo>
                  <a:pt x="1045" y="112"/>
                </a:lnTo>
                <a:lnTo>
                  <a:pt x="1068" y="115"/>
                </a:lnTo>
                <a:lnTo>
                  <a:pt x="1094" y="120"/>
                </a:lnTo>
                <a:lnTo>
                  <a:pt x="1116" y="130"/>
                </a:lnTo>
                <a:lnTo>
                  <a:pt x="1136" y="144"/>
                </a:lnTo>
                <a:lnTo>
                  <a:pt x="1153" y="162"/>
                </a:lnTo>
                <a:lnTo>
                  <a:pt x="1167" y="183"/>
                </a:lnTo>
                <a:lnTo>
                  <a:pt x="1176" y="208"/>
                </a:lnTo>
                <a:lnTo>
                  <a:pt x="1178" y="237"/>
                </a:lnTo>
                <a:lnTo>
                  <a:pt x="1291" y="224"/>
                </a:lnTo>
                <a:lnTo>
                  <a:pt x="1284" y="212"/>
                </a:lnTo>
                <a:lnTo>
                  <a:pt x="1290" y="206"/>
                </a:lnTo>
                <a:lnTo>
                  <a:pt x="1298" y="202"/>
                </a:lnTo>
                <a:lnTo>
                  <a:pt x="1302" y="196"/>
                </a:lnTo>
                <a:lnTo>
                  <a:pt x="1288" y="178"/>
                </a:lnTo>
                <a:lnTo>
                  <a:pt x="1282" y="166"/>
                </a:lnTo>
                <a:lnTo>
                  <a:pt x="1280" y="155"/>
                </a:lnTo>
                <a:lnTo>
                  <a:pt x="1284" y="147"/>
                </a:lnTo>
                <a:lnTo>
                  <a:pt x="1290" y="139"/>
                </a:lnTo>
                <a:lnTo>
                  <a:pt x="1296" y="131"/>
                </a:lnTo>
                <a:lnTo>
                  <a:pt x="1300" y="120"/>
                </a:lnTo>
                <a:lnTo>
                  <a:pt x="1303" y="108"/>
                </a:lnTo>
                <a:lnTo>
                  <a:pt x="1282" y="108"/>
                </a:lnTo>
                <a:lnTo>
                  <a:pt x="1262" y="107"/>
                </a:lnTo>
                <a:lnTo>
                  <a:pt x="1242" y="107"/>
                </a:lnTo>
                <a:lnTo>
                  <a:pt x="1222" y="105"/>
                </a:lnTo>
                <a:lnTo>
                  <a:pt x="1204" y="103"/>
                </a:lnTo>
                <a:lnTo>
                  <a:pt x="1184" y="101"/>
                </a:lnTo>
                <a:lnTo>
                  <a:pt x="1165" y="98"/>
                </a:lnTo>
                <a:lnTo>
                  <a:pt x="1147" y="95"/>
                </a:lnTo>
                <a:lnTo>
                  <a:pt x="1128" y="92"/>
                </a:lnTo>
                <a:lnTo>
                  <a:pt x="1110" y="88"/>
                </a:lnTo>
                <a:lnTo>
                  <a:pt x="1091" y="82"/>
                </a:lnTo>
                <a:lnTo>
                  <a:pt x="1074" y="78"/>
                </a:lnTo>
                <a:lnTo>
                  <a:pt x="1055" y="72"/>
                </a:lnTo>
                <a:lnTo>
                  <a:pt x="1037" y="65"/>
                </a:lnTo>
                <a:lnTo>
                  <a:pt x="1018" y="58"/>
                </a:lnTo>
                <a:lnTo>
                  <a:pt x="1000" y="50"/>
                </a:lnTo>
                <a:lnTo>
                  <a:pt x="961" y="35"/>
                </a:lnTo>
                <a:lnTo>
                  <a:pt x="921" y="22"/>
                </a:lnTo>
                <a:lnTo>
                  <a:pt x="882" y="13"/>
                </a:lnTo>
                <a:lnTo>
                  <a:pt x="841" y="6"/>
                </a:lnTo>
                <a:lnTo>
                  <a:pt x="798" y="3"/>
                </a:lnTo>
                <a:lnTo>
                  <a:pt x="757" y="0"/>
                </a:lnTo>
                <a:lnTo>
                  <a:pt x="715" y="1"/>
                </a:lnTo>
                <a:lnTo>
                  <a:pt x="674" y="4"/>
                </a:lnTo>
                <a:lnTo>
                  <a:pt x="631" y="10"/>
                </a:lnTo>
                <a:lnTo>
                  <a:pt x="589" y="16"/>
                </a:lnTo>
                <a:lnTo>
                  <a:pt x="548" y="25"/>
                </a:lnTo>
                <a:lnTo>
                  <a:pt x="508" y="35"/>
                </a:lnTo>
                <a:lnTo>
                  <a:pt x="468" y="48"/>
                </a:lnTo>
                <a:lnTo>
                  <a:pt x="428" y="62"/>
                </a:lnTo>
                <a:lnTo>
                  <a:pt x="391" y="77"/>
                </a:lnTo>
                <a:lnTo>
                  <a:pt x="354" y="93"/>
                </a:lnTo>
                <a:lnTo>
                  <a:pt x="382" y="97"/>
                </a:lnTo>
                <a:lnTo>
                  <a:pt x="393" y="93"/>
                </a:lnTo>
                <a:lnTo>
                  <a:pt x="407" y="87"/>
                </a:lnTo>
                <a:lnTo>
                  <a:pt x="426" y="80"/>
                </a:lnTo>
                <a:lnTo>
                  <a:pt x="447" y="72"/>
                </a:lnTo>
                <a:lnTo>
                  <a:pt x="471" y="64"/>
                </a:lnTo>
                <a:lnTo>
                  <a:pt x="499" y="53"/>
                </a:lnTo>
                <a:lnTo>
                  <a:pt x="530" y="43"/>
                </a:lnTo>
                <a:lnTo>
                  <a:pt x="565" y="31"/>
                </a:lnTo>
                <a:lnTo>
                  <a:pt x="459" y="97"/>
                </a:lnTo>
                <a:lnTo>
                  <a:pt x="382" y="97"/>
                </a:lnTo>
                <a:lnTo>
                  <a:pt x="354" y="93"/>
                </a:lnTo>
                <a:lnTo>
                  <a:pt x="329" y="90"/>
                </a:lnTo>
                <a:lnTo>
                  <a:pt x="304" y="88"/>
                </a:lnTo>
                <a:lnTo>
                  <a:pt x="280" y="87"/>
                </a:lnTo>
                <a:lnTo>
                  <a:pt x="257" y="87"/>
                </a:lnTo>
                <a:lnTo>
                  <a:pt x="235" y="88"/>
                </a:lnTo>
                <a:lnTo>
                  <a:pt x="212" y="90"/>
                </a:lnTo>
                <a:lnTo>
                  <a:pt x="191" y="94"/>
                </a:lnTo>
                <a:lnTo>
                  <a:pt x="170" y="97"/>
                </a:lnTo>
                <a:lnTo>
                  <a:pt x="149" y="103"/>
                </a:lnTo>
                <a:lnTo>
                  <a:pt x="129" y="110"/>
                </a:lnTo>
                <a:lnTo>
                  <a:pt x="108" y="119"/>
                </a:lnTo>
                <a:lnTo>
                  <a:pt x="88" y="129"/>
                </a:lnTo>
                <a:lnTo>
                  <a:pt x="68" y="140"/>
                </a:lnTo>
                <a:lnTo>
                  <a:pt x="49" y="153"/>
                </a:lnTo>
                <a:lnTo>
                  <a:pt x="29" y="167"/>
                </a:lnTo>
                <a:lnTo>
                  <a:pt x="10" y="183"/>
                </a:lnTo>
                <a:lnTo>
                  <a:pt x="122" y="197"/>
                </a:lnTo>
                <a:lnTo>
                  <a:pt x="108" y="204"/>
                </a:lnTo>
                <a:lnTo>
                  <a:pt x="93" y="208"/>
                </a:lnTo>
                <a:lnTo>
                  <a:pt x="77" y="212"/>
                </a:lnTo>
                <a:lnTo>
                  <a:pt x="61" y="212"/>
                </a:lnTo>
                <a:lnTo>
                  <a:pt x="44" y="211"/>
                </a:lnTo>
                <a:lnTo>
                  <a:pt x="29" y="207"/>
                </a:lnTo>
                <a:lnTo>
                  <a:pt x="14" y="202"/>
                </a:lnTo>
                <a:lnTo>
                  <a:pt x="0" y="196"/>
                </a:lnTo>
                <a:lnTo>
                  <a:pt x="0" y="201"/>
                </a:lnTo>
                <a:lnTo>
                  <a:pt x="4" y="208"/>
                </a:lnTo>
                <a:lnTo>
                  <a:pt x="10" y="218"/>
                </a:lnTo>
                <a:lnTo>
                  <a:pt x="19" y="229"/>
                </a:lnTo>
                <a:lnTo>
                  <a:pt x="149" y="229"/>
                </a:lnTo>
                <a:lnTo>
                  <a:pt x="151" y="201"/>
                </a:lnTo>
                <a:lnTo>
                  <a:pt x="159" y="177"/>
                </a:lnTo>
                <a:lnTo>
                  <a:pt x="173" y="156"/>
                </a:lnTo>
                <a:lnTo>
                  <a:pt x="189" y="140"/>
                </a:lnTo>
                <a:lnTo>
                  <a:pt x="207" y="127"/>
                </a:lnTo>
                <a:lnTo>
                  <a:pt x="228" y="119"/>
                </a:lnTo>
                <a:lnTo>
                  <a:pt x="252" y="114"/>
                </a:lnTo>
                <a:lnTo>
                  <a:pt x="276" y="112"/>
                </a:lnTo>
                <a:lnTo>
                  <a:pt x="298" y="116"/>
                </a:lnTo>
                <a:lnTo>
                  <a:pt x="322" y="123"/>
                </a:lnTo>
                <a:lnTo>
                  <a:pt x="344" y="133"/>
                </a:lnTo>
                <a:lnTo>
                  <a:pt x="362" y="148"/>
                </a:lnTo>
                <a:lnTo>
                  <a:pt x="378" y="168"/>
                </a:lnTo>
                <a:lnTo>
                  <a:pt x="391" y="190"/>
                </a:lnTo>
                <a:lnTo>
                  <a:pt x="399" y="218"/>
                </a:lnTo>
                <a:lnTo>
                  <a:pt x="402" y="249"/>
                </a:lnTo>
                <a:lnTo>
                  <a:pt x="467" y="249"/>
                </a:lnTo>
                <a:lnTo>
                  <a:pt x="465" y="228"/>
                </a:lnTo>
                <a:lnTo>
                  <a:pt x="460" y="206"/>
                </a:lnTo>
                <a:lnTo>
                  <a:pt x="452" y="184"/>
                </a:lnTo>
                <a:lnTo>
                  <a:pt x="442" y="160"/>
                </a:lnTo>
                <a:lnTo>
                  <a:pt x="598" y="30"/>
                </a:lnTo>
                <a:lnTo>
                  <a:pt x="811" y="21"/>
                </a:lnTo>
                <a:lnTo>
                  <a:pt x="809" y="47"/>
                </a:lnTo>
                <a:lnTo>
                  <a:pt x="843" y="50"/>
                </a:lnTo>
                <a:lnTo>
                  <a:pt x="860" y="50"/>
                </a:lnTo>
                <a:lnTo>
                  <a:pt x="875" y="50"/>
                </a:lnTo>
                <a:lnTo>
                  <a:pt x="892" y="50"/>
                </a:lnTo>
                <a:lnTo>
                  <a:pt x="905" y="50"/>
                </a:lnTo>
                <a:lnTo>
                  <a:pt x="924" y="50"/>
                </a:lnTo>
                <a:lnTo>
                  <a:pt x="909" y="83"/>
                </a:lnTo>
                <a:lnTo>
                  <a:pt x="892" y="83"/>
                </a:lnTo>
                <a:lnTo>
                  <a:pt x="905" y="50"/>
                </a:lnTo>
                <a:lnTo>
                  <a:pt x="892" y="50"/>
                </a:lnTo>
                <a:lnTo>
                  <a:pt x="878" y="83"/>
                </a:lnTo>
                <a:lnTo>
                  <a:pt x="860" y="83"/>
                </a:lnTo>
                <a:lnTo>
                  <a:pt x="875" y="50"/>
                </a:lnTo>
                <a:lnTo>
                  <a:pt x="860" y="50"/>
                </a:lnTo>
                <a:lnTo>
                  <a:pt x="848" y="83"/>
                </a:lnTo>
                <a:lnTo>
                  <a:pt x="830" y="83"/>
                </a:lnTo>
                <a:lnTo>
                  <a:pt x="843" y="50"/>
                </a:lnTo>
                <a:lnTo>
                  <a:pt x="809" y="47"/>
                </a:lnTo>
                <a:lnTo>
                  <a:pt x="802" y="103"/>
                </a:lnTo>
                <a:lnTo>
                  <a:pt x="785" y="105"/>
                </a:lnTo>
                <a:lnTo>
                  <a:pt x="790" y="116"/>
                </a:lnTo>
                <a:lnTo>
                  <a:pt x="799" y="112"/>
                </a:lnTo>
                <a:lnTo>
                  <a:pt x="814" y="109"/>
                </a:lnTo>
                <a:lnTo>
                  <a:pt x="831" y="108"/>
                </a:lnTo>
                <a:lnTo>
                  <a:pt x="850" y="107"/>
                </a:lnTo>
                <a:lnTo>
                  <a:pt x="867" y="107"/>
                </a:lnTo>
                <a:lnTo>
                  <a:pt x="882" y="109"/>
                </a:lnTo>
                <a:lnTo>
                  <a:pt x="892" y="114"/>
                </a:lnTo>
                <a:lnTo>
                  <a:pt x="896" y="122"/>
                </a:lnTo>
                <a:lnTo>
                  <a:pt x="892" y="126"/>
                </a:lnTo>
                <a:lnTo>
                  <a:pt x="882" y="129"/>
                </a:lnTo>
                <a:lnTo>
                  <a:pt x="867" y="130"/>
                </a:lnTo>
                <a:lnTo>
                  <a:pt x="848" y="130"/>
                </a:lnTo>
                <a:lnTo>
                  <a:pt x="831" y="130"/>
                </a:lnTo>
                <a:lnTo>
                  <a:pt x="815" y="130"/>
                </a:lnTo>
                <a:lnTo>
                  <a:pt x="803" y="129"/>
                </a:lnTo>
                <a:lnTo>
                  <a:pt x="797" y="129"/>
                </a:lnTo>
                <a:lnTo>
                  <a:pt x="806" y="146"/>
                </a:lnTo>
                <a:lnTo>
                  <a:pt x="810" y="160"/>
                </a:lnTo>
                <a:lnTo>
                  <a:pt x="809" y="172"/>
                </a:lnTo>
                <a:lnTo>
                  <a:pt x="805" y="184"/>
                </a:lnTo>
                <a:lnTo>
                  <a:pt x="829" y="183"/>
                </a:lnTo>
                <a:lnTo>
                  <a:pt x="843" y="168"/>
                </a:lnTo>
                <a:lnTo>
                  <a:pt x="831" y="154"/>
                </a:lnTo>
                <a:lnTo>
                  <a:pt x="846" y="154"/>
                </a:lnTo>
                <a:lnTo>
                  <a:pt x="860" y="168"/>
                </a:lnTo>
                <a:lnTo>
                  <a:pt x="848" y="183"/>
                </a:lnTo>
                <a:lnTo>
                  <a:pt x="829" y="183"/>
                </a:lnTo>
                <a:lnTo>
                  <a:pt x="805" y="1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436227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340249C5-1130-417B-B8F1-470BE9FD5F30}"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37</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6144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61444" name="Rectangle 1026"/>
          <p:cNvSpPr>
            <a:spLocks noGrp="1" noChangeArrowheads="1"/>
          </p:cNvSpPr>
          <p:nvPr>
            <p:ph type="title" idx="4294967295"/>
          </p:nvPr>
        </p:nvSpPr>
        <p:spPr/>
        <p:txBody>
          <a:bodyPr/>
          <a:lstStyle/>
          <a:p>
            <a:pPr eaLnBrk="1" hangingPunct="1"/>
            <a:r>
              <a:rPr lang="zh-CN" altLang="en-US">
                <a:ea typeface="宋体" panose="02010600030101010101" pitchFamily="2" charset="-122"/>
              </a:rPr>
              <a:t>电路交换</a:t>
            </a:r>
            <a:endParaRPr lang="zh-CN" altLang="en-US" sz="4300">
              <a:ea typeface="宋体" panose="02010600030101010101" pitchFamily="2" charset="-122"/>
            </a:endParaRPr>
          </a:p>
        </p:txBody>
      </p:sp>
      <p:sp>
        <p:nvSpPr>
          <p:cNvPr id="61445" name="Rectangle 1027"/>
          <p:cNvSpPr>
            <a:spLocks noGrp="1" noChangeArrowheads="1"/>
          </p:cNvSpPr>
          <p:nvPr>
            <p:ph type="body" sz="half" idx="4294967295"/>
          </p:nvPr>
        </p:nvSpPr>
        <p:spPr>
          <a:xfrm>
            <a:off x="944219" y="1341439"/>
            <a:ext cx="6630551" cy="5126036"/>
          </a:xfrm>
        </p:spPr>
        <p:txBody>
          <a:bodyPr/>
          <a:lstStyle/>
          <a:p>
            <a:pPr eaLnBrk="1" hangingPunct="1"/>
            <a:r>
              <a:rPr lang="zh-CN" altLang="en-US" dirty="0">
                <a:solidFill>
                  <a:srgbClr val="FF0000"/>
                </a:solidFill>
                <a:ea typeface="宋体" panose="02010600030101010101" pitchFamily="2" charset="-122"/>
              </a:rPr>
              <a:t>通信终端为每次通话事先预留资源</a:t>
            </a:r>
          </a:p>
          <a:p>
            <a:pPr lvl="1" eaLnBrk="1" hangingPunct="1"/>
            <a:r>
              <a:rPr lang="zh-CN" altLang="en-US" dirty="0">
                <a:ea typeface="宋体" panose="02010600030101010101" pitchFamily="2" charset="-122"/>
              </a:rPr>
              <a:t>链路带宽，交换能力</a:t>
            </a:r>
            <a:endParaRPr lang="zh-CN" altLang="en-US" b="1" dirty="0">
              <a:solidFill>
                <a:srgbClr val="FF0000"/>
              </a:solidFill>
              <a:ea typeface="宋体" panose="02010600030101010101" pitchFamily="2" charset="-122"/>
            </a:endParaRPr>
          </a:p>
          <a:p>
            <a:pPr lvl="1" eaLnBrk="1" hangingPunct="1"/>
            <a:r>
              <a:rPr lang="zh-CN" altLang="en-US" dirty="0">
                <a:ea typeface="宋体" panose="02010600030101010101" pitchFamily="2" charset="-122"/>
              </a:rPr>
              <a:t>专用资源， 不共享</a:t>
            </a:r>
          </a:p>
          <a:p>
            <a:pPr lvl="1" eaLnBrk="1" hangingPunct="1"/>
            <a:r>
              <a:rPr lang="zh-CN" altLang="en-US" dirty="0">
                <a:ea typeface="宋体" panose="02010600030101010101" pitchFamily="2" charset="-122"/>
              </a:rPr>
              <a:t>电路级别</a:t>
            </a:r>
            <a:r>
              <a:rPr lang="en-US" altLang="zh-CN" dirty="0">
                <a:ea typeface="宋体" panose="02010600030101010101" pitchFamily="2" charset="-122"/>
              </a:rPr>
              <a:t>(</a:t>
            </a:r>
            <a:r>
              <a:rPr lang="zh-CN" altLang="en-US" dirty="0">
                <a:ea typeface="宋体" panose="02010600030101010101" pitchFamily="2" charset="-122"/>
              </a:rPr>
              <a:t>服务质量有保障</a:t>
            </a:r>
            <a:r>
              <a:rPr lang="en-US" altLang="zh-CN" dirty="0">
                <a:ea typeface="宋体" panose="02010600030101010101" pitchFamily="2" charset="-122"/>
              </a:rPr>
              <a:t>)</a:t>
            </a:r>
            <a:r>
              <a:rPr lang="zh-CN" altLang="en-US" dirty="0">
                <a:ea typeface="宋体" panose="02010600030101010101" pitchFamily="2" charset="-122"/>
              </a:rPr>
              <a:t>的服务</a:t>
            </a:r>
          </a:p>
          <a:p>
            <a:pPr lvl="1" eaLnBrk="1" hangingPunct="1"/>
            <a:r>
              <a:rPr lang="zh-CN" altLang="en-US" dirty="0">
                <a:ea typeface="宋体" panose="02010600030101010101" pitchFamily="2" charset="-122"/>
              </a:rPr>
              <a:t>必须先建立呼叫连接</a:t>
            </a:r>
          </a:p>
          <a:p>
            <a:pPr eaLnBrk="1" hangingPunct="1"/>
            <a:endParaRPr lang="en-US" altLang="zh-CN" sz="2400" dirty="0">
              <a:ea typeface="宋体" panose="02010600030101010101" pitchFamily="2" charset="-122"/>
            </a:endParaRPr>
          </a:p>
        </p:txBody>
      </p:sp>
      <p:grpSp>
        <p:nvGrpSpPr>
          <p:cNvPr id="61446" name="Group 1573"/>
          <p:cNvGrpSpPr>
            <a:grpSpLocks/>
          </p:cNvGrpSpPr>
          <p:nvPr/>
        </p:nvGrpSpPr>
        <p:grpSpPr bwMode="auto">
          <a:xfrm>
            <a:off x="8458373" y="1639889"/>
            <a:ext cx="3470275" cy="4168775"/>
            <a:chOff x="3143" y="1033"/>
            <a:chExt cx="2186" cy="2626"/>
          </a:xfrm>
        </p:grpSpPr>
        <p:sp>
          <p:nvSpPr>
            <p:cNvPr id="61449" name="Freeform 1574"/>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0" name="Freeform 1575"/>
            <p:cNvSpPr>
              <a:spLocks/>
            </p:cNvSpPr>
            <p:nvPr/>
          </p:nvSpPr>
          <p:spPr bwMode="auto">
            <a:xfrm>
              <a:off x="4239" y="1217"/>
              <a:ext cx="1090" cy="658"/>
            </a:xfrm>
            <a:custGeom>
              <a:avLst/>
              <a:gdLst>
                <a:gd name="T0" fmla="*/ 2147483646 w 765"/>
                <a:gd name="T1" fmla="*/ 221527663 h 459"/>
                <a:gd name="T2" fmla="*/ 2147483646 w 765"/>
                <a:gd name="T3" fmla="*/ 1562611416 h 459"/>
                <a:gd name="T4" fmla="*/ 1621506736 w 765"/>
                <a:gd name="T5" fmla="*/ 2147483646 h 459"/>
                <a:gd name="T6" fmla="*/ 23170087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760369310 h 459"/>
                <a:gd name="T22" fmla="*/ 2147483646 w 765"/>
                <a:gd name="T23" fmla="*/ 221527663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1" name="Freeform 1576"/>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452" name="Group 1577"/>
            <p:cNvGrpSpPr>
              <a:grpSpLocks/>
            </p:cNvGrpSpPr>
            <p:nvPr/>
          </p:nvGrpSpPr>
          <p:grpSpPr bwMode="auto">
            <a:xfrm>
              <a:off x="3198" y="1874"/>
              <a:ext cx="919" cy="588"/>
              <a:chOff x="2889" y="1631"/>
              <a:chExt cx="980" cy="743"/>
            </a:xfrm>
          </p:grpSpPr>
          <p:sp>
            <p:nvSpPr>
              <p:cNvPr id="61762" name="Rectangle 1578"/>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63" name="AutoShape 1579"/>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61453" name="Group 1580"/>
            <p:cNvGrpSpPr>
              <a:grpSpLocks/>
            </p:cNvGrpSpPr>
            <p:nvPr/>
          </p:nvGrpSpPr>
          <p:grpSpPr bwMode="auto">
            <a:xfrm>
              <a:off x="3640" y="1154"/>
              <a:ext cx="212" cy="335"/>
              <a:chOff x="3796" y="1043"/>
              <a:chExt cx="865" cy="1237"/>
            </a:xfrm>
          </p:grpSpPr>
          <p:sp>
            <p:nvSpPr>
              <p:cNvPr id="61732" name="Line 1581"/>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3" name="Line 1582"/>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4" name="Line 1583"/>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5" name="Line 1584"/>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6" name="Line 1585"/>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7" name="Line 1586"/>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8" name="Line 1587"/>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9" name="Line 1588"/>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0" name="Line 1589"/>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1" name="Line 1590"/>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2" name="Line 1591"/>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3" name="Line 1592"/>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4" name="Line 1593"/>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5" name="Line 1594"/>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6" name="Line 1595"/>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1747" name="Group 1596"/>
              <p:cNvGrpSpPr>
                <a:grpSpLocks/>
              </p:cNvGrpSpPr>
              <p:nvPr/>
            </p:nvGrpSpPr>
            <p:grpSpPr bwMode="auto">
              <a:xfrm>
                <a:off x="4269" y="1415"/>
                <a:ext cx="392" cy="137"/>
                <a:chOff x="4227" y="1360"/>
                <a:chExt cx="863" cy="270"/>
              </a:xfrm>
            </p:grpSpPr>
            <p:sp>
              <p:nvSpPr>
                <p:cNvPr id="61758" name="Line 159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9" name="Line 159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60" name="Line 159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61" name="Line 160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748" name="Group 1601"/>
              <p:cNvGrpSpPr>
                <a:grpSpLocks/>
              </p:cNvGrpSpPr>
              <p:nvPr/>
            </p:nvGrpSpPr>
            <p:grpSpPr bwMode="auto">
              <a:xfrm rot="5700496">
                <a:off x="4053" y="1170"/>
                <a:ext cx="392" cy="137"/>
                <a:chOff x="4227" y="1360"/>
                <a:chExt cx="863" cy="270"/>
              </a:xfrm>
            </p:grpSpPr>
            <p:sp>
              <p:nvSpPr>
                <p:cNvPr id="61754" name="Line 1602"/>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5" name="Line 1603"/>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6" name="Line 1604"/>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7" name="Line 1605"/>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749" name="Group 1606"/>
              <p:cNvGrpSpPr>
                <a:grpSpLocks/>
              </p:cNvGrpSpPr>
              <p:nvPr/>
            </p:nvGrpSpPr>
            <p:grpSpPr bwMode="auto">
              <a:xfrm rot="10800000">
                <a:off x="3796" y="1402"/>
                <a:ext cx="392" cy="137"/>
                <a:chOff x="4227" y="1360"/>
                <a:chExt cx="863" cy="270"/>
              </a:xfrm>
            </p:grpSpPr>
            <p:sp>
              <p:nvSpPr>
                <p:cNvPr id="61750" name="Line 160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1" name="Line 160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2" name="Line 160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3" name="Line 161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1454" name="Group 1611"/>
            <p:cNvGrpSpPr>
              <a:grpSpLocks/>
            </p:cNvGrpSpPr>
            <p:nvPr/>
          </p:nvGrpSpPr>
          <p:grpSpPr bwMode="auto">
            <a:xfrm>
              <a:off x="3189" y="1364"/>
              <a:ext cx="436" cy="114"/>
              <a:chOff x="3072" y="739"/>
              <a:chExt cx="652" cy="146"/>
            </a:xfrm>
          </p:grpSpPr>
          <p:pic>
            <p:nvPicPr>
              <p:cNvPr id="61729" name="Picture 1612"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30" name="Line 1613"/>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31" name="Line 1614"/>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61455" name="Picture 1615"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56" name="Group 1616"/>
            <p:cNvGrpSpPr>
              <a:grpSpLocks/>
            </p:cNvGrpSpPr>
            <p:nvPr/>
          </p:nvGrpSpPr>
          <p:grpSpPr bwMode="auto">
            <a:xfrm>
              <a:off x="3846" y="1069"/>
              <a:ext cx="256" cy="269"/>
              <a:chOff x="2870" y="1518"/>
              <a:chExt cx="292" cy="320"/>
            </a:xfrm>
          </p:grpSpPr>
          <p:graphicFrame>
            <p:nvGraphicFramePr>
              <p:cNvPr id="61727" name="Object 16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41" name="Clip" r:id="rId6" imgW="826829" imgH="840406" progId="MS_ClipArt_Gallery.2">
                      <p:embed/>
                    </p:oleObj>
                  </mc:Choice>
                  <mc:Fallback>
                    <p:oleObj name="Clip" r:id="rId6" imgW="826829" imgH="840406" progId="MS_ClipArt_Gallery.2">
                      <p:embed/>
                      <p:pic>
                        <p:nvPicPr>
                          <p:cNvPr id="61727" name="Object 16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728" name="Object 16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42" name="Clip" r:id="rId8" imgW="1268295" imgH="1199426" progId="MS_ClipArt_Gallery.2">
                      <p:embed/>
                    </p:oleObj>
                  </mc:Choice>
                  <mc:Fallback>
                    <p:oleObj name="Clip" r:id="rId8" imgW="1268295" imgH="1199426" progId="MS_ClipArt_Gallery.2">
                      <p:embed/>
                      <p:pic>
                        <p:nvPicPr>
                          <p:cNvPr id="61728" name="Object 16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57" name="Group 1619"/>
            <p:cNvGrpSpPr>
              <a:grpSpLocks/>
            </p:cNvGrpSpPr>
            <p:nvPr/>
          </p:nvGrpSpPr>
          <p:grpSpPr bwMode="auto">
            <a:xfrm>
              <a:off x="4304" y="2253"/>
              <a:ext cx="228" cy="108"/>
              <a:chOff x="3600" y="219"/>
              <a:chExt cx="360" cy="175"/>
            </a:xfrm>
          </p:grpSpPr>
          <p:sp>
            <p:nvSpPr>
              <p:cNvPr id="61714" name="Oval 16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15" name="Line 162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6" name="Line 162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7" name="Rectangle 162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18" name="Oval 16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719" name="Group 1625"/>
              <p:cNvGrpSpPr>
                <a:grpSpLocks/>
              </p:cNvGrpSpPr>
              <p:nvPr/>
            </p:nvGrpSpPr>
            <p:grpSpPr bwMode="auto">
              <a:xfrm>
                <a:off x="3686" y="244"/>
                <a:ext cx="177" cy="66"/>
                <a:chOff x="2848" y="848"/>
                <a:chExt cx="140" cy="98"/>
              </a:xfrm>
            </p:grpSpPr>
            <p:sp>
              <p:nvSpPr>
                <p:cNvPr id="61724" name="Line 16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5" name="Line 16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6" name="Line 16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720" name="Group 1629"/>
              <p:cNvGrpSpPr>
                <a:grpSpLocks/>
              </p:cNvGrpSpPr>
              <p:nvPr/>
            </p:nvGrpSpPr>
            <p:grpSpPr bwMode="auto">
              <a:xfrm flipV="1">
                <a:off x="3686" y="243"/>
                <a:ext cx="177" cy="66"/>
                <a:chOff x="2848" y="848"/>
                <a:chExt cx="140" cy="98"/>
              </a:xfrm>
            </p:grpSpPr>
            <p:sp>
              <p:nvSpPr>
                <p:cNvPr id="61721" name="Line 16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2" name="Line 16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3" name="Line 16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58" name="Group 1633"/>
            <p:cNvGrpSpPr>
              <a:grpSpLocks/>
            </p:cNvGrpSpPr>
            <p:nvPr/>
          </p:nvGrpSpPr>
          <p:grpSpPr bwMode="auto">
            <a:xfrm>
              <a:off x="4528" y="2429"/>
              <a:ext cx="228" cy="108"/>
              <a:chOff x="3600" y="219"/>
              <a:chExt cx="360" cy="175"/>
            </a:xfrm>
          </p:grpSpPr>
          <p:sp>
            <p:nvSpPr>
              <p:cNvPr id="61701" name="Oval 16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02" name="Line 163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3" name="Line 163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4" name="Rectangle 163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05" name="Oval 16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706" name="Group 1639"/>
              <p:cNvGrpSpPr>
                <a:grpSpLocks/>
              </p:cNvGrpSpPr>
              <p:nvPr/>
            </p:nvGrpSpPr>
            <p:grpSpPr bwMode="auto">
              <a:xfrm>
                <a:off x="3686" y="244"/>
                <a:ext cx="177" cy="66"/>
                <a:chOff x="2848" y="848"/>
                <a:chExt cx="140" cy="98"/>
              </a:xfrm>
            </p:grpSpPr>
            <p:sp>
              <p:nvSpPr>
                <p:cNvPr id="61711" name="Line 16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2" name="Line 16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3" name="Line 16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707" name="Group 1643"/>
              <p:cNvGrpSpPr>
                <a:grpSpLocks/>
              </p:cNvGrpSpPr>
              <p:nvPr/>
            </p:nvGrpSpPr>
            <p:grpSpPr bwMode="auto">
              <a:xfrm flipV="1">
                <a:off x="3686" y="243"/>
                <a:ext cx="177" cy="66"/>
                <a:chOff x="2848" y="848"/>
                <a:chExt cx="140" cy="98"/>
              </a:xfrm>
            </p:grpSpPr>
            <p:sp>
              <p:nvSpPr>
                <p:cNvPr id="61708" name="Line 16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9" name="Line 16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0" name="Line 16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59" name="Group 1647"/>
            <p:cNvGrpSpPr>
              <a:grpSpLocks/>
            </p:cNvGrpSpPr>
            <p:nvPr/>
          </p:nvGrpSpPr>
          <p:grpSpPr bwMode="auto">
            <a:xfrm>
              <a:off x="4704" y="2261"/>
              <a:ext cx="228" cy="108"/>
              <a:chOff x="3600" y="219"/>
              <a:chExt cx="360" cy="175"/>
            </a:xfrm>
          </p:grpSpPr>
          <p:sp>
            <p:nvSpPr>
              <p:cNvPr id="61688" name="Oval 16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89" name="Line 164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0" name="Line 165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1" name="Rectangle 165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92" name="Oval 16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93" name="Group 1653"/>
              <p:cNvGrpSpPr>
                <a:grpSpLocks/>
              </p:cNvGrpSpPr>
              <p:nvPr/>
            </p:nvGrpSpPr>
            <p:grpSpPr bwMode="auto">
              <a:xfrm>
                <a:off x="3686" y="244"/>
                <a:ext cx="177" cy="66"/>
                <a:chOff x="2848" y="848"/>
                <a:chExt cx="140" cy="98"/>
              </a:xfrm>
            </p:grpSpPr>
            <p:sp>
              <p:nvSpPr>
                <p:cNvPr id="61698" name="Line 16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9" name="Line 16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0" name="Line 16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94" name="Group 1657"/>
              <p:cNvGrpSpPr>
                <a:grpSpLocks/>
              </p:cNvGrpSpPr>
              <p:nvPr/>
            </p:nvGrpSpPr>
            <p:grpSpPr bwMode="auto">
              <a:xfrm flipV="1">
                <a:off x="3686" y="243"/>
                <a:ext cx="177" cy="66"/>
                <a:chOff x="2848" y="848"/>
                <a:chExt cx="140" cy="98"/>
              </a:xfrm>
            </p:grpSpPr>
            <p:sp>
              <p:nvSpPr>
                <p:cNvPr id="61695" name="Line 165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6" name="Line 165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7" name="Line 166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0" name="Group 1661"/>
            <p:cNvGrpSpPr>
              <a:grpSpLocks/>
            </p:cNvGrpSpPr>
            <p:nvPr/>
          </p:nvGrpSpPr>
          <p:grpSpPr bwMode="auto">
            <a:xfrm>
              <a:off x="4367" y="1532"/>
              <a:ext cx="221" cy="101"/>
              <a:chOff x="3600" y="219"/>
              <a:chExt cx="360" cy="175"/>
            </a:xfrm>
          </p:grpSpPr>
          <p:sp>
            <p:nvSpPr>
              <p:cNvPr id="61675" name="Oval 16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76" name="Line 166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7" name="Line 166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8" name="Rectangle 166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79" name="Oval 16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80" name="Group 1667"/>
              <p:cNvGrpSpPr>
                <a:grpSpLocks/>
              </p:cNvGrpSpPr>
              <p:nvPr/>
            </p:nvGrpSpPr>
            <p:grpSpPr bwMode="auto">
              <a:xfrm>
                <a:off x="3686" y="244"/>
                <a:ext cx="177" cy="66"/>
                <a:chOff x="2848" y="848"/>
                <a:chExt cx="140" cy="98"/>
              </a:xfrm>
            </p:grpSpPr>
            <p:sp>
              <p:nvSpPr>
                <p:cNvPr id="61685" name="Line 16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6" name="Line 16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7" name="Line 16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81" name="Group 1671"/>
              <p:cNvGrpSpPr>
                <a:grpSpLocks/>
              </p:cNvGrpSpPr>
              <p:nvPr/>
            </p:nvGrpSpPr>
            <p:grpSpPr bwMode="auto">
              <a:xfrm flipV="1">
                <a:off x="3686" y="243"/>
                <a:ext cx="177" cy="66"/>
                <a:chOff x="2848" y="848"/>
                <a:chExt cx="140" cy="98"/>
              </a:xfrm>
            </p:grpSpPr>
            <p:sp>
              <p:nvSpPr>
                <p:cNvPr id="61682" name="Line 16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3" name="Line 16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4" name="Line 16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1" name="Group 1675"/>
            <p:cNvGrpSpPr>
              <a:grpSpLocks/>
            </p:cNvGrpSpPr>
            <p:nvPr/>
          </p:nvGrpSpPr>
          <p:grpSpPr bwMode="auto">
            <a:xfrm>
              <a:off x="4366" y="1693"/>
              <a:ext cx="228" cy="108"/>
              <a:chOff x="3600" y="219"/>
              <a:chExt cx="360" cy="175"/>
            </a:xfrm>
          </p:grpSpPr>
          <p:sp>
            <p:nvSpPr>
              <p:cNvPr id="61662" name="Oval 16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63" name="Line 167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4" name="Line 167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5" name="Rectangle 167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66" name="Oval 16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67" name="Group 1681"/>
              <p:cNvGrpSpPr>
                <a:grpSpLocks/>
              </p:cNvGrpSpPr>
              <p:nvPr/>
            </p:nvGrpSpPr>
            <p:grpSpPr bwMode="auto">
              <a:xfrm>
                <a:off x="3686" y="244"/>
                <a:ext cx="177" cy="66"/>
                <a:chOff x="2848" y="848"/>
                <a:chExt cx="140" cy="98"/>
              </a:xfrm>
            </p:grpSpPr>
            <p:sp>
              <p:nvSpPr>
                <p:cNvPr id="61672" name="Line 16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3" name="Line 16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4" name="Line 16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68" name="Group 1685"/>
              <p:cNvGrpSpPr>
                <a:grpSpLocks/>
              </p:cNvGrpSpPr>
              <p:nvPr/>
            </p:nvGrpSpPr>
            <p:grpSpPr bwMode="auto">
              <a:xfrm flipV="1">
                <a:off x="3686" y="243"/>
                <a:ext cx="177" cy="66"/>
                <a:chOff x="2848" y="848"/>
                <a:chExt cx="140" cy="98"/>
              </a:xfrm>
            </p:grpSpPr>
            <p:sp>
              <p:nvSpPr>
                <p:cNvPr id="61669" name="Line 16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0" name="Line 16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1" name="Line 16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2" name="Group 1689"/>
            <p:cNvGrpSpPr>
              <a:grpSpLocks/>
            </p:cNvGrpSpPr>
            <p:nvPr/>
          </p:nvGrpSpPr>
          <p:grpSpPr bwMode="auto">
            <a:xfrm>
              <a:off x="4666" y="1472"/>
              <a:ext cx="210" cy="97"/>
              <a:chOff x="3600" y="219"/>
              <a:chExt cx="360" cy="175"/>
            </a:xfrm>
          </p:grpSpPr>
          <p:sp>
            <p:nvSpPr>
              <p:cNvPr id="61649" name="Oval 16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50" name="Line 169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1" name="Line 169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2" name="Rectangle 169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53" name="Oval 16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54" name="Group 1695"/>
              <p:cNvGrpSpPr>
                <a:grpSpLocks/>
              </p:cNvGrpSpPr>
              <p:nvPr/>
            </p:nvGrpSpPr>
            <p:grpSpPr bwMode="auto">
              <a:xfrm>
                <a:off x="3686" y="244"/>
                <a:ext cx="177" cy="66"/>
                <a:chOff x="2848" y="848"/>
                <a:chExt cx="140" cy="98"/>
              </a:xfrm>
            </p:grpSpPr>
            <p:sp>
              <p:nvSpPr>
                <p:cNvPr id="61659" name="Line 16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0" name="Line 16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1" name="Line 16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55" name="Group 1699"/>
              <p:cNvGrpSpPr>
                <a:grpSpLocks/>
              </p:cNvGrpSpPr>
              <p:nvPr/>
            </p:nvGrpSpPr>
            <p:grpSpPr bwMode="auto">
              <a:xfrm flipV="1">
                <a:off x="3686" y="243"/>
                <a:ext cx="177" cy="66"/>
                <a:chOff x="2848" y="848"/>
                <a:chExt cx="140" cy="98"/>
              </a:xfrm>
            </p:grpSpPr>
            <p:sp>
              <p:nvSpPr>
                <p:cNvPr id="61656" name="Line 170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7" name="Line 170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8" name="Line 170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3" name="Group 1703"/>
            <p:cNvGrpSpPr>
              <a:grpSpLocks/>
            </p:cNvGrpSpPr>
            <p:nvPr/>
          </p:nvGrpSpPr>
          <p:grpSpPr bwMode="auto">
            <a:xfrm>
              <a:off x="4720" y="1693"/>
              <a:ext cx="228" cy="108"/>
              <a:chOff x="3600" y="219"/>
              <a:chExt cx="360" cy="175"/>
            </a:xfrm>
          </p:grpSpPr>
          <p:sp>
            <p:nvSpPr>
              <p:cNvPr id="61636" name="Oval 170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37" name="Line 170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8" name="Line 170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9" name="Rectangle 170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40" name="Oval 170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41" name="Group 1709"/>
              <p:cNvGrpSpPr>
                <a:grpSpLocks/>
              </p:cNvGrpSpPr>
              <p:nvPr/>
            </p:nvGrpSpPr>
            <p:grpSpPr bwMode="auto">
              <a:xfrm>
                <a:off x="3686" y="244"/>
                <a:ext cx="177" cy="66"/>
                <a:chOff x="2848" y="848"/>
                <a:chExt cx="140" cy="98"/>
              </a:xfrm>
            </p:grpSpPr>
            <p:sp>
              <p:nvSpPr>
                <p:cNvPr id="61646" name="Line 17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7" name="Line 17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8" name="Line 17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42" name="Group 1713"/>
              <p:cNvGrpSpPr>
                <a:grpSpLocks/>
              </p:cNvGrpSpPr>
              <p:nvPr/>
            </p:nvGrpSpPr>
            <p:grpSpPr bwMode="auto">
              <a:xfrm flipV="1">
                <a:off x="3686" y="243"/>
                <a:ext cx="177" cy="66"/>
                <a:chOff x="2848" y="848"/>
                <a:chExt cx="140" cy="98"/>
              </a:xfrm>
            </p:grpSpPr>
            <p:sp>
              <p:nvSpPr>
                <p:cNvPr id="61643" name="Line 17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4" name="Line 17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5" name="Line 17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4" name="Group 1717"/>
            <p:cNvGrpSpPr>
              <a:grpSpLocks/>
            </p:cNvGrpSpPr>
            <p:nvPr/>
          </p:nvGrpSpPr>
          <p:grpSpPr bwMode="auto">
            <a:xfrm>
              <a:off x="3832" y="1529"/>
              <a:ext cx="220" cy="100"/>
              <a:chOff x="3600" y="219"/>
              <a:chExt cx="360" cy="175"/>
            </a:xfrm>
          </p:grpSpPr>
          <p:sp>
            <p:nvSpPr>
              <p:cNvPr id="61623" name="Oval 17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24" name="Line 171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5" name="Line 172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6" name="Rectangle 172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27" name="Oval 17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28" name="Group 1723"/>
              <p:cNvGrpSpPr>
                <a:grpSpLocks/>
              </p:cNvGrpSpPr>
              <p:nvPr/>
            </p:nvGrpSpPr>
            <p:grpSpPr bwMode="auto">
              <a:xfrm>
                <a:off x="3686" y="244"/>
                <a:ext cx="177" cy="66"/>
                <a:chOff x="2848" y="848"/>
                <a:chExt cx="140" cy="98"/>
              </a:xfrm>
            </p:grpSpPr>
            <p:sp>
              <p:nvSpPr>
                <p:cNvPr id="61633" name="Line 17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4" name="Line 17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5" name="Line 17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29" name="Group 1727"/>
              <p:cNvGrpSpPr>
                <a:grpSpLocks/>
              </p:cNvGrpSpPr>
              <p:nvPr/>
            </p:nvGrpSpPr>
            <p:grpSpPr bwMode="auto">
              <a:xfrm flipV="1">
                <a:off x="3686" y="243"/>
                <a:ext cx="177" cy="66"/>
                <a:chOff x="2848" y="848"/>
                <a:chExt cx="140" cy="98"/>
              </a:xfrm>
            </p:grpSpPr>
            <p:sp>
              <p:nvSpPr>
                <p:cNvPr id="61630" name="Line 17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1" name="Line 17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2" name="Line 17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5" name="Group 1731"/>
            <p:cNvGrpSpPr>
              <a:grpSpLocks/>
            </p:cNvGrpSpPr>
            <p:nvPr/>
          </p:nvGrpSpPr>
          <p:grpSpPr bwMode="auto">
            <a:xfrm>
              <a:off x="3639" y="2253"/>
              <a:ext cx="220" cy="100"/>
              <a:chOff x="3600" y="219"/>
              <a:chExt cx="360" cy="175"/>
            </a:xfrm>
          </p:grpSpPr>
          <p:sp>
            <p:nvSpPr>
              <p:cNvPr id="61610" name="Oval 17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11" name="Line 173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2" name="Line 173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3" name="Rectangle 173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14" name="Oval 17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15" name="Group 1737"/>
              <p:cNvGrpSpPr>
                <a:grpSpLocks/>
              </p:cNvGrpSpPr>
              <p:nvPr/>
            </p:nvGrpSpPr>
            <p:grpSpPr bwMode="auto">
              <a:xfrm>
                <a:off x="3686" y="244"/>
                <a:ext cx="177" cy="66"/>
                <a:chOff x="2848" y="848"/>
                <a:chExt cx="140" cy="98"/>
              </a:xfrm>
            </p:grpSpPr>
            <p:sp>
              <p:nvSpPr>
                <p:cNvPr id="61620" name="Line 17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1" name="Line 17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2" name="Line 17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16" name="Group 1741"/>
              <p:cNvGrpSpPr>
                <a:grpSpLocks/>
              </p:cNvGrpSpPr>
              <p:nvPr/>
            </p:nvGrpSpPr>
            <p:grpSpPr bwMode="auto">
              <a:xfrm flipV="1">
                <a:off x="3686" y="243"/>
                <a:ext cx="177" cy="66"/>
                <a:chOff x="2848" y="848"/>
                <a:chExt cx="140" cy="98"/>
              </a:xfrm>
            </p:grpSpPr>
            <p:sp>
              <p:nvSpPr>
                <p:cNvPr id="61617" name="Line 17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8" name="Line 17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9" name="Line 17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1466" name="Line 1745"/>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7" name="Line 1746"/>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Line 1747"/>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Line 1748"/>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0" name="Line 1749"/>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471" name="Group 1750"/>
            <p:cNvGrpSpPr>
              <a:grpSpLocks/>
            </p:cNvGrpSpPr>
            <p:nvPr/>
          </p:nvGrpSpPr>
          <p:grpSpPr bwMode="auto">
            <a:xfrm>
              <a:off x="3390" y="1979"/>
              <a:ext cx="209" cy="224"/>
              <a:chOff x="2870" y="1518"/>
              <a:chExt cx="292" cy="320"/>
            </a:xfrm>
          </p:grpSpPr>
          <p:graphicFrame>
            <p:nvGraphicFramePr>
              <p:cNvPr id="61608" name="Object 175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43" name="Clip" r:id="rId10" imgW="826829" imgH="840406" progId="MS_ClipArt_Gallery.2">
                      <p:embed/>
                    </p:oleObj>
                  </mc:Choice>
                  <mc:Fallback>
                    <p:oleObj name="Clip" r:id="rId10" imgW="826829" imgH="840406" progId="MS_ClipArt_Gallery.2">
                      <p:embed/>
                      <p:pic>
                        <p:nvPicPr>
                          <p:cNvPr id="61608" name="Object 17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09" name="Object 175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44" name="Clip" r:id="rId11" imgW="1268295" imgH="1199426" progId="MS_ClipArt_Gallery.2">
                      <p:embed/>
                    </p:oleObj>
                  </mc:Choice>
                  <mc:Fallback>
                    <p:oleObj name="Clip" r:id="rId11" imgW="1268295" imgH="1199426" progId="MS_ClipArt_Gallery.2">
                      <p:embed/>
                      <p:pic>
                        <p:nvPicPr>
                          <p:cNvPr id="61609" name="Object 17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72" name="Group 1753"/>
            <p:cNvGrpSpPr>
              <a:grpSpLocks/>
            </p:cNvGrpSpPr>
            <p:nvPr/>
          </p:nvGrpSpPr>
          <p:grpSpPr bwMode="auto">
            <a:xfrm>
              <a:off x="3418" y="2211"/>
              <a:ext cx="139" cy="194"/>
              <a:chOff x="2556" y="2689"/>
              <a:chExt cx="183" cy="255"/>
            </a:xfrm>
          </p:grpSpPr>
          <p:pic>
            <p:nvPicPr>
              <p:cNvPr id="61591" name="Picture 1754"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92" name="Freeform 1755"/>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3" name="Freeform 1756"/>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4" name="Freeform 1757"/>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5" name="Freeform 1758"/>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6" name="Freeform 1759"/>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7" name="Freeform 1760"/>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8" name="Freeform 1761"/>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9" name="Freeform 1762"/>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0" name="Freeform 1763"/>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1" name="Freeform 1764"/>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2" name="Freeform 1765"/>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3" name="Freeform 1766"/>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4" name="Freeform 1767"/>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5" name="Freeform 1768"/>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6" name="Freeform 1769"/>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7" name="Freeform 1770"/>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61473" name="Object 1771"/>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spid="_x0000_s8445" name="Clip" r:id="rId13" imgW="1307263" imgH="1084139" progId="MS_ClipArt_Gallery.2">
                    <p:embed/>
                  </p:oleObj>
                </mc:Choice>
                <mc:Fallback>
                  <p:oleObj name="Clip" r:id="rId13" imgW="1307263" imgH="1084139" progId="MS_ClipArt_Gallery.2">
                    <p:embed/>
                    <p:pic>
                      <p:nvPicPr>
                        <p:cNvPr id="61473" name="Object 17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4" name="Line 1772"/>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5" name="Line 1773"/>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6" name="Freeform 1774"/>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77" name="Line 1775"/>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78" name="Group 1776"/>
            <p:cNvGrpSpPr>
              <a:grpSpLocks/>
            </p:cNvGrpSpPr>
            <p:nvPr/>
          </p:nvGrpSpPr>
          <p:grpSpPr bwMode="auto">
            <a:xfrm>
              <a:off x="4702" y="3292"/>
              <a:ext cx="125" cy="230"/>
              <a:chOff x="4180" y="783"/>
              <a:chExt cx="150" cy="307"/>
            </a:xfrm>
          </p:grpSpPr>
          <p:sp>
            <p:nvSpPr>
              <p:cNvPr id="61583" name="AutoShape 177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4" name="Rectangle 177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5" name="Rectangle 177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6" name="AutoShape 178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7" name="Line 178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8" name="Line 178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9" name="Rectangle 178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90" name="Rectangle 178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61479" name="Line 1785"/>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0" name="Line 1786"/>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81" name="Group 1787"/>
            <p:cNvGrpSpPr>
              <a:grpSpLocks/>
            </p:cNvGrpSpPr>
            <p:nvPr/>
          </p:nvGrpSpPr>
          <p:grpSpPr bwMode="auto">
            <a:xfrm>
              <a:off x="4701" y="2996"/>
              <a:ext cx="316" cy="148"/>
              <a:chOff x="3600" y="219"/>
              <a:chExt cx="360" cy="175"/>
            </a:xfrm>
          </p:grpSpPr>
          <p:sp>
            <p:nvSpPr>
              <p:cNvPr id="61570" name="Oval 178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71" name="Line 178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2" name="Line 179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3" name="Rectangle 179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74" name="Oval 179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575" name="Group 1793"/>
              <p:cNvGrpSpPr>
                <a:grpSpLocks/>
              </p:cNvGrpSpPr>
              <p:nvPr/>
            </p:nvGrpSpPr>
            <p:grpSpPr bwMode="auto">
              <a:xfrm>
                <a:off x="3686" y="244"/>
                <a:ext cx="177" cy="66"/>
                <a:chOff x="2848" y="848"/>
                <a:chExt cx="140" cy="98"/>
              </a:xfrm>
            </p:grpSpPr>
            <p:sp>
              <p:nvSpPr>
                <p:cNvPr id="61580" name="Line 179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1" name="Line 179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2" name="Line 179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576" name="Group 1797"/>
              <p:cNvGrpSpPr>
                <a:grpSpLocks/>
              </p:cNvGrpSpPr>
              <p:nvPr/>
            </p:nvGrpSpPr>
            <p:grpSpPr bwMode="auto">
              <a:xfrm flipV="1">
                <a:off x="3686" y="243"/>
                <a:ext cx="177" cy="66"/>
                <a:chOff x="2848" y="848"/>
                <a:chExt cx="140" cy="98"/>
              </a:xfrm>
            </p:grpSpPr>
            <p:sp>
              <p:nvSpPr>
                <p:cNvPr id="61577" name="Line 179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8" name="Line 179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9" name="Line 180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82" name="Group 1801"/>
            <p:cNvGrpSpPr>
              <a:grpSpLocks/>
            </p:cNvGrpSpPr>
            <p:nvPr/>
          </p:nvGrpSpPr>
          <p:grpSpPr bwMode="auto">
            <a:xfrm>
              <a:off x="4187" y="2822"/>
              <a:ext cx="316" cy="148"/>
              <a:chOff x="3600" y="219"/>
              <a:chExt cx="360" cy="175"/>
            </a:xfrm>
          </p:grpSpPr>
          <p:sp>
            <p:nvSpPr>
              <p:cNvPr id="61557" name="Oval 180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58" name="Line 180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9" name="Line 180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0" name="Rectangle 180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61" name="Oval 180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562" name="Group 1807"/>
              <p:cNvGrpSpPr>
                <a:grpSpLocks/>
              </p:cNvGrpSpPr>
              <p:nvPr/>
            </p:nvGrpSpPr>
            <p:grpSpPr bwMode="auto">
              <a:xfrm>
                <a:off x="3686" y="244"/>
                <a:ext cx="177" cy="66"/>
                <a:chOff x="2848" y="848"/>
                <a:chExt cx="140" cy="98"/>
              </a:xfrm>
            </p:grpSpPr>
            <p:sp>
              <p:nvSpPr>
                <p:cNvPr id="61567" name="Line 180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8" name="Line 180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9" name="Line 181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563" name="Group 1811"/>
              <p:cNvGrpSpPr>
                <a:grpSpLocks/>
              </p:cNvGrpSpPr>
              <p:nvPr/>
            </p:nvGrpSpPr>
            <p:grpSpPr bwMode="auto">
              <a:xfrm flipV="1">
                <a:off x="3686" y="243"/>
                <a:ext cx="177" cy="66"/>
                <a:chOff x="2848" y="848"/>
                <a:chExt cx="140" cy="98"/>
              </a:xfrm>
            </p:grpSpPr>
            <p:sp>
              <p:nvSpPr>
                <p:cNvPr id="61564" name="Line 18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5" name="Line 18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6" name="Line 18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83" name="Group 1815"/>
            <p:cNvGrpSpPr>
              <a:grpSpLocks/>
            </p:cNvGrpSpPr>
            <p:nvPr/>
          </p:nvGrpSpPr>
          <p:grpSpPr bwMode="auto">
            <a:xfrm>
              <a:off x="3768" y="3014"/>
              <a:ext cx="316" cy="148"/>
              <a:chOff x="3600" y="219"/>
              <a:chExt cx="360" cy="175"/>
            </a:xfrm>
          </p:grpSpPr>
          <p:sp>
            <p:nvSpPr>
              <p:cNvPr id="61544" name="Oval 18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45" name="Line 181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6" name="Line 181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7" name="Rectangle 181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48" name="Oval 18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549" name="Group 1821"/>
              <p:cNvGrpSpPr>
                <a:grpSpLocks/>
              </p:cNvGrpSpPr>
              <p:nvPr/>
            </p:nvGrpSpPr>
            <p:grpSpPr bwMode="auto">
              <a:xfrm>
                <a:off x="3686" y="244"/>
                <a:ext cx="177" cy="66"/>
                <a:chOff x="2848" y="848"/>
                <a:chExt cx="140" cy="98"/>
              </a:xfrm>
            </p:grpSpPr>
            <p:sp>
              <p:nvSpPr>
                <p:cNvPr id="61554" name="Line 18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5" name="Line 18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6" name="Line 18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550" name="Group 1825"/>
              <p:cNvGrpSpPr>
                <a:grpSpLocks/>
              </p:cNvGrpSpPr>
              <p:nvPr/>
            </p:nvGrpSpPr>
            <p:grpSpPr bwMode="auto">
              <a:xfrm flipV="1">
                <a:off x="3686" y="243"/>
                <a:ext cx="177" cy="66"/>
                <a:chOff x="2848" y="848"/>
                <a:chExt cx="140" cy="98"/>
              </a:xfrm>
            </p:grpSpPr>
            <p:sp>
              <p:nvSpPr>
                <p:cNvPr id="61551" name="Line 18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2" name="Line 18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3" name="Line 18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1484" name="Line 1829"/>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5" name="Line 1830"/>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6" name="Line 1831"/>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7" name="Line 1832"/>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8" name="Line 1833"/>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9" name="Line 1834"/>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0" name="Line 1835"/>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1" name="Line 1836"/>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2" name="Line 1837"/>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3" name="Line 1838"/>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494" name="Object 1839"/>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spid="_x0000_s8446" name="Clip" r:id="rId15" imgW="1307263" imgH="1084139" progId="MS_ClipArt_Gallery.2">
                    <p:embed/>
                  </p:oleObj>
                </mc:Choice>
                <mc:Fallback>
                  <p:oleObj name="Clip" r:id="rId15" imgW="1307263" imgH="1084139" progId="MS_ClipArt_Gallery.2">
                    <p:embed/>
                    <p:pic>
                      <p:nvPicPr>
                        <p:cNvPr id="61494" name="Object 18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5" name="Object 1840"/>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spid="_x0000_s8447" name="Clip" r:id="rId16" imgW="1307263" imgH="1084139" progId="MS_ClipArt_Gallery.2">
                    <p:embed/>
                  </p:oleObj>
                </mc:Choice>
                <mc:Fallback>
                  <p:oleObj name="Clip" r:id="rId16" imgW="1307263" imgH="1084139" progId="MS_ClipArt_Gallery.2">
                    <p:embed/>
                    <p:pic>
                      <p:nvPicPr>
                        <p:cNvPr id="61495" name="Object 18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6" name="Object 1841"/>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spid="_x0000_s8448" name="Clip" r:id="rId17" imgW="1307263" imgH="1084139" progId="MS_ClipArt_Gallery.2">
                    <p:embed/>
                  </p:oleObj>
                </mc:Choice>
                <mc:Fallback>
                  <p:oleObj name="Clip" r:id="rId17" imgW="1307263" imgH="1084139" progId="MS_ClipArt_Gallery.2">
                    <p:embed/>
                    <p:pic>
                      <p:nvPicPr>
                        <p:cNvPr id="61496" name="Object 18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7" name="Object 1842"/>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spid="_x0000_s8449" name="Clip" r:id="rId18" imgW="1307263" imgH="1084139" progId="MS_ClipArt_Gallery.2">
                    <p:embed/>
                  </p:oleObj>
                </mc:Choice>
                <mc:Fallback>
                  <p:oleObj name="Clip" r:id="rId18" imgW="1307263" imgH="1084139" progId="MS_ClipArt_Gallery.2">
                    <p:embed/>
                    <p:pic>
                      <p:nvPicPr>
                        <p:cNvPr id="61497" name="Object 18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498" name="Group 1843"/>
            <p:cNvGrpSpPr>
              <a:grpSpLocks/>
            </p:cNvGrpSpPr>
            <p:nvPr/>
          </p:nvGrpSpPr>
          <p:grpSpPr bwMode="auto">
            <a:xfrm>
              <a:off x="4475" y="3342"/>
              <a:ext cx="172" cy="215"/>
              <a:chOff x="2870" y="1518"/>
              <a:chExt cx="292" cy="320"/>
            </a:xfrm>
          </p:grpSpPr>
          <p:graphicFrame>
            <p:nvGraphicFramePr>
              <p:cNvPr id="61542" name="Object 18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50" name="Clip" r:id="rId19" imgW="826829" imgH="840406" progId="MS_ClipArt_Gallery.2">
                      <p:embed/>
                    </p:oleObj>
                  </mc:Choice>
                  <mc:Fallback>
                    <p:oleObj name="Clip" r:id="rId19" imgW="826829" imgH="840406" progId="MS_ClipArt_Gallery.2">
                      <p:embed/>
                      <p:pic>
                        <p:nvPicPr>
                          <p:cNvPr id="61542" name="Object 18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3" name="Object 18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51" name="Clip" r:id="rId20" imgW="1268295" imgH="1199426" progId="MS_ClipArt_Gallery.2">
                      <p:embed/>
                    </p:oleObj>
                  </mc:Choice>
                  <mc:Fallback>
                    <p:oleObj name="Clip" r:id="rId20" imgW="1268295" imgH="1199426" progId="MS_ClipArt_Gallery.2">
                      <p:embed/>
                      <p:pic>
                        <p:nvPicPr>
                          <p:cNvPr id="61543" name="Object 18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99" name="Group 1846"/>
            <p:cNvGrpSpPr>
              <a:grpSpLocks/>
            </p:cNvGrpSpPr>
            <p:nvPr/>
          </p:nvGrpSpPr>
          <p:grpSpPr bwMode="auto">
            <a:xfrm>
              <a:off x="4191" y="3374"/>
              <a:ext cx="220" cy="203"/>
              <a:chOff x="2870" y="1518"/>
              <a:chExt cx="292" cy="320"/>
            </a:xfrm>
          </p:grpSpPr>
          <p:graphicFrame>
            <p:nvGraphicFramePr>
              <p:cNvPr id="61540" name="Object 18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52" name="Clip" r:id="rId21" imgW="826829" imgH="840406" progId="MS_ClipArt_Gallery.2">
                      <p:embed/>
                    </p:oleObj>
                  </mc:Choice>
                  <mc:Fallback>
                    <p:oleObj name="Clip" r:id="rId21" imgW="826829" imgH="840406" progId="MS_ClipArt_Gallery.2">
                      <p:embed/>
                      <p:pic>
                        <p:nvPicPr>
                          <p:cNvPr id="61540" name="Object 18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1" name="Object 18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53" name="Clip" r:id="rId22" imgW="1268295" imgH="1199426" progId="MS_ClipArt_Gallery.2">
                      <p:embed/>
                    </p:oleObj>
                  </mc:Choice>
                  <mc:Fallback>
                    <p:oleObj name="Clip" r:id="rId22" imgW="1268295" imgH="1199426" progId="MS_ClipArt_Gallery.2">
                      <p:embed/>
                      <p:pic>
                        <p:nvPicPr>
                          <p:cNvPr id="61541" name="Object 18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500" name="Group 1849"/>
            <p:cNvGrpSpPr>
              <a:grpSpLocks/>
            </p:cNvGrpSpPr>
            <p:nvPr/>
          </p:nvGrpSpPr>
          <p:grpSpPr bwMode="auto">
            <a:xfrm>
              <a:off x="4290" y="3130"/>
              <a:ext cx="183" cy="255"/>
              <a:chOff x="2556" y="2689"/>
              <a:chExt cx="183" cy="255"/>
            </a:xfrm>
          </p:grpSpPr>
          <p:pic>
            <p:nvPicPr>
              <p:cNvPr id="61523" name="Picture 1850"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851"/>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5" name="Freeform 1852"/>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6" name="Freeform 1853"/>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7" name="Freeform 1854"/>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8" name="Freeform 1855"/>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9" name="Freeform 1856"/>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0" name="Freeform 1857"/>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1" name="Freeform 1858"/>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2" name="Freeform 1859"/>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3" name="Freeform 1860"/>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4" name="Freeform 1861"/>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5" name="Freeform 1862"/>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6" name="Freeform 1863"/>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7" name="Freeform 1864"/>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8" name="Freeform 1865"/>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9" name="Freeform 1866"/>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01" name="Line 1867"/>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Line 1868"/>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503" name="Group 1869"/>
            <p:cNvGrpSpPr>
              <a:grpSpLocks/>
            </p:cNvGrpSpPr>
            <p:nvPr/>
          </p:nvGrpSpPr>
          <p:grpSpPr bwMode="auto">
            <a:xfrm>
              <a:off x="4961" y="3136"/>
              <a:ext cx="131" cy="258"/>
              <a:chOff x="4180" y="783"/>
              <a:chExt cx="150" cy="307"/>
            </a:xfrm>
          </p:grpSpPr>
          <p:sp>
            <p:nvSpPr>
              <p:cNvPr id="61515" name="AutoShape 187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6" name="Rectangle 187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7" name="Rectangle 187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8" name="AutoShape 187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9" name="Line 187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0" name="Line 187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1" name="Rectangle 187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22" name="Rectangle 187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61504" name="Line 1878"/>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5" name="Line 1879"/>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6" name="Line 1880"/>
            <p:cNvSpPr>
              <a:spLocks noChangeShapeType="1"/>
            </p:cNvSpPr>
            <p:nvPr/>
          </p:nvSpPr>
          <p:spPr bwMode="auto">
            <a:xfrm>
              <a:off x="4480" y="1635"/>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7" name="Line 1881"/>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8" name="Line 1882"/>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9" name="Line 1883"/>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0" name="Line 1884"/>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1" name="Line 1885"/>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2" name="Line 1886"/>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3" name="Line 1887"/>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4" name="Line 1888"/>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47" name="Freeform 1889"/>
          <p:cNvSpPr>
            <a:spLocks/>
          </p:cNvSpPr>
          <p:nvPr/>
        </p:nvSpPr>
        <p:spPr bwMode="auto">
          <a:xfrm>
            <a:off x="9114009" y="2054225"/>
            <a:ext cx="2584450" cy="3233738"/>
          </a:xfrm>
          <a:custGeom>
            <a:avLst/>
            <a:gdLst>
              <a:gd name="T0" fmla="*/ 0 w 1628"/>
              <a:gd name="T1" fmla="*/ 0 h 2037"/>
              <a:gd name="T2" fmla="*/ 2147483646 w 1628"/>
              <a:gd name="T3" fmla="*/ 2147483646 h 2037"/>
              <a:gd name="T4" fmla="*/ 2147483646 w 1628"/>
              <a:gd name="T5" fmla="*/ 2147483646 h 2037"/>
              <a:gd name="T6" fmla="*/ 2147483646 w 1628"/>
              <a:gd name="T7" fmla="*/ 2147483646 h 2037"/>
              <a:gd name="T8" fmla="*/ 2147483646 w 1628"/>
              <a:gd name="T9" fmla="*/ 2147483646 h 2037"/>
              <a:gd name="T10" fmla="*/ 2147483646 w 1628"/>
              <a:gd name="T11" fmla="*/ 2147483646 h 2037"/>
              <a:gd name="T12" fmla="*/ 2147483646 w 1628"/>
              <a:gd name="T13" fmla="*/ 2147483646 h 2037"/>
              <a:gd name="T14" fmla="*/ 2147483646 w 1628"/>
              <a:gd name="T15" fmla="*/ 2147483646 h 2037"/>
              <a:gd name="T16" fmla="*/ 2147483646 w 1628"/>
              <a:gd name="T17" fmla="*/ 2147483646 h 20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28"/>
              <a:gd name="T28" fmla="*/ 0 h 2037"/>
              <a:gd name="T29" fmla="*/ 1628 w 1628"/>
              <a:gd name="T30" fmla="*/ 2037 h 20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28" h="2037">
                <a:moveTo>
                  <a:pt x="0" y="0"/>
                </a:moveTo>
                <a:lnTo>
                  <a:pt x="351" y="209"/>
                </a:lnTo>
                <a:lnTo>
                  <a:pt x="1060" y="250"/>
                </a:lnTo>
                <a:lnTo>
                  <a:pt x="969" y="910"/>
                </a:lnTo>
                <a:lnTo>
                  <a:pt x="1161" y="1127"/>
                </a:lnTo>
                <a:lnTo>
                  <a:pt x="927" y="1528"/>
                </a:lnTo>
                <a:lnTo>
                  <a:pt x="1469" y="1653"/>
                </a:lnTo>
                <a:lnTo>
                  <a:pt x="1369" y="1995"/>
                </a:lnTo>
                <a:lnTo>
                  <a:pt x="1628" y="2037"/>
                </a:lnTo>
              </a:path>
            </a:pathLst>
          </a:custGeom>
          <a:noFill/>
          <a:ln w="76200">
            <a:solidFill>
              <a:srgbClr val="FF33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48" name="Freeform 1890"/>
          <p:cNvSpPr>
            <a:spLocks/>
          </p:cNvSpPr>
          <p:nvPr/>
        </p:nvSpPr>
        <p:spPr bwMode="auto">
          <a:xfrm>
            <a:off x="9061623" y="3390900"/>
            <a:ext cx="1646237" cy="1974850"/>
          </a:xfrm>
          <a:custGeom>
            <a:avLst/>
            <a:gdLst>
              <a:gd name="T0" fmla="*/ 0 w 1037"/>
              <a:gd name="T1" fmla="*/ 0 h 1244"/>
              <a:gd name="T2" fmla="*/ 2147483646 w 1037"/>
              <a:gd name="T3" fmla="*/ 2147483646 h 1244"/>
              <a:gd name="T4" fmla="*/ 2147483646 w 1037"/>
              <a:gd name="T5" fmla="*/ 2147483646 h 1244"/>
              <a:gd name="T6" fmla="*/ 2147483646 w 1037"/>
              <a:gd name="T7" fmla="*/ 2147483646 h 1244"/>
              <a:gd name="T8" fmla="*/ 2147483646 w 1037"/>
              <a:gd name="T9" fmla="*/ 2147483646 h 1244"/>
              <a:gd name="T10" fmla="*/ 2147483646 w 1037"/>
              <a:gd name="T11" fmla="*/ 2147483646 h 1244"/>
              <a:gd name="T12" fmla="*/ 2147483646 w 1037"/>
              <a:gd name="T13" fmla="*/ 2147483646 h 1244"/>
              <a:gd name="T14" fmla="*/ 2147483646 w 1037"/>
              <a:gd name="T15" fmla="*/ 2147483646 h 1244"/>
              <a:gd name="T16" fmla="*/ 0 60000 65536"/>
              <a:gd name="T17" fmla="*/ 0 60000 65536"/>
              <a:gd name="T18" fmla="*/ 0 60000 65536"/>
              <a:gd name="T19" fmla="*/ 0 60000 65536"/>
              <a:gd name="T20" fmla="*/ 0 60000 65536"/>
              <a:gd name="T21" fmla="*/ 0 60000 65536"/>
              <a:gd name="T22" fmla="*/ 0 60000 65536"/>
              <a:gd name="T23" fmla="*/ 0 60000 65536"/>
              <a:gd name="T24" fmla="*/ 0 w 1037"/>
              <a:gd name="T25" fmla="*/ 0 h 1244"/>
              <a:gd name="T26" fmla="*/ 1037 w 1037"/>
              <a:gd name="T27" fmla="*/ 1244 h 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7" h="1244">
                <a:moveTo>
                  <a:pt x="0" y="0"/>
                </a:moveTo>
                <a:lnTo>
                  <a:pt x="29" y="86"/>
                </a:lnTo>
                <a:lnTo>
                  <a:pt x="845" y="80"/>
                </a:lnTo>
                <a:lnTo>
                  <a:pt x="1037" y="280"/>
                </a:lnTo>
                <a:lnTo>
                  <a:pt x="805" y="688"/>
                </a:lnTo>
                <a:lnTo>
                  <a:pt x="473" y="880"/>
                </a:lnTo>
                <a:lnTo>
                  <a:pt x="345" y="1024"/>
                </a:lnTo>
                <a:lnTo>
                  <a:pt x="285" y="1244"/>
                </a:lnTo>
              </a:path>
            </a:pathLst>
          </a:custGeom>
          <a:noFill/>
          <a:ln w="762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06486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97264"/>
            <a:ext cx="5500688"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itle 1"/>
          <p:cNvSpPr>
            <a:spLocks noGrp="1"/>
          </p:cNvSpPr>
          <p:nvPr>
            <p:ph type="title" idx="4294967295"/>
          </p:nvPr>
        </p:nvSpPr>
        <p:spPr/>
        <p:txBody>
          <a:bodyPr/>
          <a:lstStyle/>
          <a:p>
            <a:pPr eaLnBrk="1" hangingPunct="1"/>
            <a:r>
              <a:rPr lang="zh-CN" altLang="en-US" sz="3200"/>
              <a:t>电路交换</a:t>
            </a:r>
            <a:endParaRPr lang="en-US" altLang="zh-CN" sz="3200"/>
          </a:p>
        </p:txBody>
      </p:sp>
      <p:sp>
        <p:nvSpPr>
          <p:cNvPr id="63492" name="Content Placeholder 2"/>
          <p:cNvSpPr>
            <a:spLocks noGrp="1"/>
          </p:cNvSpPr>
          <p:nvPr>
            <p:ph idx="4294967295"/>
          </p:nvPr>
        </p:nvSpPr>
        <p:spPr/>
        <p:txBody>
          <a:bodyPr/>
          <a:lstStyle/>
          <a:p>
            <a:pPr eaLnBrk="1" hangingPunct="1"/>
            <a:r>
              <a:rPr lang="zh-CN" altLang="en-US" sz="2800"/>
              <a:t>端到端的持续链接</a:t>
            </a:r>
          </a:p>
          <a:p>
            <a:pPr lvl="1" eaLnBrk="1" hangingPunct="1"/>
            <a:r>
              <a:rPr lang="zh-CN" altLang="en-US" sz="2400">
                <a:solidFill>
                  <a:srgbClr val="0000FF"/>
                </a:solidFill>
              </a:rPr>
              <a:t>流经特定的</a:t>
            </a:r>
            <a:r>
              <a:rPr lang="zh-CN" altLang="en-US" sz="2400"/>
              <a:t>通信路由</a:t>
            </a:r>
          </a:p>
          <a:p>
            <a:pPr lvl="1" eaLnBrk="1" hangingPunct="1"/>
            <a:r>
              <a:rPr lang="zh-CN" altLang="en-US" sz="2400"/>
              <a:t>数据报文中不需要目的地址</a:t>
            </a:r>
            <a:endParaRPr lang="en-US" altLang="zh-CN" sz="2400"/>
          </a:p>
          <a:p>
            <a:pPr eaLnBrk="1" hangingPunct="1"/>
            <a:r>
              <a:rPr lang="zh-CN" altLang="en-US" sz="2800"/>
              <a:t>一旦通信结束</a:t>
            </a:r>
            <a:r>
              <a:rPr lang="en-US" altLang="zh-CN" sz="2800"/>
              <a:t>, </a:t>
            </a:r>
            <a:r>
              <a:rPr lang="zh-CN" altLang="en-US" sz="2800"/>
              <a:t>连接自动断开并释放链路</a:t>
            </a:r>
            <a:r>
              <a:rPr lang="en-US" altLang="zh-CN" sz="2800"/>
              <a:t>. </a:t>
            </a:r>
          </a:p>
        </p:txBody>
      </p:sp>
      <p:sp>
        <p:nvSpPr>
          <p:cNvPr id="63493"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CCD6CF47-B2E0-42EC-8960-E3AE100F3274}"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38</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28362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D53A981A-7A96-4970-8E94-84AA354290DE}"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39</a:t>
            </a:fld>
            <a:r>
              <a:rPr kumimoji="0" lang="en-US" altLang="zh-CN" sz="1000">
                <a:latin typeface="Arial" panose="020B0604020202020204" pitchFamily="34" charset="0"/>
                <a:ea typeface="宋体" panose="02010600030101010101" pitchFamily="2" charset="-122"/>
              </a:rPr>
              <a:t>-</a:t>
            </a:r>
          </a:p>
        </p:txBody>
      </p:sp>
      <p:sp>
        <p:nvSpPr>
          <p:cNvPr id="64515" name="Rectangle 2"/>
          <p:cNvSpPr>
            <a:spLocks noGrp="1" noChangeArrowheads="1"/>
          </p:cNvSpPr>
          <p:nvPr>
            <p:ph type="title" idx="4294967295"/>
          </p:nvPr>
        </p:nvSpPr>
        <p:spPr/>
        <p:txBody>
          <a:bodyPr/>
          <a:lstStyle/>
          <a:p>
            <a:pPr eaLnBrk="1" hangingPunct="1"/>
            <a:r>
              <a:rPr lang="zh-CN" altLang="en-US" sz="3200"/>
              <a:t>电路交换</a:t>
            </a:r>
            <a:r>
              <a:rPr lang="en-US" altLang="zh-CN" sz="3200"/>
              <a:t>: </a:t>
            </a:r>
            <a:r>
              <a:rPr lang="zh-CN" altLang="en-US" sz="3200"/>
              <a:t>时序图</a:t>
            </a:r>
          </a:p>
        </p:txBody>
      </p:sp>
      <p:grpSp>
        <p:nvGrpSpPr>
          <p:cNvPr id="64516" name="Group 3"/>
          <p:cNvGrpSpPr>
            <a:grpSpLocks/>
          </p:cNvGrpSpPr>
          <p:nvPr/>
        </p:nvGrpSpPr>
        <p:grpSpPr bwMode="auto">
          <a:xfrm>
            <a:off x="1631504" y="1494033"/>
            <a:ext cx="8864600" cy="4826000"/>
            <a:chOff x="0" y="0"/>
            <a:chExt cx="5430" cy="2997"/>
          </a:xfrm>
        </p:grpSpPr>
        <p:sp>
          <p:nvSpPr>
            <p:cNvPr id="64517" name="AutoShape 4"/>
            <p:cNvSpPr>
              <a:spLocks noChangeArrowheads="1"/>
            </p:cNvSpPr>
            <p:nvPr/>
          </p:nvSpPr>
          <p:spPr bwMode="auto">
            <a:xfrm rot="5400000">
              <a:off x="2150" y="489"/>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121" tIns="46062" rIns="92121" bIns="46062"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zh-CN" altLang="en-US" sz="2400" i="1">
                  <a:latin typeface="Arial" panose="020B0604020202020204" pitchFamily="34" charset="0"/>
                  <a:ea typeface="PMingLiU" pitchFamily="18" charset="-120"/>
                </a:rPr>
                <a:t>数据</a:t>
              </a:r>
              <a:endParaRPr kumimoji="0" lang="en-US" altLang="zh-CN" sz="2400" i="1">
                <a:latin typeface="Arial" panose="020B0604020202020204" pitchFamily="34" charset="0"/>
                <a:ea typeface="PMingLiU" pitchFamily="18" charset="-120"/>
              </a:endParaRPr>
            </a:p>
          </p:txBody>
        </p:sp>
        <p:sp>
          <p:nvSpPr>
            <p:cNvPr id="64518" name="Line 5"/>
            <p:cNvSpPr>
              <a:spLocks noChangeShapeType="1"/>
            </p:cNvSpPr>
            <p:nvPr/>
          </p:nvSpPr>
          <p:spPr bwMode="auto">
            <a:xfrm>
              <a:off x="2160" y="845"/>
              <a:ext cx="2" cy="2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sp>
          <p:nvSpPr>
            <p:cNvPr id="64519" name="Line 6"/>
            <p:cNvSpPr>
              <a:spLocks noChangeShapeType="1"/>
            </p:cNvSpPr>
            <p:nvPr/>
          </p:nvSpPr>
          <p:spPr bwMode="auto">
            <a:xfrm>
              <a:off x="1073" y="737"/>
              <a:ext cx="0" cy="223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sp>
          <p:nvSpPr>
            <p:cNvPr id="64520" name="Line 7"/>
            <p:cNvSpPr>
              <a:spLocks noChangeShapeType="1"/>
            </p:cNvSpPr>
            <p:nvPr/>
          </p:nvSpPr>
          <p:spPr bwMode="auto">
            <a:xfrm>
              <a:off x="4338" y="737"/>
              <a:ext cx="0" cy="223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sp>
          <p:nvSpPr>
            <p:cNvPr id="64521" name="AutoShape 8"/>
            <p:cNvSpPr>
              <a:spLocks noChangeArrowheads="1"/>
            </p:cNvSpPr>
            <p:nvPr/>
          </p:nvSpPr>
          <p:spPr bwMode="auto">
            <a:xfrm rot="16200000" flipH="1">
              <a:off x="2589" y="1159"/>
              <a:ext cx="232" cy="3265"/>
            </a:xfrm>
            <a:prstGeom prst="parallelogram">
              <a:avLst>
                <a:gd name="adj" fmla="val 80898"/>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22" name="AutoShape 9"/>
            <p:cNvSpPr>
              <a:spLocks noChangeArrowheads="1"/>
            </p:cNvSpPr>
            <p:nvPr/>
          </p:nvSpPr>
          <p:spPr bwMode="auto">
            <a:xfrm rot="16200000" flipH="1">
              <a:off x="2609" y="-164"/>
              <a:ext cx="192" cy="3265"/>
            </a:xfrm>
            <a:prstGeom prst="parallelogram">
              <a:avLst>
                <a:gd name="adj" fmla="val 79579"/>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23" name="AutoShape 10"/>
            <p:cNvSpPr>
              <a:spLocks noChangeArrowheads="1"/>
            </p:cNvSpPr>
            <p:nvPr/>
          </p:nvSpPr>
          <p:spPr bwMode="auto">
            <a:xfrm rot="5400000">
              <a:off x="2647" y="635"/>
              <a:ext cx="115" cy="1089"/>
            </a:xfrm>
            <a:prstGeom prst="parallelogram">
              <a:avLst>
                <a:gd name="adj" fmla="val 63884"/>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24" name="AutoShape 11"/>
            <p:cNvSpPr>
              <a:spLocks noChangeArrowheads="1"/>
            </p:cNvSpPr>
            <p:nvPr/>
          </p:nvSpPr>
          <p:spPr bwMode="auto">
            <a:xfrm rot="5400000">
              <a:off x="1559" y="521"/>
              <a:ext cx="116" cy="1088"/>
            </a:xfrm>
            <a:prstGeom prst="parallelogram">
              <a:avLst>
                <a:gd name="adj" fmla="val 63884"/>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aphicFrame>
          <p:nvGraphicFramePr>
            <p:cNvPr id="64525" name="Object 12"/>
            <p:cNvGraphicFramePr>
              <a:graphicFrameLocks noChangeAspect="1"/>
            </p:cNvGraphicFramePr>
            <p:nvPr/>
          </p:nvGraphicFramePr>
          <p:xfrm>
            <a:off x="0" y="0"/>
            <a:ext cx="5192" cy="751"/>
          </p:xfrm>
          <a:graphic>
            <a:graphicData uri="http://schemas.openxmlformats.org/presentationml/2006/ole">
              <mc:AlternateContent xmlns:mc="http://schemas.openxmlformats.org/markup-compatibility/2006">
                <mc:Choice xmlns:v="urn:schemas-microsoft-com:vml" Requires="v">
                  <p:oleObj spid="_x0000_s9237" r:id="rId4" imgW="8280400" imgH="1153160" progId="Visio.Drawing.6">
                    <p:embed/>
                  </p:oleObj>
                </mc:Choice>
                <mc:Fallback>
                  <p:oleObj r:id="rId4" imgW="8280400" imgH="1153160" progId="Visio.Drawing.6">
                    <p:embed/>
                    <p:pic>
                      <p:nvPicPr>
                        <p:cNvPr id="64525"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192"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Line 13"/>
            <p:cNvSpPr>
              <a:spLocks noChangeShapeType="1"/>
            </p:cNvSpPr>
            <p:nvPr/>
          </p:nvSpPr>
          <p:spPr bwMode="auto">
            <a:xfrm>
              <a:off x="1087" y="999"/>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27" name="Line 14"/>
            <p:cNvSpPr>
              <a:spLocks noChangeShapeType="1"/>
            </p:cNvSpPr>
            <p:nvPr/>
          </p:nvSpPr>
          <p:spPr bwMode="auto">
            <a:xfrm>
              <a:off x="2153" y="1085"/>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28" name="AutoShape 15"/>
            <p:cNvSpPr>
              <a:spLocks/>
            </p:cNvSpPr>
            <p:nvPr/>
          </p:nvSpPr>
          <p:spPr bwMode="auto">
            <a:xfrm>
              <a:off x="4464" y="993"/>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p:txBody>
        </p:sp>
        <p:sp>
          <p:nvSpPr>
            <p:cNvPr id="64529" name="Text Box 16"/>
            <p:cNvSpPr txBox="1">
              <a:spLocks noChangeArrowheads="1"/>
            </p:cNvSpPr>
            <p:nvPr/>
          </p:nvSpPr>
          <p:spPr bwMode="auto">
            <a:xfrm>
              <a:off x="324" y="156"/>
              <a:ext cx="49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1</a:t>
              </a:r>
            </a:p>
          </p:txBody>
        </p:sp>
        <p:sp>
          <p:nvSpPr>
            <p:cNvPr id="64530" name="Text Box 17"/>
            <p:cNvSpPr txBox="1">
              <a:spLocks noChangeArrowheads="1"/>
            </p:cNvSpPr>
            <p:nvPr/>
          </p:nvSpPr>
          <p:spPr bwMode="auto">
            <a:xfrm>
              <a:off x="4567" y="156"/>
              <a:ext cx="47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2</a:t>
              </a:r>
            </a:p>
          </p:txBody>
        </p:sp>
        <p:sp>
          <p:nvSpPr>
            <p:cNvPr id="64531" name="Text Box 18"/>
            <p:cNvSpPr txBox="1">
              <a:spLocks noChangeArrowheads="1"/>
            </p:cNvSpPr>
            <p:nvPr/>
          </p:nvSpPr>
          <p:spPr bwMode="auto">
            <a:xfrm>
              <a:off x="1872" y="252"/>
              <a:ext cx="587"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交换机</a:t>
              </a:r>
              <a:r>
                <a:rPr kumimoji="0" lang="en-US" altLang="zh-CN" sz="1400">
                  <a:latin typeface="Arial" panose="020B0604020202020204" pitchFamily="34" charset="0"/>
                  <a:ea typeface="宋体" panose="02010600030101010101" pitchFamily="2" charset="-122"/>
                </a:rPr>
                <a:t> 1</a:t>
              </a:r>
            </a:p>
          </p:txBody>
        </p:sp>
        <p:sp>
          <p:nvSpPr>
            <p:cNvPr id="64532" name="Text Box 19"/>
            <p:cNvSpPr txBox="1">
              <a:spLocks noChangeArrowheads="1"/>
            </p:cNvSpPr>
            <p:nvPr/>
          </p:nvSpPr>
          <p:spPr bwMode="auto">
            <a:xfrm>
              <a:off x="2880" y="252"/>
              <a:ext cx="59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交换机</a:t>
              </a:r>
              <a:r>
                <a:rPr kumimoji="0" lang="en-US" altLang="zh-CN" sz="1400">
                  <a:latin typeface="Arial" panose="020B0604020202020204" pitchFamily="34" charset="0"/>
                  <a:ea typeface="宋体" panose="02010600030101010101" pitchFamily="2" charset="-122"/>
                </a:rPr>
                <a:t> 2</a:t>
              </a:r>
            </a:p>
          </p:txBody>
        </p:sp>
        <p:sp>
          <p:nvSpPr>
            <p:cNvPr id="64533" name="Text Box 20"/>
            <p:cNvSpPr txBox="1">
              <a:spLocks noChangeArrowheads="1"/>
            </p:cNvSpPr>
            <p:nvPr/>
          </p:nvSpPr>
          <p:spPr bwMode="auto">
            <a:xfrm>
              <a:off x="4536" y="797"/>
              <a:ext cx="89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与交换机</a:t>
              </a:r>
              <a:r>
                <a:rPr kumimoji="0" lang="en-US" altLang="zh-CN" sz="1400">
                  <a:latin typeface="Arial" panose="020B0604020202020204" pitchFamily="34" charset="0"/>
                  <a:ea typeface="宋体" panose="02010600030101010101" pitchFamily="2" charset="-122"/>
                </a:rPr>
                <a:t>1</a:t>
              </a:r>
            </a:p>
            <a:p>
              <a:pPr>
                <a:spcBef>
                  <a:spcPct val="0"/>
                </a:spcBef>
                <a:buClrTx/>
                <a:buSzTx/>
                <a:buFontTx/>
                <a:buNone/>
              </a:pPr>
              <a:r>
                <a:rPr kumimoji="0" lang="zh-CN" altLang="en-US" sz="1400">
                  <a:latin typeface="Arial" panose="020B0604020202020204" pitchFamily="34" charset="0"/>
                  <a:ea typeface="宋体" panose="02010600030101010101" pitchFamily="2" charset="-122"/>
                </a:rPr>
                <a:t>之间的传播时延</a:t>
              </a:r>
              <a:endParaRPr kumimoji="0" lang="en-US" altLang="zh-CN" sz="1400">
                <a:latin typeface="Arial" panose="020B0604020202020204" pitchFamily="34" charset="0"/>
                <a:ea typeface="宋体" panose="02010600030101010101" pitchFamily="2" charset="-122"/>
              </a:endParaRPr>
            </a:p>
          </p:txBody>
        </p:sp>
        <p:sp>
          <p:nvSpPr>
            <p:cNvPr id="64534" name="AutoShape 21"/>
            <p:cNvSpPr>
              <a:spLocks noChangeArrowheads="1"/>
            </p:cNvSpPr>
            <p:nvPr/>
          </p:nvSpPr>
          <p:spPr bwMode="auto">
            <a:xfrm rot="5400000">
              <a:off x="3736" y="759"/>
              <a:ext cx="116" cy="1088"/>
            </a:xfrm>
            <a:prstGeom prst="parallelogram">
              <a:avLst>
                <a:gd name="adj" fmla="val 63884"/>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35" name="Line 22"/>
            <p:cNvSpPr>
              <a:spLocks noChangeShapeType="1"/>
            </p:cNvSpPr>
            <p:nvPr/>
          </p:nvSpPr>
          <p:spPr bwMode="auto">
            <a:xfrm>
              <a:off x="4328" y="1383"/>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36" name="Line 23"/>
            <p:cNvSpPr>
              <a:spLocks noChangeShapeType="1"/>
            </p:cNvSpPr>
            <p:nvPr/>
          </p:nvSpPr>
          <p:spPr bwMode="auto">
            <a:xfrm>
              <a:off x="1075" y="15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37" name="AutoShape 24"/>
            <p:cNvSpPr>
              <a:spLocks/>
            </p:cNvSpPr>
            <p:nvPr/>
          </p:nvSpPr>
          <p:spPr bwMode="auto">
            <a:xfrm>
              <a:off x="4482" y="1377"/>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200" i="1">
                <a:solidFill>
                  <a:schemeClr val="tx2"/>
                </a:solidFill>
                <a:latin typeface="Arial" panose="020B0604020202020204" pitchFamily="34" charset="0"/>
                <a:ea typeface="宋体" panose="02010600030101010101" pitchFamily="2" charset="-122"/>
              </a:endParaRPr>
            </a:p>
          </p:txBody>
        </p:sp>
        <p:sp>
          <p:nvSpPr>
            <p:cNvPr id="64538" name="Text Box 25"/>
            <p:cNvSpPr txBox="1">
              <a:spLocks noChangeArrowheads="1"/>
            </p:cNvSpPr>
            <p:nvPr/>
          </p:nvSpPr>
          <p:spPr bwMode="auto">
            <a:xfrm>
              <a:off x="4512" y="1251"/>
              <a:ext cx="88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2</a:t>
              </a:r>
              <a:r>
                <a:rPr kumimoji="0" lang="zh-CN" altLang="en-US" sz="1400">
                  <a:latin typeface="Arial" panose="020B0604020202020204" pitchFamily="34" charset="0"/>
                  <a:ea typeface="宋体" panose="02010600030101010101" pitchFamily="2" charset="-122"/>
                </a:rPr>
                <a:t>与主机</a:t>
              </a:r>
              <a:r>
                <a:rPr kumimoji="0" lang="en-US" altLang="zh-CN" sz="1400">
                  <a:latin typeface="Arial" panose="020B0604020202020204" pitchFamily="34" charset="0"/>
                  <a:ea typeface="宋体" panose="02010600030101010101" pitchFamily="2" charset="-122"/>
                </a:rPr>
                <a:t>1</a:t>
              </a:r>
            </a:p>
            <a:p>
              <a:pPr>
                <a:spcBef>
                  <a:spcPct val="0"/>
                </a:spcBef>
                <a:buClrTx/>
                <a:buSzTx/>
                <a:buFontTx/>
                <a:buNone/>
              </a:pPr>
              <a:r>
                <a:rPr kumimoji="0" lang="zh-CN" altLang="en-US" sz="1400">
                  <a:latin typeface="Arial" panose="020B0604020202020204" pitchFamily="34" charset="0"/>
                  <a:ea typeface="宋体" panose="02010600030101010101" pitchFamily="2" charset="-122"/>
                </a:rPr>
                <a:t>之间的传播时延</a:t>
              </a:r>
              <a:endParaRPr kumimoji="0" lang="en-US" altLang="zh-CN" sz="1400">
                <a:latin typeface="Arial" panose="020B0604020202020204" pitchFamily="34" charset="0"/>
                <a:ea typeface="宋体" panose="02010600030101010101" pitchFamily="2" charset="-122"/>
              </a:endParaRPr>
            </a:p>
          </p:txBody>
        </p:sp>
        <p:sp>
          <p:nvSpPr>
            <p:cNvPr id="64539" name="Line 26"/>
            <p:cNvSpPr>
              <a:spLocks noChangeShapeType="1"/>
            </p:cNvSpPr>
            <p:nvPr/>
          </p:nvSpPr>
          <p:spPr bwMode="auto">
            <a:xfrm flipV="1">
              <a:off x="2160" y="701"/>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64540" name="Line 27"/>
            <p:cNvSpPr>
              <a:spLocks noChangeShapeType="1"/>
            </p:cNvSpPr>
            <p:nvPr/>
          </p:nvSpPr>
          <p:spPr bwMode="auto">
            <a:xfrm flipV="1">
              <a:off x="2160" y="749"/>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64541" name="AutoShape 28"/>
            <p:cNvSpPr>
              <a:spLocks/>
            </p:cNvSpPr>
            <p:nvPr/>
          </p:nvSpPr>
          <p:spPr bwMode="auto">
            <a:xfrm>
              <a:off x="2544" y="701"/>
              <a:ext cx="47" cy="72"/>
            </a:xfrm>
            <a:prstGeom prst="rightBrace">
              <a:avLst>
                <a:gd name="adj1" fmla="val 12766"/>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p:txBody>
        </p:sp>
        <p:sp>
          <p:nvSpPr>
            <p:cNvPr id="64542" name="Text Box 29"/>
            <p:cNvSpPr txBox="1">
              <a:spLocks noChangeArrowheads="1"/>
            </p:cNvSpPr>
            <p:nvPr/>
          </p:nvSpPr>
          <p:spPr bwMode="auto">
            <a:xfrm>
              <a:off x="2547" y="607"/>
              <a:ext cx="94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400">
                  <a:latin typeface="Arial" panose="020B0604020202020204" pitchFamily="34" charset="0"/>
                  <a:ea typeface="宋体" panose="02010600030101010101" pitchFamily="2" charset="-122"/>
                </a:rPr>
                <a:t>节点</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的处理时延</a:t>
              </a:r>
              <a:endParaRPr kumimoji="0" lang="en-US" altLang="zh-CN" sz="1400">
                <a:latin typeface="Arial" panose="020B0604020202020204" pitchFamily="34" charset="0"/>
                <a:ea typeface="宋体" panose="02010600030101010101" pitchFamily="2" charset="-122"/>
              </a:endParaRPr>
            </a:p>
          </p:txBody>
        </p:sp>
        <p:sp>
          <p:nvSpPr>
            <p:cNvPr id="64543" name="Line 30"/>
            <p:cNvSpPr>
              <a:spLocks noChangeShapeType="1"/>
            </p:cNvSpPr>
            <p:nvPr/>
          </p:nvSpPr>
          <p:spPr bwMode="auto">
            <a:xfrm flipH="1">
              <a:off x="3248" y="837"/>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grpSp>
          <p:nvGrpSpPr>
            <p:cNvPr id="64544" name="Group 31"/>
            <p:cNvGrpSpPr>
              <a:grpSpLocks/>
            </p:cNvGrpSpPr>
            <p:nvPr/>
          </p:nvGrpSpPr>
          <p:grpSpPr bwMode="auto">
            <a:xfrm>
              <a:off x="960" y="988"/>
              <a:ext cx="48" cy="1923"/>
              <a:chOff x="0" y="0"/>
              <a:chExt cx="48" cy="1923"/>
            </a:xfrm>
          </p:grpSpPr>
          <p:sp>
            <p:nvSpPr>
              <p:cNvPr id="64545" name="AutoShape 32"/>
              <p:cNvSpPr>
                <a:spLocks/>
              </p:cNvSpPr>
              <p:nvPr/>
            </p:nvSpPr>
            <p:spPr bwMode="auto">
              <a:xfrm>
                <a:off x="0" y="0"/>
                <a:ext cx="48" cy="529"/>
              </a:xfrm>
              <a:prstGeom prst="leftBrace">
                <a:avLst>
                  <a:gd name="adj1" fmla="val 91840"/>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45" tIns="45924" rIns="91845" bIns="229630"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建立电路   </a:t>
                </a:r>
                <a:endParaRPr kumimoji="0" lang="en-US" altLang="zh-CN" sz="1400">
                  <a:latin typeface="Arial" panose="020B0604020202020204" pitchFamily="34" charset="0"/>
                  <a:ea typeface="宋体" panose="02010600030101010101" pitchFamily="2" charset="-122"/>
                </a:endParaRPr>
              </a:p>
            </p:txBody>
          </p:sp>
          <p:sp>
            <p:nvSpPr>
              <p:cNvPr id="64546" name="AutoShape 33"/>
              <p:cNvSpPr>
                <a:spLocks/>
              </p:cNvSpPr>
              <p:nvPr/>
            </p:nvSpPr>
            <p:spPr bwMode="auto">
              <a:xfrm>
                <a:off x="0" y="577"/>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45" tIns="45924" rIns="91845" bIns="229630"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数据传输   </a:t>
                </a:r>
                <a:endParaRPr kumimoji="0" lang="en-US" altLang="zh-CN" sz="1400">
                  <a:latin typeface="Arial" panose="020B0604020202020204" pitchFamily="34" charset="0"/>
                  <a:ea typeface="宋体" panose="02010600030101010101" pitchFamily="2" charset="-122"/>
                </a:endParaRPr>
              </a:p>
            </p:txBody>
          </p:sp>
          <p:sp>
            <p:nvSpPr>
              <p:cNvPr id="64547" name="AutoShape 34"/>
              <p:cNvSpPr>
                <a:spLocks/>
              </p:cNvSpPr>
              <p:nvPr/>
            </p:nvSpPr>
            <p:spPr bwMode="auto">
              <a:xfrm>
                <a:off x="0" y="1442"/>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45" tIns="45924" rIns="91845" bIns="229630"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释放电路   </a:t>
                </a:r>
                <a:endParaRPr kumimoji="0" lang="en-US" altLang="zh-CN" sz="1400">
                  <a:latin typeface="Arial" panose="020B0604020202020204" pitchFamily="34" charset="0"/>
                  <a:ea typeface="宋体" panose="02010600030101010101" pitchFamily="2" charset="-122"/>
                </a:endParaRPr>
              </a:p>
            </p:txBody>
          </p:sp>
        </p:grpSp>
      </p:grpSp>
    </p:spTree>
    <p:extLst>
      <p:ext uri="{BB962C8B-B14F-4D97-AF65-F5344CB8AC3E}">
        <p14:creationId xmlns:p14="http://schemas.microsoft.com/office/powerpoint/2010/main" val="414809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idx="4294967295"/>
          </p:nvPr>
        </p:nvSpPr>
        <p:spPr/>
        <p:txBody>
          <a:bodyPr/>
          <a:lstStyle/>
          <a:p>
            <a:pPr eaLnBrk="1" hangingPunct="1"/>
            <a:r>
              <a:rPr lang="zh-CN" altLang="en-US" sz="3200" dirty="0"/>
              <a:t>什么是网络？</a:t>
            </a:r>
            <a:endParaRPr lang="en-US" altLang="zh-CN" sz="3200" dirty="0"/>
          </a:p>
        </p:txBody>
      </p:sp>
      <p:sp>
        <p:nvSpPr>
          <p:cNvPr id="12291" name="Content Placeholder 2"/>
          <p:cNvSpPr>
            <a:spLocks noGrp="1"/>
          </p:cNvSpPr>
          <p:nvPr>
            <p:ph idx="4294967295"/>
          </p:nvPr>
        </p:nvSpPr>
        <p:spPr>
          <a:xfrm>
            <a:off x="983432" y="1235869"/>
            <a:ext cx="8839200" cy="1066800"/>
          </a:xfrm>
        </p:spPr>
        <p:txBody>
          <a:bodyPr/>
          <a:lstStyle/>
          <a:p>
            <a:pPr eaLnBrk="1" hangingPunct="1"/>
            <a:r>
              <a:rPr lang="zh-CN" altLang="en-US" sz="2800" dirty="0"/>
              <a:t>将两个或多个实体连接为在一起的系统</a:t>
            </a:r>
            <a:endParaRPr lang="en-US" altLang="zh-CN" sz="2800" dirty="0"/>
          </a:p>
          <a:p>
            <a:pPr lvl="1" eaLnBrk="1" hangingPunct="1"/>
            <a:r>
              <a:rPr lang="zh-CN" altLang="en-US" sz="2400" dirty="0"/>
              <a:t>例如</a:t>
            </a:r>
            <a:r>
              <a:rPr lang="en-US" altLang="zh-CN" sz="2400" dirty="0"/>
              <a:t>: </a:t>
            </a:r>
            <a:r>
              <a:rPr lang="zh-CN" altLang="en-US" sz="2400" dirty="0"/>
              <a:t>交通运输网络</a:t>
            </a:r>
            <a:r>
              <a:rPr lang="en-US" altLang="zh-CN" sz="2400" dirty="0"/>
              <a:t>, </a:t>
            </a:r>
            <a:r>
              <a:rPr lang="zh-CN" altLang="en-US" sz="2400" dirty="0"/>
              <a:t>电网</a:t>
            </a:r>
            <a:r>
              <a:rPr lang="en-US" altLang="zh-CN" sz="2400" dirty="0"/>
              <a:t>, </a:t>
            </a:r>
            <a:r>
              <a:rPr lang="zh-CN" altLang="en-US" sz="2400" dirty="0"/>
              <a:t>邮政</a:t>
            </a:r>
            <a:r>
              <a:rPr lang="en-US" altLang="zh-CN" sz="2400" dirty="0"/>
              <a:t>, </a:t>
            </a:r>
            <a:r>
              <a:rPr lang="zh-CN" altLang="en-US" sz="2400" dirty="0"/>
              <a:t>水务网络</a:t>
            </a:r>
            <a:r>
              <a:rPr lang="en-US" altLang="zh-CN" sz="2400" dirty="0"/>
              <a:t>, </a:t>
            </a:r>
            <a:r>
              <a:rPr lang="zh-CN" altLang="en-US" sz="2400" dirty="0"/>
              <a:t>电话网</a:t>
            </a:r>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eaLnBrk="1" hangingPunct="1"/>
            <a:r>
              <a:rPr lang="zh-CN" altLang="en-US" sz="2800" dirty="0">
                <a:solidFill>
                  <a:srgbClr val="FF0000"/>
                </a:solidFill>
              </a:rPr>
              <a:t>计算机网络</a:t>
            </a:r>
          </a:p>
          <a:p>
            <a:pPr lvl="1" eaLnBrk="1" hangingPunct="1"/>
            <a:r>
              <a:rPr lang="zh-CN" altLang="en-US" sz="2400" dirty="0"/>
              <a:t>自主计算机的互联集合</a:t>
            </a:r>
            <a:endParaRPr lang="en-US" altLang="zh-CN" sz="2400" dirty="0"/>
          </a:p>
          <a:p>
            <a:pPr lvl="1" eaLnBrk="1" hangingPunct="1"/>
            <a:r>
              <a:rPr lang="zh-CN" altLang="en-US" sz="2400" dirty="0"/>
              <a:t>互联网</a:t>
            </a:r>
            <a:r>
              <a:rPr lang="en-US" altLang="zh-CN" sz="2400" dirty="0"/>
              <a:t>(Internet)</a:t>
            </a:r>
            <a:r>
              <a:rPr lang="zh-CN" altLang="en-US" sz="2400" dirty="0"/>
              <a:t>：联接计算机网络的计算机网络</a:t>
            </a:r>
          </a:p>
          <a:p>
            <a:pPr eaLnBrk="1" hangingPunct="1"/>
            <a:endParaRPr lang="en-US" altLang="zh-CN" sz="2800" dirty="0"/>
          </a:p>
        </p:txBody>
      </p:sp>
      <p:sp>
        <p:nvSpPr>
          <p:cNvPr id="12292" name="灯片编号占位符 7"/>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204C386D-B842-4A55-91A6-65ACB017E20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4</a:t>
            </a:fld>
            <a:r>
              <a:rPr kumimoji="0" lang="en-US" altLang="zh-CN" sz="1000">
                <a:latin typeface="Arial" panose="020B0604020202020204" pitchFamily="34" charset="0"/>
                <a:ea typeface="宋体" panose="02010600030101010101" pitchFamily="2" charset="-122"/>
              </a:rPr>
              <a:t>-</a:t>
            </a:r>
          </a:p>
        </p:txBody>
      </p:sp>
      <p:pic>
        <p:nvPicPr>
          <p:cNvPr id="12293" name="Picture 7" descr="[RUDK][~8Z_%LZ$NWBG$3S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273" y="2302669"/>
            <a:ext cx="7272338"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七桥问题.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50899" y="2708919"/>
            <a:ext cx="3449757" cy="355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8543926" y="1989139"/>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t>哥尼斯堡七桥问题</a:t>
            </a:r>
          </a:p>
        </p:txBody>
      </p:sp>
    </p:spTree>
    <p:extLst>
      <p:ext uri="{BB962C8B-B14F-4D97-AF65-F5344CB8AC3E}">
        <p14:creationId xmlns:p14="http://schemas.microsoft.com/office/powerpoint/2010/main" val="1019795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2E19D608-5901-46C2-96B8-3A120F15D54B}"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40</a:t>
            </a:fld>
            <a:r>
              <a:rPr kumimoji="0" lang="en-US" altLang="zh-CN" sz="1000">
                <a:latin typeface="Arial" panose="020B0604020202020204" pitchFamily="34" charset="0"/>
                <a:ea typeface="宋体" panose="02010600030101010101" pitchFamily="2" charset="-122"/>
              </a:rPr>
              <a:t>-</a:t>
            </a:r>
          </a:p>
        </p:txBody>
      </p:sp>
      <p:sp>
        <p:nvSpPr>
          <p:cNvPr id="65539" name="Rectangle 2"/>
          <p:cNvSpPr>
            <a:spLocks noGrp="1" noChangeArrowheads="1"/>
          </p:cNvSpPr>
          <p:nvPr>
            <p:ph type="title" idx="4294967295"/>
          </p:nvPr>
        </p:nvSpPr>
        <p:spPr>
          <a:xfrm>
            <a:off x="1127448" y="692696"/>
            <a:ext cx="6588125" cy="714375"/>
          </a:xfrm>
        </p:spPr>
        <p:txBody>
          <a:bodyPr/>
          <a:lstStyle/>
          <a:p>
            <a:pPr eaLnBrk="1" hangingPunct="1"/>
            <a:r>
              <a:rPr lang="zh-CN" altLang="en-US" sz="3200" dirty="0"/>
              <a:t>电路交换</a:t>
            </a:r>
            <a:r>
              <a:rPr lang="en-US" altLang="zh-CN" sz="3200" dirty="0"/>
              <a:t>: </a:t>
            </a:r>
            <a:r>
              <a:rPr lang="zh-CN" altLang="en-US" sz="3200" dirty="0"/>
              <a:t>中间节点</a:t>
            </a:r>
          </a:p>
        </p:txBody>
      </p:sp>
      <p:grpSp>
        <p:nvGrpSpPr>
          <p:cNvPr id="65540" name="Group 3"/>
          <p:cNvGrpSpPr>
            <a:grpSpLocks/>
          </p:cNvGrpSpPr>
          <p:nvPr/>
        </p:nvGrpSpPr>
        <p:grpSpPr bwMode="auto">
          <a:xfrm>
            <a:off x="2711451" y="1988840"/>
            <a:ext cx="6551613" cy="3816350"/>
            <a:chOff x="0" y="0"/>
            <a:chExt cx="3648" cy="2112"/>
          </a:xfrm>
        </p:grpSpPr>
        <p:grpSp>
          <p:nvGrpSpPr>
            <p:cNvPr id="65541" name="Group 4"/>
            <p:cNvGrpSpPr>
              <a:grpSpLocks/>
            </p:cNvGrpSpPr>
            <p:nvPr/>
          </p:nvGrpSpPr>
          <p:grpSpPr bwMode="auto">
            <a:xfrm>
              <a:off x="2400" y="1680"/>
              <a:ext cx="1104" cy="192"/>
              <a:chOff x="0" y="0"/>
              <a:chExt cx="1104" cy="192"/>
            </a:xfrm>
          </p:grpSpPr>
          <p:sp>
            <p:nvSpPr>
              <p:cNvPr id="2" name="Oval 5"/>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71" name="Rectangle 6"/>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72" name="Oval 7"/>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2" name="Group 8"/>
            <p:cNvGrpSpPr>
              <a:grpSpLocks/>
            </p:cNvGrpSpPr>
            <p:nvPr/>
          </p:nvGrpSpPr>
          <p:grpSpPr bwMode="auto">
            <a:xfrm>
              <a:off x="2400" y="1104"/>
              <a:ext cx="1104" cy="192"/>
              <a:chOff x="0" y="0"/>
              <a:chExt cx="1104" cy="192"/>
            </a:xfrm>
          </p:grpSpPr>
          <p:sp>
            <p:nvSpPr>
              <p:cNvPr id="3" name="Oval 9"/>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68" name="Rectangle 10"/>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9" name="Oval 11"/>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3" name="Group 12"/>
            <p:cNvGrpSpPr>
              <a:grpSpLocks/>
            </p:cNvGrpSpPr>
            <p:nvPr/>
          </p:nvGrpSpPr>
          <p:grpSpPr bwMode="auto">
            <a:xfrm>
              <a:off x="2400" y="480"/>
              <a:ext cx="1104" cy="192"/>
              <a:chOff x="0" y="0"/>
              <a:chExt cx="1104" cy="192"/>
            </a:xfrm>
          </p:grpSpPr>
          <p:sp>
            <p:nvSpPr>
              <p:cNvPr id="4" name="Oval 13"/>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65" name="Rectangle 14"/>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6" name="Oval 15"/>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65544" name="Rectangle 16"/>
            <p:cNvSpPr>
              <a:spLocks noChangeArrowheads="1"/>
            </p:cNvSpPr>
            <p:nvPr/>
          </p:nvSpPr>
          <p:spPr bwMode="auto">
            <a:xfrm>
              <a:off x="1154" y="431"/>
              <a:ext cx="1342" cy="1681"/>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contourClr>
                <a:schemeClr val="bg1"/>
              </a:contourClr>
            </a:sp3d>
          </p:spPr>
          <p:txBody>
            <a:bodyPr wrap="none" lIns="90488" tIns="44450" rIns="90488" bIns="44450" anchor="ctr">
              <a:flatTx/>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65545" name="Group 17"/>
            <p:cNvGrpSpPr>
              <a:grpSpLocks/>
            </p:cNvGrpSpPr>
            <p:nvPr/>
          </p:nvGrpSpPr>
          <p:grpSpPr bwMode="auto">
            <a:xfrm>
              <a:off x="48" y="480"/>
              <a:ext cx="1104" cy="192"/>
              <a:chOff x="0" y="0"/>
              <a:chExt cx="1104" cy="192"/>
            </a:xfrm>
          </p:grpSpPr>
          <p:sp>
            <p:nvSpPr>
              <p:cNvPr id="5" name="Oval 18"/>
              <p:cNvSpPr>
                <a:spLocks noChangeArrowheads="1"/>
              </p:cNvSpPr>
              <p:nvPr/>
            </p:nvSpPr>
            <p:spPr bwMode="auto">
              <a:xfrm>
                <a:off x="1007"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62" name="Rectangle 19"/>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3" name="Oval 20"/>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6" name="Group 21"/>
            <p:cNvGrpSpPr>
              <a:grpSpLocks/>
            </p:cNvGrpSpPr>
            <p:nvPr/>
          </p:nvGrpSpPr>
          <p:grpSpPr bwMode="auto">
            <a:xfrm>
              <a:off x="48" y="1104"/>
              <a:ext cx="1104" cy="192"/>
              <a:chOff x="0" y="0"/>
              <a:chExt cx="1104" cy="192"/>
            </a:xfrm>
          </p:grpSpPr>
          <p:sp>
            <p:nvSpPr>
              <p:cNvPr id="30742" name="Oval 22"/>
              <p:cNvSpPr>
                <a:spLocks noChangeArrowheads="1"/>
              </p:cNvSpPr>
              <p:nvPr/>
            </p:nvSpPr>
            <p:spPr bwMode="auto">
              <a:xfrm>
                <a:off x="1007"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59" name="Rectangle 23"/>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0" name="Oval 24"/>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7" name="Group 25"/>
            <p:cNvGrpSpPr>
              <a:grpSpLocks/>
            </p:cNvGrpSpPr>
            <p:nvPr/>
          </p:nvGrpSpPr>
          <p:grpSpPr bwMode="auto">
            <a:xfrm>
              <a:off x="48" y="1680"/>
              <a:ext cx="1104" cy="192"/>
              <a:chOff x="0" y="0"/>
              <a:chExt cx="1104" cy="192"/>
            </a:xfrm>
          </p:grpSpPr>
          <p:sp>
            <p:nvSpPr>
              <p:cNvPr id="30746" name="Oval 26"/>
              <p:cNvSpPr>
                <a:spLocks noChangeArrowheads="1"/>
              </p:cNvSpPr>
              <p:nvPr/>
            </p:nvSpPr>
            <p:spPr bwMode="auto">
              <a:xfrm>
                <a:off x="1007"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56" name="Rectangle 27"/>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57" name="Oval 28"/>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65548" name="Rectangle 29"/>
            <p:cNvSpPr>
              <a:spLocks noChangeArrowheads="1"/>
            </p:cNvSpPr>
            <p:nvPr/>
          </p:nvSpPr>
          <p:spPr bwMode="auto">
            <a:xfrm>
              <a:off x="320" y="115"/>
              <a:ext cx="4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输入链路</a:t>
              </a:r>
            </a:p>
          </p:txBody>
        </p:sp>
        <p:sp>
          <p:nvSpPr>
            <p:cNvPr id="65549" name="Rectangle 30"/>
            <p:cNvSpPr>
              <a:spLocks noChangeArrowheads="1"/>
            </p:cNvSpPr>
            <p:nvPr/>
          </p:nvSpPr>
          <p:spPr bwMode="auto">
            <a:xfrm>
              <a:off x="2680" y="115"/>
              <a:ext cx="4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输出链路</a:t>
              </a:r>
            </a:p>
          </p:txBody>
        </p:sp>
        <p:sp>
          <p:nvSpPr>
            <p:cNvPr id="65550" name="Line 31"/>
            <p:cNvSpPr>
              <a:spLocks noChangeShapeType="1"/>
            </p:cNvSpPr>
            <p:nvPr/>
          </p:nvSpPr>
          <p:spPr bwMode="auto">
            <a:xfrm flipV="1">
              <a:off x="0" y="1816"/>
              <a:ext cx="3648" cy="8"/>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65551" name="未知"/>
            <p:cNvSpPr>
              <a:spLocks/>
            </p:cNvSpPr>
            <p:nvPr/>
          </p:nvSpPr>
          <p:spPr bwMode="auto">
            <a:xfrm flipV="1">
              <a:off x="0" y="576"/>
              <a:ext cx="3648" cy="1152"/>
            </a:xfrm>
            <a:custGeom>
              <a:avLst/>
              <a:gdLst>
                <a:gd name="T0" fmla="*/ 0 w 3648"/>
                <a:gd name="T1" fmla="*/ 0 h 528"/>
                <a:gd name="T2" fmla="*/ 1296 w 3648"/>
                <a:gd name="T3" fmla="*/ 0 h 528"/>
                <a:gd name="T4" fmla="*/ 2400 w 3648"/>
                <a:gd name="T5" fmla="*/ 2147483646 h 528"/>
                <a:gd name="T6" fmla="*/ 3648 w 3648"/>
                <a:gd name="T7" fmla="*/ 2147483646 h 528"/>
                <a:gd name="T8" fmla="*/ 0 60000 65536"/>
                <a:gd name="T9" fmla="*/ 0 60000 65536"/>
                <a:gd name="T10" fmla="*/ 0 60000 65536"/>
                <a:gd name="T11" fmla="*/ 0 60000 65536"/>
                <a:gd name="T12" fmla="*/ 0 w 3648"/>
                <a:gd name="T13" fmla="*/ 0 h 528"/>
                <a:gd name="T14" fmla="*/ 3648 w 3648"/>
                <a:gd name="T15" fmla="*/ 528 h 528"/>
              </a:gdLst>
              <a:ahLst/>
              <a:cxnLst>
                <a:cxn ang="T8">
                  <a:pos x="T0" y="T1"/>
                </a:cxn>
                <a:cxn ang="T9">
                  <a:pos x="T2" y="T3"/>
                </a:cxn>
                <a:cxn ang="T10">
                  <a:pos x="T4" y="T5"/>
                </a:cxn>
                <a:cxn ang="T11">
                  <a:pos x="T6" y="T7"/>
                </a:cxn>
              </a:cxnLst>
              <a:rect l="T12" t="T13" r="T14" b="T15"/>
              <a:pathLst>
                <a:path w="3648" h="528">
                  <a:moveTo>
                    <a:pt x="0" y="0"/>
                  </a:moveTo>
                  <a:lnTo>
                    <a:pt x="1296" y="0"/>
                  </a:lnTo>
                  <a:lnTo>
                    <a:pt x="2400" y="528"/>
                  </a:lnTo>
                  <a:lnTo>
                    <a:pt x="3648" y="528"/>
                  </a:lnTo>
                </a:path>
              </a:pathLst>
            </a:custGeom>
            <a:noFill/>
            <a:ln w="50800">
              <a:solidFill>
                <a:srgbClr val="00CC66"/>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65552" name="未知"/>
            <p:cNvSpPr>
              <a:spLocks/>
            </p:cNvSpPr>
            <p:nvPr/>
          </p:nvSpPr>
          <p:spPr bwMode="auto">
            <a:xfrm>
              <a:off x="0" y="576"/>
              <a:ext cx="3648" cy="624"/>
            </a:xfrm>
            <a:custGeom>
              <a:avLst/>
              <a:gdLst>
                <a:gd name="T0" fmla="*/ 0 w 3600"/>
                <a:gd name="T1" fmla="*/ 0 h 576"/>
                <a:gd name="T2" fmla="*/ 1986 w 3600"/>
                <a:gd name="T3" fmla="*/ 0 h 576"/>
                <a:gd name="T4" fmla="*/ 3818 w 3600"/>
                <a:gd name="T5" fmla="*/ 9490 h 576"/>
                <a:gd name="T6" fmla="*/ 5724 w 3600"/>
                <a:gd name="T7" fmla="*/ 9490 h 576"/>
                <a:gd name="T8" fmla="*/ 0 60000 65536"/>
                <a:gd name="T9" fmla="*/ 0 60000 65536"/>
                <a:gd name="T10" fmla="*/ 0 60000 65536"/>
                <a:gd name="T11" fmla="*/ 0 60000 65536"/>
                <a:gd name="T12" fmla="*/ 0 w 3600"/>
                <a:gd name="T13" fmla="*/ 0 h 576"/>
                <a:gd name="T14" fmla="*/ 3600 w 3600"/>
                <a:gd name="T15" fmla="*/ 576 h 576"/>
              </a:gdLst>
              <a:ahLst/>
              <a:cxnLst>
                <a:cxn ang="T8">
                  <a:pos x="T0" y="T1"/>
                </a:cxn>
                <a:cxn ang="T9">
                  <a:pos x="T2" y="T3"/>
                </a:cxn>
                <a:cxn ang="T10">
                  <a:pos x="T4" y="T5"/>
                </a:cxn>
                <a:cxn ang="T11">
                  <a:pos x="T6" y="T7"/>
                </a:cxn>
              </a:cxnLst>
              <a:rect l="T12" t="T13" r="T14" b="T15"/>
              <a:pathLst>
                <a:path w="3600" h="576">
                  <a:moveTo>
                    <a:pt x="0" y="0"/>
                  </a:moveTo>
                  <a:lnTo>
                    <a:pt x="1248" y="0"/>
                  </a:lnTo>
                  <a:lnTo>
                    <a:pt x="2400" y="576"/>
                  </a:lnTo>
                  <a:lnTo>
                    <a:pt x="3600" y="576"/>
                  </a:lnTo>
                </a:path>
              </a:pathLst>
            </a:custGeom>
            <a:noFill/>
            <a:ln w="508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65553" name="未知"/>
            <p:cNvSpPr>
              <a:spLocks/>
            </p:cNvSpPr>
            <p:nvPr/>
          </p:nvSpPr>
          <p:spPr bwMode="auto">
            <a:xfrm>
              <a:off x="0" y="1200"/>
              <a:ext cx="3648" cy="528"/>
            </a:xfrm>
            <a:custGeom>
              <a:avLst/>
              <a:gdLst>
                <a:gd name="T0" fmla="*/ 0 w 3648"/>
                <a:gd name="T1" fmla="*/ 0 h 528"/>
                <a:gd name="T2" fmla="*/ 1248 w 3648"/>
                <a:gd name="T3" fmla="*/ 0 h 528"/>
                <a:gd name="T4" fmla="*/ 2448 w 3648"/>
                <a:gd name="T5" fmla="*/ 528 h 528"/>
                <a:gd name="T6" fmla="*/ 3648 w 3648"/>
                <a:gd name="T7" fmla="*/ 528 h 528"/>
                <a:gd name="T8" fmla="*/ 0 60000 65536"/>
                <a:gd name="T9" fmla="*/ 0 60000 65536"/>
                <a:gd name="T10" fmla="*/ 0 60000 65536"/>
                <a:gd name="T11" fmla="*/ 0 60000 65536"/>
                <a:gd name="T12" fmla="*/ 0 w 3648"/>
                <a:gd name="T13" fmla="*/ 0 h 528"/>
                <a:gd name="T14" fmla="*/ 3648 w 3648"/>
                <a:gd name="T15" fmla="*/ 528 h 528"/>
              </a:gdLst>
              <a:ahLst/>
              <a:cxnLst>
                <a:cxn ang="T8">
                  <a:pos x="T0" y="T1"/>
                </a:cxn>
                <a:cxn ang="T9">
                  <a:pos x="T2" y="T3"/>
                </a:cxn>
                <a:cxn ang="T10">
                  <a:pos x="T4" y="T5"/>
                </a:cxn>
                <a:cxn ang="T11">
                  <a:pos x="T6" y="T7"/>
                </a:cxn>
              </a:cxnLst>
              <a:rect l="T12" t="T13" r="T14" b="T15"/>
              <a:pathLst>
                <a:path w="3648" h="528">
                  <a:moveTo>
                    <a:pt x="0" y="0"/>
                  </a:moveTo>
                  <a:lnTo>
                    <a:pt x="1248" y="0"/>
                  </a:lnTo>
                  <a:lnTo>
                    <a:pt x="2448" y="528"/>
                  </a:lnTo>
                  <a:lnTo>
                    <a:pt x="3648" y="528"/>
                  </a:lnTo>
                </a:path>
              </a:pathLst>
            </a:custGeom>
            <a:noFill/>
            <a:ln w="508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65554" name="Rectangle 35"/>
            <p:cNvSpPr>
              <a:spLocks noChangeArrowheads="1"/>
            </p:cNvSpPr>
            <p:nvPr/>
          </p:nvSpPr>
          <p:spPr bwMode="auto">
            <a:xfrm>
              <a:off x="1492" y="0"/>
              <a:ext cx="53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中间节点</a:t>
              </a:r>
            </a:p>
            <a:p>
              <a:pPr algn="ctr">
                <a:spcBef>
                  <a:spcPct val="0"/>
                </a:spcBef>
                <a:buClrTx/>
                <a:buSzTx/>
                <a:buFontTx/>
                <a:buNone/>
              </a:pPr>
              <a:r>
                <a:rPr kumimoji="0" lang="en-US" altLang="zh-CN" sz="1600">
                  <a:latin typeface="Arial" panose="020B0604020202020204" pitchFamily="34" charset="0"/>
                  <a:ea typeface="宋体" panose="02010600030101010101" pitchFamily="2" charset="-122"/>
                </a:rPr>
                <a:t>(</a:t>
              </a:r>
              <a:r>
                <a:rPr kumimoji="0" lang="zh-CN" altLang="en-US" sz="1600">
                  <a:latin typeface="Arial" panose="020B0604020202020204" pitchFamily="34" charset="0"/>
                  <a:ea typeface="宋体" panose="02010600030101010101" pitchFamily="2" charset="-122"/>
                </a:rPr>
                <a:t>交换设备</a:t>
              </a:r>
              <a:r>
                <a:rPr kumimoji="0" lang="en-US" altLang="zh-CN" sz="1600">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1574986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2"/>
          <p:cNvSpPr>
            <a:spLocks noGrp="1"/>
          </p:cNvSpPr>
          <p:nvPr>
            <p:ph type="sldNum" sz="quarter" idx="11"/>
          </p:nvPr>
        </p:nvSpPr>
        <p:spPr>
          <a:xfrm>
            <a:off x="9610328" y="6523038"/>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9E5794D2-3F05-41C0-B60A-6D19A7AEC88A}"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41</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6656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66564" name="Rectangle 2"/>
          <p:cNvSpPr>
            <a:spLocks noGrp="1" noChangeArrowheads="1"/>
          </p:cNvSpPr>
          <p:nvPr>
            <p:ph type="title" idx="4294967295"/>
          </p:nvPr>
        </p:nvSpPr>
        <p:spPr>
          <a:xfrm>
            <a:off x="1343472" y="693812"/>
            <a:ext cx="7467600" cy="517525"/>
          </a:xfrm>
        </p:spPr>
        <p:txBody>
          <a:bodyPr/>
          <a:lstStyle/>
          <a:p>
            <a:pPr eaLnBrk="1" hangingPunct="1"/>
            <a:r>
              <a:rPr lang="zh-CN" altLang="en-US" dirty="0">
                <a:ea typeface="宋体" panose="02010600030101010101" pitchFamily="2" charset="-122"/>
              </a:rPr>
              <a:t>电路交换</a:t>
            </a:r>
            <a:endParaRPr lang="zh-CN" altLang="en-US" sz="4300" dirty="0">
              <a:ea typeface="宋体" panose="02010600030101010101" pitchFamily="2" charset="-122"/>
            </a:endParaRPr>
          </a:p>
        </p:txBody>
      </p:sp>
      <p:sp>
        <p:nvSpPr>
          <p:cNvPr id="66565" name="Rectangle 3"/>
          <p:cNvSpPr>
            <a:spLocks noGrp="1" noChangeArrowheads="1"/>
          </p:cNvSpPr>
          <p:nvPr>
            <p:ph type="body" sz="half" idx="4294967295"/>
          </p:nvPr>
        </p:nvSpPr>
        <p:spPr>
          <a:xfrm>
            <a:off x="1415480" y="1628800"/>
            <a:ext cx="4392488" cy="4648200"/>
          </a:xfrm>
        </p:spPr>
        <p:txBody>
          <a:bodyPr/>
          <a:lstStyle/>
          <a:p>
            <a:pPr eaLnBrk="1" hangingPunct="1">
              <a:buFont typeface="Wingdings" panose="05000000000000000000" pitchFamily="2" charset="2"/>
              <a:buNone/>
            </a:pPr>
            <a:r>
              <a:rPr lang="zh-CN" altLang="en-US" dirty="0">
                <a:ea typeface="宋体" panose="02010600030101010101" pitchFamily="2" charset="-122"/>
              </a:rPr>
              <a:t>网络资源 </a:t>
            </a:r>
            <a:r>
              <a:rPr lang="en-US" altLang="zh-CN" dirty="0">
                <a:ea typeface="宋体" panose="02010600030101010101" pitchFamily="2" charset="-122"/>
              </a:rPr>
              <a:t>(</a:t>
            </a:r>
            <a:r>
              <a:rPr lang="zh-CN" altLang="en-US" dirty="0">
                <a:ea typeface="宋体" panose="02010600030101010101" pitchFamily="2" charset="-122"/>
              </a:rPr>
              <a:t>例如带宽</a:t>
            </a:r>
            <a:r>
              <a:rPr lang="en-US" altLang="zh-CN" dirty="0">
                <a:ea typeface="宋体" panose="02010600030101010101" pitchFamily="2" charset="-122"/>
              </a:rPr>
              <a:t>) </a:t>
            </a:r>
            <a:r>
              <a:rPr lang="zh-CN" altLang="en-US" dirty="0">
                <a:solidFill>
                  <a:srgbClr val="FF0000"/>
                </a:solidFill>
                <a:ea typeface="宋体" panose="02010600030101010101" pitchFamily="2" charset="-122"/>
              </a:rPr>
              <a:t>被分成</a:t>
            </a:r>
            <a:r>
              <a:rPr lang="zh-CN" altLang="en-US" dirty="0">
                <a:solidFill>
                  <a:srgbClr val="FF0000"/>
                </a:solidFill>
                <a:latin typeface="华文中宋" panose="02010600040101010101" pitchFamily="2" charset="-122"/>
                <a:ea typeface="宋体" panose="02010600030101010101" pitchFamily="2" charset="-122"/>
              </a:rPr>
              <a:t>“</a:t>
            </a:r>
            <a:r>
              <a:rPr lang="zh-CN" altLang="en-US" dirty="0">
                <a:solidFill>
                  <a:srgbClr val="FF0000"/>
                </a:solidFill>
                <a:ea typeface="宋体" panose="02010600030101010101" pitchFamily="2" charset="-122"/>
              </a:rPr>
              <a:t>片</a:t>
            </a:r>
            <a:r>
              <a:rPr lang="zh-CN" altLang="en-US" dirty="0">
                <a:solidFill>
                  <a:srgbClr val="FF0000"/>
                </a:solidFill>
                <a:latin typeface="华文中宋" panose="02010600040101010101" pitchFamily="2" charset="-122"/>
                <a:ea typeface="宋体" panose="02010600030101010101" pitchFamily="2" charset="-122"/>
              </a:rPr>
              <a:t>”</a:t>
            </a:r>
            <a:endParaRPr lang="zh-CN" altLang="en-US" sz="2600" dirty="0">
              <a:solidFill>
                <a:srgbClr val="FF0000"/>
              </a:solidFill>
              <a:ea typeface="宋体" panose="02010600030101010101" pitchFamily="2" charset="-122"/>
            </a:endParaRPr>
          </a:p>
          <a:p>
            <a:pPr eaLnBrk="1" hangingPunct="1"/>
            <a:r>
              <a:rPr lang="zh-CN" altLang="en-US" sz="2600" dirty="0">
                <a:ea typeface="宋体" panose="02010600030101010101" pitchFamily="2" charset="-122"/>
              </a:rPr>
              <a:t>将资源</a:t>
            </a:r>
            <a:r>
              <a:rPr lang="zh-CN" altLang="en-US" sz="2600" dirty="0">
                <a:latin typeface="华文中宋" panose="02010600040101010101" pitchFamily="2" charset="-122"/>
                <a:ea typeface="宋体" panose="02010600030101010101" pitchFamily="2" charset="-122"/>
              </a:rPr>
              <a:t>“</a:t>
            </a:r>
            <a:r>
              <a:rPr lang="zh-CN" altLang="en-US" sz="2600" dirty="0">
                <a:ea typeface="宋体" panose="02010600030101010101" pitchFamily="2" charset="-122"/>
              </a:rPr>
              <a:t>分片”分配给每个通话。</a:t>
            </a:r>
          </a:p>
          <a:p>
            <a:pPr eaLnBrk="1" hangingPunct="1"/>
            <a:r>
              <a:rPr lang="zh-CN" altLang="en-US" sz="2600" dirty="0">
                <a:ea typeface="宋体" panose="02010600030101010101" pitchFamily="2" charset="-122"/>
              </a:rPr>
              <a:t>资源分片在没有被所属的通话使用时虽然是</a:t>
            </a:r>
            <a:r>
              <a:rPr lang="zh-CN" altLang="en-US" sz="2600" dirty="0">
                <a:solidFill>
                  <a:srgbClr val="FF0000"/>
                </a:solidFill>
                <a:ea typeface="宋体" panose="02010600030101010101" pitchFamily="2" charset="-122"/>
              </a:rPr>
              <a:t>空闲的</a:t>
            </a:r>
            <a:r>
              <a:rPr lang="zh-CN" altLang="en-US" sz="2600" dirty="0">
                <a:ea typeface="宋体" panose="02010600030101010101" pitchFamily="2" charset="-122"/>
              </a:rPr>
              <a:t>却不能共享。</a:t>
            </a:r>
          </a:p>
        </p:txBody>
      </p:sp>
      <p:sp>
        <p:nvSpPr>
          <p:cNvPr id="66566" name="Rectangle 7"/>
          <p:cNvSpPr>
            <a:spLocks noChangeArrowheads="1"/>
          </p:cNvSpPr>
          <p:nvPr/>
        </p:nvSpPr>
        <p:spPr bwMode="auto">
          <a:xfrm>
            <a:off x="6130925" y="1485900"/>
            <a:ext cx="403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Char char="q"/>
            </a:pPr>
            <a:endParaRPr kumimoji="0" lang="en-US" altLang="zh-CN" sz="2000">
              <a:latin typeface="Comic Sans MS" panose="030F0702030302020204" pitchFamily="66" charset="0"/>
              <a:ea typeface="宋体" panose="02010600030101010101" pitchFamily="2" charset="-122"/>
            </a:endParaRPr>
          </a:p>
        </p:txBody>
      </p:sp>
      <p:sp>
        <p:nvSpPr>
          <p:cNvPr id="66567" name="Rectangle 3"/>
          <p:cNvSpPr>
            <a:spLocks noChangeArrowheads="1"/>
          </p:cNvSpPr>
          <p:nvPr/>
        </p:nvSpPr>
        <p:spPr bwMode="auto">
          <a:xfrm>
            <a:off x="6471216" y="1658679"/>
            <a:ext cx="403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r>
              <a:rPr kumimoji="0" lang="zh-CN" altLang="en-US" sz="2600" dirty="0">
                <a:latin typeface="Arial" panose="020B0604020202020204" pitchFamily="34" charset="0"/>
                <a:ea typeface="宋体" panose="02010600030101010101" pitchFamily="2" charset="-122"/>
              </a:rPr>
              <a:t>将链路带宽“分片”：</a:t>
            </a:r>
          </a:p>
          <a:p>
            <a:pPr lvl="1" eaLnBrk="1" hangingPunct="1"/>
            <a:r>
              <a:rPr kumimoji="0" lang="zh-CN" altLang="en-US" sz="2200" dirty="0">
                <a:latin typeface="Arial" panose="020B0604020202020204" pitchFamily="34" charset="0"/>
                <a:ea typeface="宋体" panose="02010600030101010101" pitchFamily="2" charset="-122"/>
              </a:rPr>
              <a:t>频分</a:t>
            </a:r>
          </a:p>
          <a:p>
            <a:pPr lvl="1" eaLnBrk="1" hangingPunct="1"/>
            <a:r>
              <a:rPr kumimoji="0" lang="zh-CN" altLang="en-US" sz="2200" dirty="0">
                <a:latin typeface="Arial" panose="020B0604020202020204" pitchFamily="34" charset="0"/>
                <a:ea typeface="宋体" panose="02010600030101010101" pitchFamily="2" charset="-122"/>
              </a:rPr>
              <a:t>时分</a:t>
            </a:r>
            <a:endParaRPr kumimoji="0" lang="en-US" altLang="zh-CN" sz="2200" dirty="0">
              <a:latin typeface="Arial" panose="020B0604020202020204" pitchFamily="34" charset="0"/>
              <a:ea typeface="宋体" panose="02010600030101010101" pitchFamily="2" charset="-122"/>
            </a:endParaRPr>
          </a:p>
          <a:p>
            <a:pPr lvl="1" eaLnBrk="1" hangingPunct="1"/>
            <a:r>
              <a:rPr kumimoji="0" lang="zh-CN" altLang="en-US" sz="2200" dirty="0">
                <a:latin typeface="Arial" panose="020B0604020202020204" pitchFamily="34" charset="0"/>
                <a:ea typeface="宋体" panose="02010600030101010101" pitchFamily="2" charset="-122"/>
              </a:rPr>
              <a:t>码分</a:t>
            </a:r>
          </a:p>
        </p:txBody>
      </p:sp>
    </p:spTree>
    <p:extLst>
      <p:ext uri="{BB962C8B-B14F-4D97-AF65-F5344CB8AC3E}">
        <p14:creationId xmlns:p14="http://schemas.microsoft.com/office/powerpoint/2010/main" val="235960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idx="4294967295"/>
          </p:nvPr>
        </p:nvSpPr>
        <p:spPr/>
        <p:txBody>
          <a:bodyPr/>
          <a:lstStyle/>
          <a:p>
            <a:pPr eaLnBrk="1" hangingPunct="1"/>
            <a:r>
              <a:rPr lang="zh-CN" altLang="en-US" sz="3200" dirty="0"/>
              <a:t>电路交换：多路复用</a:t>
            </a:r>
          </a:p>
        </p:txBody>
      </p:sp>
      <p:sp>
        <p:nvSpPr>
          <p:cNvPr id="68611" name="Content Placeholder 2"/>
          <p:cNvSpPr>
            <a:spLocks noGrp="1"/>
          </p:cNvSpPr>
          <p:nvPr>
            <p:ph idx="4294967295"/>
          </p:nvPr>
        </p:nvSpPr>
        <p:spPr>
          <a:xfrm>
            <a:off x="609600" y="1447800"/>
            <a:ext cx="2781300" cy="5113338"/>
          </a:xfrm>
        </p:spPr>
        <p:txBody>
          <a:bodyPr/>
          <a:lstStyle/>
          <a:p>
            <a:pPr eaLnBrk="1" hangingPunct="1"/>
            <a:r>
              <a:rPr lang="zh-CN" altLang="en-US" dirty="0"/>
              <a:t>时分复用</a:t>
            </a:r>
          </a:p>
          <a:p>
            <a:pPr eaLnBrk="1" hangingPunct="1"/>
            <a:endParaRPr lang="en-US" altLang="zh-CN" dirty="0"/>
          </a:p>
          <a:p>
            <a:pPr eaLnBrk="1" hangingPunct="1"/>
            <a:endParaRPr lang="en-US" altLang="zh-CN" dirty="0"/>
          </a:p>
          <a:p>
            <a:pPr eaLnBrk="1" hangingPunct="1"/>
            <a:endParaRPr lang="en-US" altLang="zh-CN" sz="1200" dirty="0"/>
          </a:p>
          <a:p>
            <a:pPr eaLnBrk="1" hangingPunct="1"/>
            <a:r>
              <a:rPr lang="zh-CN" altLang="en-US" dirty="0"/>
              <a:t>频分复用</a:t>
            </a:r>
          </a:p>
          <a:p>
            <a:pPr eaLnBrk="1" hangingPunct="1"/>
            <a:endParaRPr lang="en-US" altLang="zh-CN" dirty="0"/>
          </a:p>
          <a:p>
            <a:pPr eaLnBrk="1" hangingPunct="1"/>
            <a:endParaRPr lang="en-US" altLang="zh-CN" dirty="0"/>
          </a:p>
          <a:p>
            <a:pPr eaLnBrk="1" hangingPunct="1"/>
            <a:endParaRPr lang="en-US" altLang="zh-CN" sz="4000" dirty="0"/>
          </a:p>
          <a:p>
            <a:pPr eaLnBrk="1" hangingPunct="1"/>
            <a:endParaRPr lang="en-US" altLang="zh-CN" sz="2000" dirty="0"/>
          </a:p>
        </p:txBody>
      </p:sp>
      <p:sp>
        <p:nvSpPr>
          <p:cNvPr id="68612"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6138CEDC-3302-4840-A6FB-ACE5718850A7}"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42</a:t>
            </a:fld>
            <a:endParaRPr kumimoji="0" lang="en-US" altLang="zh-CN" sz="1000">
              <a:latin typeface="Arial" panose="020B0604020202020204" pitchFamily="34" charset="0"/>
              <a:ea typeface="宋体" panose="02010600030101010101" pitchFamily="2" charset="-122"/>
            </a:endParaRPr>
          </a:p>
        </p:txBody>
      </p:sp>
      <p:cxnSp>
        <p:nvCxnSpPr>
          <p:cNvPr id="6" name="Straight Arrow Connector 5"/>
          <p:cNvCxnSpPr/>
          <p:nvPr/>
        </p:nvCxnSpPr>
        <p:spPr>
          <a:xfrm flipV="1">
            <a:off x="2209800" y="2949153"/>
            <a:ext cx="65532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38400"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8" name="Rectangle 7"/>
          <p:cNvSpPr/>
          <p:nvPr/>
        </p:nvSpPr>
        <p:spPr>
          <a:xfrm>
            <a:off x="2886075"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9" name="Rectangle 8"/>
          <p:cNvSpPr/>
          <p:nvPr/>
        </p:nvSpPr>
        <p:spPr>
          <a:xfrm>
            <a:off x="3333750"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10" name="Rectangle 9"/>
          <p:cNvSpPr/>
          <p:nvPr/>
        </p:nvSpPr>
        <p:spPr>
          <a:xfrm>
            <a:off x="3773488"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11" name="Rectangle 10"/>
          <p:cNvSpPr/>
          <p:nvPr/>
        </p:nvSpPr>
        <p:spPr>
          <a:xfrm>
            <a:off x="4219575"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12" name="Rectangle 11"/>
          <p:cNvSpPr/>
          <p:nvPr/>
        </p:nvSpPr>
        <p:spPr>
          <a:xfrm>
            <a:off x="4667250"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13" name="Rectangle 12"/>
          <p:cNvSpPr/>
          <p:nvPr/>
        </p:nvSpPr>
        <p:spPr>
          <a:xfrm>
            <a:off x="5124450"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14" name="Rectangle 13"/>
          <p:cNvSpPr/>
          <p:nvPr/>
        </p:nvSpPr>
        <p:spPr>
          <a:xfrm>
            <a:off x="5572125"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15" name="Rectangle 14"/>
          <p:cNvSpPr/>
          <p:nvPr/>
        </p:nvSpPr>
        <p:spPr>
          <a:xfrm>
            <a:off x="6019800"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16" name="Rectangle 15"/>
          <p:cNvSpPr/>
          <p:nvPr/>
        </p:nvSpPr>
        <p:spPr>
          <a:xfrm>
            <a:off x="6459538"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17" name="Rectangle 16"/>
          <p:cNvSpPr/>
          <p:nvPr/>
        </p:nvSpPr>
        <p:spPr>
          <a:xfrm>
            <a:off x="6907213"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18" name="Rectangle 17"/>
          <p:cNvSpPr/>
          <p:nvPr/>
        </p:nvSpPr>
        <p:spPr>
          <a:xfrm>
            <a:off x="7354888"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68626" name="TextBox 18"/>
          <p:cNvSpPr txBox="1">
            <a:spLocks noChangeArrowheads="1"/>
          </p:cNvSpPr>
          <p:nvPr/>
        </p:nvSpPr>
        <p:spPr bwMode="auto">
          <a:xfrm>
            <a:off x="8645525" y="2690391"/>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时间</a:t>
            </a:r>
          </a:p>
        </p:txBody>
      </p:sp>
      <p:cxnSp>
        <p:nvCxnSpPr>
          <p:cNvPr id="20" name="Straight Arrow Connector 19"/>
          <p:cNvCxnSpPr/>
          <p:nvPr/>
        </p:nvCxnSpPr>
        <p:spPr>
          <a:xfrm>
            <a:off x="2362200" y="6171778"/>
            <a:ext cx="4419600"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8" name="TextBox 21"/>
          <p:cNvSpPr txBox="1">
            <a:spLocks noChangeArrowheads="1"/>
          </p:cNvSpPr>
          <p:nvPr/>
        </p:nvSpPr>
        <p:spPr bwMode="auto">
          <a:xfrm>
            <a:off x="6696075" y="5924128"/>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时间</a:t>
            </a:r>
          </a:p>
        </p:txBody>
      </p:sp>
      <p:sp>
        <p:nvSpPr>
          <p:cNvPr id="68629" name="TextBox 22"/>
          <p:cNvSpPr txBox="1">
            <a:spLocks noChangeArrowheads="1"/>
          </p:cNvSpPr>
          <p:nvPr/>
        </p:nvSpPr>
        <p:spPr bwMode="auto">
          <a:xfrm>
            <a:off x="2514600" y="4190578"/>
            <a:ext cx="149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频率</a:t>
            </a:r>
          </a:p>
        </p:txBody>
      </p:sp>
      <p:cxnSp>
        <p:nvCxnSpPr>
          <p:cNvPr id="24" name="Straight Arrow Connector 23"/>
          <p:cNvCxnSpPr/>
          <p:nvPr/>
        </p:nvCxnSpPr>
        <p:spPr>
          <a:xfrm rot="5400000" flipH="1" flipV="1">
            <a:off x="1600201" y="5333579"/>
            <a:ext cx="1827212" cy="158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362200" y="5714578"/>
            <a:ext cx="1524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362200" y="5257378"/>
            <a:ext cx="1524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62200" y="4800178"/>
            <a:ext cx="1524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514600" y="4800178"/>
            <a:ext cx="3962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514600" y="5255792"/>
            <a:ext cx="3962400" cy="15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514600" y="5714578"/>
            <a:ext cx="3962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22538" y="4846216"/>
            <a:ext cx="3429000" cy="3810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2400" dirty="0"/>
              <a:t>S</a:t>
            </a:r>
            <a:r>
              <a:rPr lang="en-US" sz="2400" baseline="-25000" dirty="0"/>
              <a:t>3</a:t>
            </a:r>
          </a:p>
        </p:txBody>
      </p:sp>
      <p:sp>
        <p:nvSpPr>
          <p:cNvPr id="36" name="Rectangle 35"/>
          <p:cNvSpPr/>
          <p:nvPr/>
        </p:nvSpPr>
        <p:spPr>
          <a:xfrm>
            <a:off x="2530475" y="5752678"/>
            <a:ext cx="3429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t>S</a:t>
            </a:r>
            <a:r>
              <a:rPr lang="en-US" sz="2400" baseline="-25000" dirty="0"/>
              <a:t>1</a:t>
            </a:r>
          </a:p>
        </p:txBody>
      </p:sp>
      <p:sp>
        <p:nvSpPr>
          <p:cNvPr id="37" name="Rectangle 36"/>
          <p:cNvSpPr/>
          <p:nvPr/>
        </p:nvSpPr>
        <p:spPr>
          <a:xfrm>
            <a:off x="2522984" y="5287541"/>
            <a:ext cx="3429000" cy="3810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2400" dirty="0"/>
              <a:t>S</a:t>
            </a:r>
            <a:r>
              <a:rPr lang="en-US" sz="2400" baseline="-25000" dirty="0"/>
              <a:t>2</a:t>
            </a:r>
          </a:p>
        </p:txBody>
      </p:sp>
      <p:sp>
        <p:nvSpPr>
          <p:cNvPr id="68640" name="Rectangle 37"/>
          <p:cNvSpPr>
            <a:spLocks noChangeArrowheads="1"/>
          </p:cNvSpPr>
          <p:nvPr/>
        </p:nvSpPr>
        <p:spPr bwMode="auto">
          <a:xfrm>
            <a:off x="2209801" y="5768553"/>
            <a:ext cx="333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f</a:t>
            </a:r>
            <a:r>
              <a:rPr kumimoji="0" lang="en-US" altLang="zh-CN" sz="1800" baseline="-25000">
                <a:ea typeface="宋体" panose="02010600030101010101" pitchFamily="2" charset="-122"/>
              </a:rPr>
              <a:t>1</a:t>
            </a:r>
            <a:endParaRPr kumimoji="0" lang="en-US" altLang="zh-CN" sz="1800">
              <a:ea typeface="宋体" panose="02010600030101010101" pitchFamily="2" charset="-122"/>
            </a:endParaRPr>
          </a:p>
        </p:txBody>
      </p:sp>
      <p:sp>
        <p:nvSpPr>
          <p:cNvPr id="68641" name="Rectangle 38"/>
          <p:cNvSpPr>
            <a:spLocks noChangeArrowheads="1"/>
          </p:cNvSpPr>
          <p:nvPr/>
        </p:nvSpPr>
        <p:spPr bwMode="auto">
          <a:xfrm>
            <a:off x="2209801" y="5314528"/>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f</a:t>
            </a:r>
            <a:r>
              <a:rPr kumimoji="0" lang="en-US" altLang="zh-CN" sz="1800" baseline="-25000">
                <a:ea typeface="宋体" panose="02010600030101010101" pitchFamily="2" charset="-122"/>
              </a:rPr>
              <a:t>2</a:t>
            </a:r>
            <a:endParaRPr kumimoji="0" lang="en-US" altLang="zh-CN" sz="1800">
              <a:ea typeface="宋体" panose="02010600030101010101" pitchFamily="2" charset="-122"/>
            </a:endParaRPr>
          </a:p>
        </p:txBody>
      </p:sp>
      <p:sp>
        <p:nvSpPr>
          <p:cNvPr id="68642" name="Rectangle 39"/>
          <p:cNvSpPr>
            <a:spLocks noChangeArrowheads="1"/>
          </p:cNvSpPr>
          <p:nvPr/>
        </p:nvSpPr>
        <p:spPr bwMode="auto">
          <a:xfrm>
            <a:off x="2209801" y="4854153"/>
            <a:ext cx="333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f</a:t>
            </a:r>
            <a:r>
              <a:rPr kumimoji="0" lang="en-US" altLang="zh-CN" sz="1800" baseline="-25000">
                <a:ea typeface="宋体" panose="02010600030101010101" pitchFamily="2" charset="-122"/>
              </a:rPr>
              <a:t>3</a:t>
            </a:r>
            <a:endParaRPr kumimoji="0" lang="en-US" altLang="zh-CN" sz="1800">
              <a:ea typeface="宋体" panose="02010600030101010101" pitchFamily="2" charset="-122"/>
            </a:endParaRPr>
          </a:p>
        </p:txBody>
      </p:sp>
    </p:spTree>
    <p:extLst>
      <p:ext uri="{BB962C8B-B14F-4D97-AF65-F5344CB8AC3E}">
        <p14:creationId xmlns:p14="http://schemas.microsoft.com/office/powerpoint/2010/main" val="3110990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1"/>
          </p:nvPr>
        </p:nvSpPr>
        <p:spPr>
          <a:xfrm>
            <a:off x="9848851" y="6462714"/>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cs typeface="Arial" panose="020B0604020202020204" pitchFamily="34" charset="0"/>
              </a:rPr>
              <a:t>-</a:t>
            </a:r>
            <a:fld id="{8D3FBB89-44E4-4D7A-87C6-85D16789C1E9}" type="slidenum">
              <a:rPr kumimoji="0" lang="en-US" altLang="zh-CN" sz="100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43</a:t>
            </a:fld>
            <a:r>
              <a:rPr kumimoji="0" lang="en-US" altLang="zh-CN" sz="1000">
                <a:latin typeface="Arial" panose="020B0604020202020204" pitchFamily="34" charset="0"/>
                <a:ea typeface="宋体" panose="02010600030101010101" pitchFamily="2" charset="-122"/>
                <a:cs typeface="Arial" panose="020B0604020202020204" pitchFamily="34" charset="0"/>
              </a:rPr>
              <a:t>-</a:t>
            </a:r>
          </a:p>
        </p:txBody>
      </p:sp>
      <p:sp>
        <p:nvSpPr>
          <p:cNvPr id="69635" name="Rectangle 2"/>
          <p:cNvSpPr>
            <a:spLocks noGrp="1" noChangeArrowheads="1"/>
          </p:cNvSpPr>
          <p:nvPr>
            <p:ph type="title"/>
          </p:nvPr>
        </p:nvSpPr>
        <p:spPr/>
        <p:txBody>
          <a:bodyPr/>
          <a:lstStyle/>
          <a:p>
            <a:r>
              <a:rPr lang="zh-CN" altLang="en-US">
                <a:ea typeface="宋体" panose="02010600030101010101" pitchFamily="2" charset="-122"/>
              </a:rPr>
              <a:t>案例分析</a:t>
            </a:r>
            <a:endParaRPr lang="en-US" altLang="zh-CN">
              <a:ea typeface="宋体" panose="02010600030101010101" pitchFamily="2" charset="-122"/>
            </a:endParaRPr>
          </a:p>
        </p:txBody>
      </p:sp>
      <p:sp>
        <p:nvSpPr>
          <p:cNvPr id="69636" name="Rectangle 3"/>
          <p:cNvSpPr>
            <a:spLocks noGrp="1" noChangeArrowheads="1"/>
          </p:cNvSpPr>
          <p:nvPr>
            <p:ph type="body" idx="1"/>
          </p:nvPr>
        </p:nvSpPr>
        <p:spPr/>
        <p:txBody>
          <a:bodyPr/>
          <a:lstStyle/>
          <a:p>
            <a:r>
              <a:rPr lang="zh-CN" altLang="en-US">
                <a:solidFill>
                  <a:srgbClr val="FF0000"/>
                </a:solidFill>
                <a:ea typeface="宋体" panose="02010600030101010101" pitchFamily="2" charset="-122"/>
              </a:rPr>
              <a:t>使用电路交换网络，将一个长为</a:t>
            </a:r>
            <a:r>
              <a:rPr lang="en-US" altLang="zh-CN">
                <a:solidFill>
                  <a:srgbClr val="FF0000"/>
                </a:solidFill>
                <a:ea typeface="宋体" panose="02010600030101010101" pitchFamily="2" charset="-122"/>
              </a:rPr>
              <a:t>640,000 </a:t>
            </a:r>
            <a:r>
              <a:rPr lang="zh-CN" altLang="en-US">
                <a:solidFill>
                  <a:srgbClr val="FF0000"/>
                </a:solidFill>
                <a:ea typeface="宋体" panose="02010600030101010101" pitchFamily="2" charset="-122"/>
              </a:rPr>
              <a:t>比特的文件从主机</a:t>
            </a:r>
            <a:r>
              <a:rPr lang="en-US" altLang="zh-CN">
                <a:solidFill>
                  <a:srgbClr val="FF0000"/>
                </a:solidFill>
                <a:ea typeface="宋体" panose="02010600030101010101" pitchFamily="2" charset="-122"/>
              </a:rPr>
              <a:t>A</a:t>
            </a:r>
            <a:r>
              <a:rPr lang="zh-CN" altLang="en-US">
                <a:solidFill>
                  <a:srgbClr val="FF0000"/>
                </a:solidFill>
                <a:ea typeface="宋体" panose="02010600030101010101" pitchFamily="2" charset="-122"/>
              </a:rPr>
              <a:t>传输到主机</a:t>
            </a:r>
            <a:r>
              <a:rPr lang="en-US" altLang="zh-CN">
                <a:solidFill>
                  <a:srgbClr val="FF0000"/>
                </a:solidFill>
                <a:ea typeface="宋体" panose="02010600030101010101" pitchFamily="2" charset="-122"/>
              </a:rPr>
              <a:t>B</a:t>
            </a:r>
            <a:r>
              <a:rPr lang="zh-CN" altLang="en-US">
                <a:solidFill>
                  <a:srgbClr val="FF0000"/>
                </a:solidFill>
                <a:ea typeface="宋体" panose="02010600030101010101" pitchFamily="2" charset="-122"/>
              </a:rPr>
              <a:t>需要多长时间</a:t>
            </a:r>
            <a:r>
              <a:rPr lang="en-US" altLang="zh-CN">
                <a:solidFill>
                  <a:srgbClr val="FF0000"/>
                </a:solidFill>
                <a:ea typeface="宋体" panose="02010600030101010101" pitchFamily="2" charset="-122"/>
              </a:rPr>
              <a:t>?</a:t>
            </a:r>
          </a:p>
          <a:p>
            <a:pPr lvl="1"/>
            <a:r>
              <a:rPr lang="zh-CN" altLang="en-US">
                <a:ea typeface="宋体" panose="02010600030101010101" pitchFamily="2" charset="-122"/>
              </a:rPr>
              <a:t>所有的链路带宽均为</a:t>
            </a:r>
            <a:r>
              <a:rPr lang="en-US" altLang="zh-CN">
                <a:ea typeface="宋体" panose="02010600030101010101" pitchFamily="2" charset="-122"/>
              </a:rPr>
              <a:t>1.536 Mbps</a:t>
            </a:r>
          </a:p>
          <a:p>
            <a:pPr lvl="1"/>
            <a:r>
              <a:rPr lang="zh-CN" altLang="en-US">
                <a:ea typeface="宋体" panose="02010600030101010101" pitchFamily="2" charset="-122"/>
              </a:rPr>
              <a:t>每条链路使用时分复用，每秒钟分为</a:t>
            </a:r>
            <a:r>
              <a:rPr lang="en-US" altLang="zh-CN">
                <a:ea typeface="宋体" panose="02010600030101010101" pitchFamily="2" charset="-122"/>
              </a:rPr>
              <a:t>24</a:t>
            </a:r>
            <a:r>
              <a:rPr lang="zh-CN" altLang="en-US">
                <a:ea typeface="宋体" panose="02010600030101010101" pitchFamily="2" charset="-122"/>
              </a:rPr>
              <a:t>片时隙</a:t>
            </a:r>
            <a:endParaRPr lang="en-US" altLang="zh-CN">
              <a:ea typeface="宋体" panose="02010600030101010101" pitchFamily="2" charset="-122"/>
            </a:endParaRPr>
          </a:p>
          <a:p>
            <a:pPr lvl="1"/>
            <a:r>
              <a:rPr lang="zh-CN" altLang="en-US">
                <a:ea typeface="宋体" panose="02010600030101010101" pitchFamily="2" charset="-122"/>
              </a:rPr>
              <a:t>建立端到端电路需要</a:t>
            </a:r>
            <a:r>
              <a:rPr lang="en-US" altLang="zh-CN">
                <a:ea typeface="宋体" panose="02010600030101010101" pitchFamily="2" charset="-122"/>
              </a:rPr>
              <a:t>500 </a:t>
            </a:r>
            <a:r>
              <a:rPr lang="zh-CN" altLang="en-US">
                <a:ea typeface="宋体" panose="02010600030101010101" pitchFamily="2" charset="-122"/>
              </a:rPr>
              <a:t>毫秒</a:t>
            </a:r>
            <a:endParaRPr lang="en-US" altLang="zh-CN">
              <a:ea typeface="宋体" panose="02010600030101010101" pitchFamily="2" charset="-122"/>
            </a:endParaRPr>
          </a:p>
          <a:p>
            <a:pPr lvl="1"/>
            <a:endParaRPr lang="en-US" altLang="zh-CN">
              <a:ea typeface="宋体" panose="02010600030101010101" pitchFamily="2" charset="-122"/>
            </a:endParaRPr>
          </a:p>
          <a:p>
            <a:pPr>
              <a:buFont typeface="Wingdings" panose="05000000000000000000" pitchFamily="2" charset="2"/>
              <a:buNone/>
            </a:pPr>
            <a:r>
              <a:rPr lang="zh-CN" altLang="en-US">
                <a:solidFill>
                  <a:schemeClr val="accent2"/>
                </a:solidFill>
                <a:ea typeface="宋体" panose="02010600030101010101" pitchFamily="2" charset="-122"/>
              </a:rPr>
              <a:t>我们来计算一下</a:t>
            </a:r>
            <a:r>
              <a:rPr lang="en-US" altLang="zh-CN">
                <a:solidFill>
                  <a:schemeClr val="accent2"/>
                </a:solidFill>
                <a:ea typeface="宋体" panose="02010600030101010101" pitchFamily="2" charset="-122"/>
              </a:rPr>
              <a:t>!</a:t>
            </a:r>
          </a:p>
        </p:txBody>
      </p:sp>
      <p:sp>
        <p:nvSpPr>
          <p:cNvPr id="5" name="TextBox 4"/>
          <p:cNvSpPr txBox="1">
            <a:spLocks noChangeArrowheads="1"/>
          </p:cNvSpPr>
          <p:nvPr/>
        </p:nvSpPr>
        <p:spPr bwMode="auto">
          <a:xfrm>
            <a:off x="3470276" y="5043489"/>
            <a:ext cx="42114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建立链路时间</a:t>
            </a: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文件传输时间</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=500</a:t>
            </a:r>
            <a:r>
              <a:rPr kumimoji="0" lang="zh-CN" altLang="en-US" sz="1800">
                <a:latin typeface="Arial" panose="020B0604020202020204" pitchFamily="34" charset="0"/>
                <a:ea typeface="宋体" panose="02010600030101010101" pitchFamily="2" charset="-122"/>
              </a:rPr>
              <a:t>毫秒</a:t>
            </a:r>
            <a:r>
              <a:rPr kumimoji="0" lang="en-US" altLang="zh-CN" sz="1800">
                <a:latin typeface="Arial" panose="020B0604020202020204" pitchFamily="34" charset="0"/>
                <a:ea typeface="宋体" panose="02010600030101010101" pitchFamily="2" charset="-122"/>
              </a:rPr>
              <a:t>+640000</a:t>
            </a:r>
            <a:r>
              <a:rPr kumimoji="0" lang="zh-CN" altLang="en-US" sz="1800">
                <a:latin typeface="Arial" panose="020B0604020202020204" pitchFamily="34" charset="0"/>
                <a:ea typeface="宋体" panose="02010600030101010101" pitchFamily="2" charset="-122"/>
              </a:rPr>
              <a:t>比特</a:t>
            </a:r>
            <a:r>
              <a:rPr kumimoji="0" lang="en-US" altLang="zh-CN" sz="1800">
                <a:latin typeface="Arial" panose="020B0604020202020204" pitchFamily="34" charset="0"/>
                <a:ea typeface="宋体" panose="02010600030101010101" pitchFamily="2" charset="-122"/>
              </a:rPr>
              <a:t>/(1.536Mbps/24)</a:t>
            </a: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98310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idx="4294967295"/>
          </p:nvPr>
        </p:nvSpPr>
        <p:spPr/>
        <p:txBody>
          <a:bodyPr/>
          <a:lstStyle/>
          <a:p>
            <a:r>
              <a:rPr lang="zh-CN" altLang="en-US" sz="3200"/>
              <a:t>电路交换的优点</a:t>
            </a:r>
            <a:endParaRPr lang="en-US" altLang="zh-CN" sz="3200"/>
          </a:p>
        </p:txBody>
      </p:sp>
      <p:sp>
        <p:nvSpPr>
          <p:cNvPr id="71683" name="Content Placeholder 2"/>
          <p:cNvSpPr>
            <a:spLocks noGrp="1"/>
          </p:cNvSpPr>
          <p:nvPr>
            <p:ph idx="4294967295"/>
          </p:nvPr>
        </p:nvSpPr>
        <p:spPr/>
        <p:txBody>
          <a:bodyPr/>
          <a:lstStyle/>
          <a:p>
            <a:r>
              <a:rPr lang="zh-CN" altLang="en-US" sz="2800"/>
              <a:t>带宽保证 </a:t>
            </a:r>
            <a:r>
              <a:rPr lang="en-US" altLang="zh-CN" sz="2800"/>
              <a:t>(</a:t>
            </a:r>
            <a:r>
              <a:rPr lang="zh-CN" altLang="en-US" sz="2800"/>
              <a:t>服务质量</a:t>
            </a:r>
            <a:r>
              <a:rPr lang="en-US" altLang="zh-CN" sz="2800"/>
              <a:t>)</a:t>
            </a:r>
          </a:p>
          <a:p>
            <a:pPr lvl="1"/>
            <a:r>
              <a:rPr lang="zh-CN" altLang="en-US" sz="2400">
                <a:sym typeface="Wingdings" panose="05000000000000000000" pitchFamily="2" charset="2"/>
              </a:rPr>
              <a:t>具有可预测的比特率和时延</a:t>
            </a:r>
            <a:endParaRPr lang="en-US" altLang="zh-CN" sz="2400">
              <a:sym typeface="Wingdings" panose="05000000000000000000" pitchFamily="2" charset="2"/>
            </a:endParaRPr>
          </a:p>
          <a:p>
            <a:pPr lvl="1"/>
            <a:r>
              <a:rPr lang="zh-CN" altLang="en-US" sz="2400">
                <a:sym typeface="Wingdings" panose="05000000000000000000" pitchFamily="2" charset="2"/>
              </a:rPr>
              <a:t>适用于时延敏感性应用</a:t>
            </a:r>
          </a:p>
          <a:p>
            <a:r>
              <a:rPr lang="zh-CN" altLang="en-US" sz="2800">
                <a:sym typeface="Wingdings" panose="05000000000000000000" pitchFamily="2" charset="2"/>
              </a:rPr>
              <a:t>通信可靠</a:t>
            </a:r>
          </a:p>
          <a:p>
            <a:pPr lvl="1"/>
            <a:r>
              <a:rPr lang="zh-CN" altLang="en-US" sz="2400">
                <a:sym typeface="Wingdings" panose="05000000000000000000" pitchFamily="2" charset="2"/>
              </a:rPr>
              <a:t>数据包丢失概率低</a:t>
            </a:r>
            <a:endParaRPr lang="en-US" altLang="zh-CN" sz="2400">
              <a:sym typeface="Wingdings" panose="05000000000000000000" pitchFamily="2" charset="2"/>
            </a:endParaRPr>
          </a:p>
          <a:p>
            <a:pPr lvl="1"/>
            <a:r>
              <a:rPr lang="zh-CN" altLang="en-US" sz="2400">
                <a:sym typeface="Wingdings" panose="05000000000000000000" pitchFamily="2" charset="2"/>
              </a:rPr>
              <a:t>数据包按序传送</a:t>
            </a:r>
          </a:p>
          <a:p>
            <a:r>
              <a:rPr lang="zh-CN" altLang="en-US" sz="2800"/>
              <a:t>路由机制简单</a:t>
            </a:r>
          </a:p>
          <a:p>
            <a:pPr lvl="1"/>
            <a:r>
              <a:rPr lang="zh-CN" altLang="en-US" sz="2400"/>
              <a:t>基于时分或频分复用的数据转发</a:t>
            </a:r>
            <a:endParaRPr lang="en-US" altLang="zh-CN" sz="2400"/>
          </a:p>
          <a:p>
            <a:pPr lvl="1"/>
            <a:r>
              <a:rPr lang="zh-CN" altLang="en-US" sz="2400"/>
              <a:t>不需要进行数据包头部的地址识别</a:t>
            </a:r>
            <a:endParaRPr lang="en-US" altLang="zh-CN" sz="2400"/>
          </a:p>
          <a:p>
            <a:r>
              <a:rPr lang="zh-CN" altLang="en-US" sz="2800"/>
              <a:t>数据包结构的额外开销较小</a:t>
            </a:r>
            <a:endParaRPr lang="en-US" altLang="zh-CN" sz="2800"/>
          </a:p>
          <a:p>
            <a:pPr lvl="1"/>
            <a:r>
              <a:rPr lang="zh-CN" altLang="en-US" sz="2400"/>
              <a:t>不需要额外的协议</a:t>
            </a:r>
            <a:r>
              <a:rPr lang="en-US" altLang="zh-CN" sz="2400"/>
              <a:t>(IP/TCP/UDP)</a:t>
            </a:r>
            <a:r>
              <a:rPr lang="zh-CN" altLang="en-US" sz="2400"/>
              <a:t>首部</a:t>
            </a:r>
            <a:endParaRPr lang="en-US" altLang="zh-CN" sz="2400"/>
          </a:p>
          <a:p>
            <a:endParaRPr lang="en-US" altLang="zh-CN" sz="2800"/>
          </a:p>
        </p:txBody>
      </p:sp>
      <p:sp>
        <p:nvSpPr>
          <p:cNvPr id="71684"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9E1CD8F6-745E-4591-AA30-AAA79364B1DF}"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44</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64995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idx="4294967295"/>
          </p:nvPr>
        </p:nvSpPr>
        <p:spPr/>
        <p:txBody>
          <a:bodyPr/>
          <a:lstStyle/>
          <a:p>
            <a:r>
              <a:rPr lang="zh-CN" altLang="en-US" sz="3200"/>
              <a:t>电路交换的缺点</a:t>
            </a:r>
          </a:p>
        </p:txBody>
      </p:sp>
      <p:sp>
        <p:nvSpPr>
          <p:cNvPr id="72707" name="Content Placeholder 2"/>
          <p:cNvSpPr>
            <a:spLocks noGrp="1"/>
          </p:cNvSpPr>
          <p:nvPr>
            <p:ph idx="4294967295"/>
          </p:nvPr>
        </p:nvSpPr>
        <p:spPr/>
        <p:txBody>
          <a:bodyPr/>
          <a:lstStyle/>
          <a:p>
            <a:r>
              <a:rPr lang="zh-CN" altLang="en-US" sz="2800"/>
              <a:t>浪费带宽</a:t>
            </a:r>
          </a:p>
          <a:p>
            <a:pPr lvl="1"/>
            <a:r>
              <a:rPr lang="zh-CN" altLang="en-US" sz="2400"/>
              <a:t>突发流量将造成已建立连接的长时间空闲</a:t>
            </a:r>
            <a:endParaRPr lang="en-US" altLang="zh-CN" sz="2400"/>
          </a:p>
          <a:p>
            <a:r>
              <a:rPr lang="zh-CN" altLang="en-US" sz="2800"/>
              <a:t>受限连接</a:t>
            </a:r>
          </a:p>
          <a:p>
            <a:pPr lvl="1"/>
            <a:r>
              <a:rPr lang="zh-CN" altLang="en-US" sz="2400"/>
              <a:t>当资源不足时无法建立新的连接</a:t>
            </a:r>
            <a:endParaRPr lang="en-US" altLang="zh-CN" sz="2400"/>
          </a:p>
          <a:p>
            <a:pPr lvl="1"/>
            <a:r>
              <a:rPr lang="zh-CN" altLang="en-US" sz="2400"/>
              <a:t>无法向所有人提供</a:t>
            </a:r>
            <a:r>
              <a:rPr lang="en-US" altLang="zh-CN" sz="2400"/>
              <a:t> </a:t>
            </a:r>
            <a:r>
              <a:rPr lang="zh-CN" altLang="en-US" sz="2400"/>
              <a:t>“基本”服务</a:t>
            </a:r>
          </a:p>
          <a:p>
            <a:r>
              <a:rPr lang="zh-CN" altLang="en-US" sz="2800"/>
              <a:t>连接建立时延 </a:t>
            </a:r>
          </a:p>
          <a:p>
            <a:pPr lvl="1"/>
            <a:r>
              <a:rPr lang="zh-CN" altLang="en-US" sz="2400"/>
              <a:t>连接建立成功后方能进行通信</a:t>
            </a:r>
            <a:endParaRPr lang="en-US" altLang="zh-CN" sz="2400"/>
          </a:p>
          <a:p>
            <a:pPr lvl="1"/>
            <a:r>
              <a:rPr lang="zh-CN" altLang="en-US" sz="2400"/>
              <a:t>即时较少的数据传送也无法避免数据连接建立时延</a:t>
            </a:r>
            <a:endParaRPr lang="en-US" altLang="zh-CN" sz="2400"/>
          </a:p>
          <a:p>
            <a:r>
              <a:rPr lang="zh-CN" altLang="en-US" sz="2800"/>
              <a:t>网络状态</a:t>
            </a:r>
          </a:p>
          <a:p>
            <a:pPr lvl="1"/>
            <a:r>
              <a:rPr lang="zh-CN" altLang="en-US" sz="2400"/>
              <a:t>网络节点必须保存每一个已建立连接的状态信息</a:t>
            </a:r>
            <a:endParaRPr lang="en-US" altLang="zh-CN" sz="2400"/>
          </a:p>
          <a:p>
            <a:pPr lvl="1"/>
            <a:r>
              <a:rPr lang="zh-CN" altLang="en-US" sz="2400"/>
              <a:t>对节点异常的容错性较差</a:t>
            </a:r>
          </a:p>
        </p:txBody>
      </p:sp>
      <p:sp>
        <p:nvSpPr>
          <p:cNvPr id="72708"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C5394054-6E6F-42E2-A77E-5A4AF50E04E2}"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45</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66103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5E63AEBE-4548-4DEB-BA04-0DC55D8D7660}"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46</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73731"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73732" name="Rectangle 2"/>
          <p:cNvSpPr>
            <a:spLocks noGrp="1" noChangeArrowheads="1"/>
          </p:cNvSpPr>
          <p:nvPr>
            <p:ph type="title" idx="4294967295"/>
          </p:nvPr>
        </p:nvSpPr>
        <p:spPr/>
        <p:txBody>
          <a:bodyPr/>
          <a:lstStyle/>
          <a:p>
            <a:pPr eaLnBrk="1" hangingPunct="1"/>
            <a:r>
              <a:rPr lang="zh-CN" altLang="en-US" dirty="0">
                <a:ea typeface="宋体" panose="02010600030101010101" pitchFamily="2" charset="-122"/>
              </a:rPr>
              <a:t>分组交换</a:t>
            </a:r>
            <a:endParaRPr lang="zh-CN" altLang="en-US" sz="4300" dirty="0">
              <a:ea typeface="宋体" panose="02010600030101010101" pitchFamily="2" charset="-122"/>
            </a:endParaRPr>
          </a:p>
        </p:txBody>
      </p:sp>
      <p:sp>
        <p:nvSpPr>
          <p:cNvPr id="73733" name="Rectangle 3"/>
          <p:cNvSpPr>
            <a:spLocks noGrp="1" noChangeArrowheads="1"/>
          </p:cNvSpPr>
          <p:nvPr>
            <p:ph type="body" sz="half" idx="4294967295"/>
          </p:nvPr>
        </p:nvSpPr>
        <p:spPr>
          <a:xfrm>
            <a:off x="695400" y="1456928"/>
            <a:ext cx="5760640" cy="3124200"/>
          </a:xfrm>
        </p:spPr>
        <p:txBody>
          <a:bodyPr/>
          <a:lstStyle/>
          <a:p>
            <a:pPr eaLnBrk="1" hangingPunct="1">
              <a:lnSpc>
                <a:spcPct val="90000"/>
              </a:lnSpc>
              <a:buFont typeface="Wingdings" panose="05000000000000000000" pitchFamily="2" charset="2"/>
              <a:buNone/>
            </a:pPr>
            <a:r>
              <a:rPr lang="zh-CN" altLang="en-US" sz="2800" dirty="0">
                <a:solidFill>
                  <a:srgbClr val="FF0000"/>
                </a:solidFill>
                <a:ea typeface="宋体" panose="02010600030101010101" pitchFamily="2" charset="-122"/>
              </a:rPr>
              <a:t>端到端的数据流被分成数据包</a:t>
            </a:r>
            <a:endParaRPr lang="zh-CN" altLang="en-US"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用户</a:t>
            </a:r>
            <a:r>
              <a:rPr lang="en-US" altLang="zh-CN" sz="2800" dirty="0">
                <a:ea typeface="宋体" panose="02010600030101010101" pitchFamily="2" charset="-122"/>
              </a:rPr>
              <a:t>A</a:t>
            </a:r>
            <a:r>
              <a:rPr lang="zh-CN" altLang="en-US" sz="2800" dirty="0">
                <a:ea typeface="宋体" panose="02010600030101010101" pitchFamily="2" charset="-122"/>
              </a:rPr>
              <a:t>，</a:t>
            </a:r>
            <a:r>
              <a:rPr lang="en-US" altLang="zh-CN" sz="2800" dirty="0">
                <a:ea typeface="宋体" panose="02010600030101010101" pitchFamily="2" charset="-122"/>
              </a:rPr>
              <a:t>B</a:t>
            </a:r>
            <a:r>
              <a:rPr lang="zh-CN" altLang="en-US" sz="2800" dirty="0">
                <a:ea typeface="宋体" panose="02010600030101010101" pitchFamily="2" charset="-122"/>
              </a:rPr>
              <a:t>的数据包共享网络资源</a:t>
            </a:r>
          </a:p>
          <a:p>
            <a:pPr eaLnBrk="1" hangingPunct="1">
              <a:lnSpc>
                <a:spcPct val="90000"/>
              </a:lnSpc>
            </a:pPr>
            <a:r>
              <a:rPr lang="zh-CN" altLang="en-US" sz="2800" dirty="0">
                <a:ea typeface="宋体" panose="02010600030101010101" pitchFamily="2" charset="-122"/>
              </a:rPr>
              <a:t>每个数据包获得全部网络带宽</a:t>
            </a:r>
          </a:p>
          <a:p>
            <a:pPr eaLnBrk="1" hangingPunct="1">
              <a:lnSpc>
                <a:spcPct val="90000"/>
              </a:lnSpc>
            </a:pPr>
            <a:r>
              <a:rPr lang="zh-CN" altLang="en-US" sz="2800" dirty="0">
                <a:ea typeface="宋体" panose="02010600030101010101" pitchFamily="2" charset="-122"/>
              </a:rPr>
              <a:t>资源在需要时才被占用 </a:t>
            </a:r>
          </a:p>
          <a:p>
            <a:pPr eaLnBrk="1" hangingPunct="1">
              <a:lnSpc>
                <a:spcPct val="90000"/>
              </a:lnSpc>
            </a:pPr>
            <a:endParaRPr lang="zh-CN" altLang="en-US" sz="2800" dirty="0">
              <a:ea typeface="宋体" panose="02010600030101010101" pitchFamily="2" charset="-122"/>
            </a:endParaRPr>
          </a:p>
          <a:p>
            <a:pPr eaLnBrk="1" hangingPunct="1">
              <a:lnSpc>
                <a:spcPct val="90000"/>
              </a:lnSpc>
            </a:pPr>
            <a:endParaRPr lang="en-US" altLang="zh-CN" sz="2800" dirty="0">
              <a:ea typeface="宋体" panose="02010600030101010101" pitchFamily="2" charset="-122"/>
            </a:endParaRPr>
          </a:p>
        </p:txBody>
      </p:sp>
      <p:sp>
        <p:nvSpPr>
          <p:cNvPr id="73734" name="Rectangle 6"/>
          <p:cNvSpPr>
            <a:spLocks noChangeArrowheads="1"/>
          </p:cNvSpPr>
          <p:nvPr/>
        </p:nvSpPr>
        <p:spPr bwMode="auto">
          <a:xfrm>
            <a:off x="6553200" y="1371600"/>
            <a:ext cx="3886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endParaRPr kumimoji="0" lang="en-US" altLang="zh-CN" sz="1800">
              <a:latin typeface="Comic Sans MS" panose="030F0702030302020204" pitchFamily="66" charset="0"/>
              <a:ea typeface="宋体" panose="02010600030101010101" pitchFamily="2" charset="-122"/>
            </a:endParaRPr>
          </a:p>
        </p:txBody>
      </p:sp>
      <p:grpSp>
        <p:nvGrpSpPr>
          <p:cNvPr id="73735" name="Group 10"/>
          <p:cNvGrpSpPr>
            <a:grpSpLocks/>
          </p:cNvGrpSpPr>
          <p:nvPr/>
        </p:nvGrpSpPr>
        <p:grpSpPr bwMode="auto">
          <a:xfrm>
            <a:off x="2514600" y="4419600"/>
            <a:ext cx="2895600" cy="1752600"/>
            <a:chOff x="336" y="2496"/>
            <a:chExt cx="2544" cy="1392"/>
          </a:xfrm>
        </p:grpSpPr>
        <p:sp>
          <p:nvSpPr>
            <p:cNvPr id="73737" name="Rectangle 7"/>
            <p:cNvSpPr>
              <a:spLocks noChangeArrowheads="1"/>
            </p:cNvSpPr>
            <p:nvPr/>
          </p:nvSpPr>
          <p:spPr bwMode="auto">
            <a:xfrm>
              <a:off x="336" y="2784"/>
              <a:ext cx="254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buClr>
                  <a:schemeClr val="accent2"/>
                </a:buClr>
                <a:buSzPct val="85000"/>
                <a:buFont typeface="Wingdings" panose="05000000000000000000" pitchFamily="2" charset="2"/>
                <a:buNone/>
              </a:pPr>
              <a:r>
                <a:rPr kumimoji="0" lang="zh-CN" altLang="en-US" sz="2000">
                  <a:latin typeface="Comic Sans MS" panose="030F0702030302020204" pitchFamily="66" charset="0"/>
                  <a:ea typeface="宋体" panose="02010600030101010101" pitchFamily="2" charset="-122"/>
                </a:rPr>
                <a:t>带宽被分成片</a:t>
              </a:r>
            </a:p>
            <a:p>
              <a:pPr algn="ctr" eaLnBrk="1" hangingPunct="1">
                <a:buClr>
                  <a:schemeClr val="accent2"/>
                </a:buClr>
                <a:buSzPct val="85000"/>
                <a:buFont typeface="Wingdings" panose="05000000000000000000" pitchFamily="2" charset="2"/>
                <a:buNone/>
              </a:pPr>
              <a:r>
                <a:rPr kumimoji="0" lang="zh-CN" altLang="en-US" sz="2000">
                  <a:latin typeface="Comic Sans MS" panose="030F0702030302020204" pitchFamily="66" charset="0"/>
                  <a:ea typeface="宋体" panose="02010600030101010101" pitchFamily="2" charset="-122"/>
                </a:rPr>
                <a:t>专用</a:t>
              </a:r>
            </a:p>
            <a:p>
              <a:pPr algn="ctr" eaLnBrk="1" hangingPunct="1">
                <a:buClr>
                  <a:schemeClr val="accent2"/>
                </a:buClr>
                <a:buSzPct val="85000"/>
                <a:buFont typeface="Wingdings" panose="05000000000000000000" pitchFamily="2" charset="2"/>
                <a:buNone/>
              </a:pPr>
              <a:r>
                <a:rPr kumimoji="0" lang="zh-CN" altLang="en-US" sz="2000">
                  <a:latin typeface="Comic Sans MS" panose="030F0702030302020204" pitchFamily="66" charset="0"/>
                  <a:ea typeface="宋体" panose="02010600030101010101" pitchFamily="2" charset="-122"/>
                </a:rPr>
                <a:t>资源预留</a:t>
              </a:r>
            </a:p>
          </p:txBody>
        </p:sp>
        <p:sp>
          <p:nvSpPr>
            <p:cNvPr id="73738" name="Oval 8"/>
            <p:cNvSpPr>
              <a:spLocks noChangeArrowheads="1"/>
            </p:cNvSpPr>
            <p:nvPr/>
          </p:nvSpPr>
          <p:spPr bwMode="auto">
            <a:xfrm>
              <a:off x="768" y="2496"/>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73739" name="Line 9"/>
            <p:cNvSpPr>
              <a:spLocks noChangeShapeType="1"/>
            </p:cNvSpPr>
            <p:nvPr/>
          </p:nvSpPr>
          <p:spPr bwMode="auto">
            <a:xfrm>
              <a:off x="1056" y="2640"/>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36" name="Rectangle 3"/>
          <p:cNvSpPr>
            <a:spLocks noChangeArrowheads="1"/>
          </p:cNvSpPr>
          <p:nvPr/>
        </p:nvSpPr>
        <p:spPr bwMode="auto">
          <a:xfrm>
            <a:off x="6553200" y="1219200"/>
            <a:ext cx="523143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Font typeface="Wingdings" panose="05000000000000000000" pitchFamily="2" charset="2"/>
              <a:buNone/>
            </a:pPr>
            <a:r>
              <a:rPr kumimoji="0" lang="zh-CN" altLang="en-US" sz="2600" dirty="0">
                <a:solidFill>
                  <a:srgbClr val="FF0000"/>
                </a:solidFill>
                <a:latin typeface="宋体" panose="02010600030101010101" pitchFamily="2" charset="-122"/>
                <a:ea typeface="宋体" panose="02010600030101010101" pitchFamily="2" charset="-122"/>
              </a:rPr>
              <a:t>资源竞争</a:t>
            </a:r>
            <a:r>
              <a:rPr kumimoji="0" lang="en-US" altLang="zh-CN" sz="2600" dirty="0">
                <a:solidFill>
                  <a:srgbClr val="FF0000"/>
                </a:solidFill>
                <a:latin typeface="宋体" panose="02010600030101010101" pitchFamily="2" charset="-122"/>
                <a:ea typeface="宋体" panose="02010600030101010101" pitchFamily="2" charset="-122"/>
              </a:rPr>
              <a:t>:</a:t>
            </a:r>
            <a:r>
              <a:rPr kumimoji="0" lang="en-US" altLang="zh-CN" sz="2600" dirty="0">
                <a:latin typeface="宋体" panose="02010600030101010101" pitchFamily="2" charset="-122"/>
                <a:ea typeface="宋体" panose="02010600030101010101" pitchFamily="2" charset="-122"/>
              </a:rPr>
              <a:t> </a:t>
            </a:r>
          </a:p>
          <a:p>
            <a:pPr eaLnBrk="1" hangingPunct="1"/>
            <a:r>
              <a:rPr kumimoji="0" lang="zh-CN" altLang="en-US" sz="2600" dirty="0">
                <a:latin typeface="宋体" panose="02010600030101010101" pitchFamily="2" charset="-122"/>
                <a:ea typeface="宋体" panose="02010600030101010101" pitchFamily="2" charset="-122"/>
              </a:rPr>
              <a:t>总的资源需求可能超过可用资源</a:t>
            </a:r>
          </a:p>
          <a:p>
            <a:pPr eaLnBrk="1" hangingPunct="1"/>
            <a:r>
              <a:rPr kumimoji="0" lang="zh-CN" altLang="en-US" sz="2600" dirty="0">
                <a:latin typeface="宋体" panose="02010600030101010101" pitchFamily="2" charset="-122"/>
                <a:ea typeface="宋体" panose="02010600030101010101" pitchFamily="2" charset="-122"/>
              </a:rPr>
              <a:t>拥塞：数据包排队，等待可用链路</a:t>
            </a:r>
          </a:p>
          <a:p>
            <a:pPr eaLnBrk="1" hangingPunct="1"/>
            <a:r>
              <a:rPr kumimoji="0" lang="zh-CN" altLang="en-US" sz="2600" dirty="0">
                <a:latin typeface="宋体" panose="02010600030101010101" pitchFamily="2" charset="-122"/>
                <a:ea typeface="宋体" panose="02010600030101010101" pitchFamily="2" charset="-122"/>
              </a:rPr>
              <a:t>存储转发：数据包一次传输一跳的距离</a:t>
            </a:r>
          </a:p>
          <a:p>
            <a:pPr lvl="1" eaLnBrk="1" hangingPunct="1"/>
            <a:r>
              <a:rPr kumimoji="0" lang="zh-CN" altLang="en-US" sz="2200" dirty="0">
                <a:latin typeface="宋体" panose="02010600030101010101" pitchFamily="2" charset="-122"/>
                <a:ea typeface="宋体" panose="02010600030101010101" pitchFamily="2" charset="-122"/>
              </a:rPr>
              <a:t>节点接收到完整的数据包才转发</a:t>
            </a:r>
          </a:p>
          <a:p>
            <a:pPr eaLnBrk="1" hangingPunct="1"/>
            <a:endParaRPr kumimoji="0" lang="zh-CN" altLang="en-US" sz="2600" dirty="0">
              <a:latin typeface="宋体" panose="02010600030101010101" pitchFamily="2" charset="-122"/>
              <a:ea typeface="宋体" panose="02010600030101010101" pitchFamily="2" charset="-122"/>
            </a:endParaRPr>
          </a:p>
          <a:p>
            <a:pPr eaLnBrk="1" hangingPunct="1"/>
            <a:endParaRPr kumimoji="0" lang="en-US" altLang="zh-CN"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7355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89414"/>
            <a:ext cx="5500688"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itle 1"/>
          <p:cNvSpPr>
            <a:spLocks noGrp="1"/>
          </p:cNvSpPr>
          <p:nvPr>
            <p:ph type="title" idx="4294967295"/>
          </p:nvPr>
        </p:nvSpPr>
        <p:spPr/>
        <p:txBody>
          <a:bodyPr/>
          <a:lstStyle/>
          <a:p>
            <a:pPr eaLnBrk="1" hangingPunct="1"/>
            <a:r>
              <a:rPr lang="zh-CN" altLang="en-US" sz="3200"/>
              <a:t>分组交换网络</a:t>
            </a:r>
          </a:p>
        </p:txBody>
      </p:sp>
      <p:sp>
        <p:nvSpPr>
          <p:cNvPr id="75780" name="Content Placeholder 2"/>
          <p:cNvSpPr>
            <a:spLocks noGrp="1"/>
          </p:cNvSpPr>
          <p:nvPr>
            <p:ph idx="4294967295"/>
          </p:nvPr>
        </p:nvSpPr>
        <p:spPr/>
        <p:txBody>
          <a:bodyPr/>
          <a:lstStyle/>
          <a:p>
            <a:pPr eaLnBrk="1" hangingPunct="1"/>
            <a:r>
              <a:rPr lang="zh-CN" altLang="en-US" sz="2800"/>
              <a:t>数据报文被划分为许多较小的包</a:t>
            </a:r>
            <a:endParaRPr lang="en-US" altLang="zh-CN" sz="2800"/>
          </a:p>
          <a:p>
            <a:pPr lvl="1" eaLnBrk="1" hangingPunct="1"/>
            <a:r>
              <a:rPr lang="zh-CN" altLang="en-US" sz="2400"/>
              <a:t>每个数据包均包含识别信息</a:t>
            </a:r>
            <a:r>
              <a:rPr lang="en-US" altLang="zh-CN" sz="2400"/>
              <a:t> (</a:t>
            </a:r>
            <a:r>
              <a:rPr lang="zh-CN" altLang="en-US" sz="2400"/>
              <a:t>源地址</a:t>
            </a:r>
            <a:r>
              <a:rPr lang="en-US" altLang="zh-CN" sz="2400"/>
              <a:t>/</a:t>
            </a:r>
            <a:r>
              <a:rPr lang="zh-CN" altLang="en-US" sz="2400"/>
              <a:t>目的地址</a:t>
            </a:r>
            <a:r>
              <a:rPr lang="en-US" altLang="zh-CN" sz="2400"/>
              <a:t>, </a:t>
            </a:r>
            <a:r>
              <a:rPr lang="zh-CN" altLang="en-US" sz="2400"/>
              <a:t>序列号 等等</a:t>
            </a:r>
            <a:r>
              <a:rPr lang="en-US" altLang="zh-CN" sz="2400"/>
              <a:t>)</a:t>
            </a:r>
          </a:p>
          <a:p>
            <a:pPr eaLnBrk="1" hangingPunct="1"/>
            <a:r>
              <a:rPr lang="zh-CN" altLang="en-US" sz="2800"/>
              <a:t>数据包在网络中独立传送</a:t>
            </a:r>
            <a:endParaRPr lang="en-US" altLang="zh-CN" sz="2800"/>
          </a:p>
          <a:p>
            <a:pPr lvl="1" eaLnBrk="1" hangingPunct="1"/>
            <a:r>
              <a:rPr lang="zh-CN" altLang="en-US" sz="2400"/>
              <a:t>根据数据包中的目的节点地址进行转发</a:t>
            </a:r>
            <a:endParaRPr lang="en-US" altLang="zh-CN" sz="2400"/>
          </a:p>
          <a:p>
            <a:pPr lvl="1" eaLnBrk="1" hangingPunct="1"/>
            <a:r>
              <a:rPr lang="zh-CN" altLang="en-US" sz="2400"/>
              <a:t>某一数据流的包可能通过不同的路径传送，节点会临时性地进行数据包存储</a:t>
            </a:r>
          </a:p>
          <a:p>
            <a:pPr eaLnBrk="1" hangingPunct="1"/>
            <a:endParaRPr lang="en-US" altLang="zh-CN" sz="2800"/>
          </a:p>
        </p:txBody>
      </p:sp>
      <p:sp>
        <p:nvSpPr>
          <p:cNvPr id="75781"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85CCB643-BA04-4B86-B4D5-5EEAF0EB9E38}"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47</a:t>
            </a:fld>
            <a:endParaRPr kumimoji="0" lang="en-US" altLang="zh-CN" sz="1000">
              <a:latin typeface="Arial" panose="020B0604020202020204" pitchFamily="34" charset="0"/>
              <a:ea typeface="宋体" panose="02010600030101010101" pitchFamily="2" charset="-122"/>
            </a:endParaRPr>
          </a:p>
        </p:txBody>
      </p:sp>
      <p:cxnSp>
        <p:nvCxnSpPr>
          <p:cNvPr id="7" name="Straight Connector 6"/>
          <p:cNvCxnSpPr/>
          <p:nvPr/>
        </p:nvCxnSpPr>
        <p:spPr>
          <a:xfrm rot="16200000" flipH="1">
            <a:off x="5210175" y="5638800"/>
            <a:ext cx="60960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867400" y="5638800"/>
            <a:ext cx="1066800" cy="533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1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2063750" y="1214439"/>
            <a:ext cx="8280400" cy="4745037"/>
          </a:xfrm>
        </p:spPr>
        <p:txBody>
          <a:bodyPr/>
          <a:lstStyle/>
          <a:p>
            <a:pPr>
              <a:defRPr/>
            </a:pPr>
            <a:r>
              <a:rPr lang="zh-CN" altLang="en-US" sz="2600" dirty="0">
                <a:latin typeface="+mn-ea"/>
              </a:rPr>
              <a:t>在发送端，先把较长的报文</a:t>
            </a:r>
            <a:r>
              <a:rPr lang="zh-CN" altLang="en-US" sz="2600" dirty="0">
                <a:solidFill>
                  <a:schemeClr val="hlink"/>
                </a:solidFill>
                <a:latin typeface="+mn-ea"/>
              </a:rPr>
              <a:t>划分成较短的、固定长度的数据段</a:t>
            </a:r>
            <a:r>
              <a:rPr lang="zh-CN" altLang="en-US" sz="2600" dirty="0">
                <a:latin typeface="+mn-ea"/>
              </a:rPr>
              <a:t>。</a:t>
            </a:r>
            <a:endParaRPr lang="en-US" altLang="zh-CN" sz="2600" dirty="0">
              <a:latin typeface="+mn-ea"/>
            </a:endParaRPr>
          </a:p>
          <a:p>
            <a:pPr>
              <a:defRPr/>
            </a:pPr>
            <a:endParaRPr lang="en-US" altLang="zh-CN" sz="2600" dirty="0">
              <a:latin typeface="+mn-ea"/>
            </a:endParaRPr>
          </a:p>
          <a:p>
            <a:pPr>
              <a:defRPr/>
            </a:pPr>
            <a:endParaRPr lang="en-US" altLang="zh-CN" sz="2600" dirty="0">
              <a:latin typeface="+mn-ea"/>
            </a:endParaRPr>
          </a:p>
          <a:p>
            <a:pPr>
              <a:defRPr/>
            </a:pPr>
            <a:r>
              <a:rPr lang="zh-CN" altLang="en-US" sz="2600" dirty="0">
                <a:latin typeface="+mn-ea"/>
              </a:rPr>
              <a:t>每一个数据段前面添加上</a:t>
            </a:r>
            <a:r>
              <a:rPr lang="zh-CN" altLang="en-US" sz="2600" dirty="0">
                <a:solidFill>
                  <a:schemeClr val="hlink"/>
                </a:solidFill>
                <a:latin typeface="+mn-ea"/>
              </a:rPr>
              <a:t>首部</a:t>
            </a:r>
            <a:r>
              <a:rPr lang="zh-CN" altLang="en-US" sz="2600" dirty="0">
                <a:latin typeface="+mn-ea"/>
              </a:rPr>
              <a:t>构成分组。</a:t>
            </a:r>
            <a:endParaRPr lang="en-US" altLang="zh-CN" sz="2600" dirty="0">
              <a:latin typeface="+mn-ea"/>
            </a:endParaRPr>
          </a:p>
          <a:p>
            <a:pPr>
              <a:defRPr/>
            </a:pPr>
            <a:endParaRPr lang="en-US" altLang="zh-CN" sz="2800" dirty="0">
              <a:latin typeface="+mn-ea"/>
            </a:endParaRPr>
          </a:p>
          <a:p>
            <a:pPr>
              <a:defRPr/>
            </a:pPr>
            <a:endParaRPr lang="en-US" altLang="zh-CN" sz="2800" dirty="0">
              <a:latin typeface="+mn-ea"/>
            </a:endParaRPr>
          </a:p>
          <a:p>
            <a:pPr>
              <a:defRPr/>
            </a:pPr>
            <a:endParaRPr lang="en-US" altLang="zh-CN" sz="2800" dirty="0">
              <a:latin typeface="+mn-ea"/>
            </a:endParaRPr>
          </a:p>
          <a:p>
            <a:pPr>
              <a:defRPr/>
            </a:pPr>
            <a:endParaRPr lang="zh-CN" altLang="en-US" sz="2800" dirty="0">
              <a:latin typeface="+mn-ea"/>
            </a:endParaRPr>
          </a:p>
        </p:txBody>
      </p:sp>
      <p:sp>
        <p:nvSpPr>
          <p:cNvPr id="76803" name="Rectangle 2"/>
          <p:cNvSpPr>
            <a:spLocks noGrp="1" noChangeArrowheads="1"/>
          </p:cNvSpPr>
          <p:nvPr>
            <p:ph type="title"/>
          </p:nvPr>
        </p:nvSpPr>
        <p:spPr/>
        <p:txBody>
          <a:bodyPr/>
          <a:lstStyle/>
          <a:p>
            <a:r>
              <a:rPr lang="zh-CN" altLang="en-US" sz="3200"/>
              <a:t>分组交换的原理（一）</a:t>
            </a:r>
          </a:p>
        </p:txBody>
      </p:sp>
      <p:sp>
        <p:nvSpPr>
          <p:cNvPr id="16" name="Rectangle 12"/>
          <p:cNvSpPr>
            <a:spLocks noChangeArrowheads="1"/>
          </p:cNvSpPr>
          <p:nvPr/>
        </p:nvSpPr>
        <p:spPr bwMode="auto">
          <a:xfrm>
            <a:off x="3840163" y="3956050"/>
            <a:ext cx="1727200" cy="431800"/>
          </a:xfrm>
          <a:prstGeom prst="rect">
            <a:avLst/>
          </a:prstGeom>
          <a:solidFill>
            <a:srgbClr val="CCECFF"/>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数     据</a:t>
            </a:r>
          </a:p>
        </p:txBody>
      </p:sp>
      <p:sp>
        <p:nvSpPr>
          <p:cNvPr id="17" name="Rectangle 13"/>
          <p:cNvSpPr>
            <a:spLocks noChangeArrowheads="1"/>
          </p:cNvSpPr>
          <p:nvPr/>
        </p:nvSpPr>
        <p:spPr bwMode="auto">
          <a:xfrm>
            <a:off x="5568950" y="3956050"/>
            <a:ext cx="1727200" cy="431800"/>
          </a:xfrm>
          <a:prstGeom prst="rect">
            <a:avLst/>
          </a:prstGeom>
          <a:solidFill>
            <a:srgbClr val="CCECFF"/>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数     据</a:t>
            </a:r>
          </a:p>
        </p:txBody>
      </p:sp>
      <p:sp>
        <p:nvSpPr>
          <p:cNvPr id="18" name="Rectangle 14"/>
          <p:cNvSpPr>
            <a:spLocks noChangeArrowheads="1"/>
          </p:cNvSpPr>
          <p:nvPr/>
        </p:nvSpPr>
        <p:spPr bwMode="auto">
          <a:xfrm>
            <a:off x="7297738" y="3956050"/>
            <a:ext cx="1727200" cy="431800"/>
          </a:xfrm>
          <a:prstGeom prst="rect">
            <a:avLst/>
          </a:prstGeom>
          <a:solidFill>
            <a:srgbClr val="CCECFF"/>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数     据</a:t>
            </a:r>
          </a:p>
        </p:txBody>
      </p:sp>
      <p:grpSp>
        <p:nvGrpSpPr>
          <p:cNvPr id="2" name="Group 15"/>
          <p:cNvGrpSpPr>
            <a:grpSpLocks/>
          </p:cNvGrpSpPr>
          <p:nvPr/>
        </p:nvGrpSpPr>
        <p:grpSpPr bwMode="auto">
          <a:xfrm>
            <a:off x="3840164" y="3500439"/>
            <a:ext cx="5184775" cy="396875"/>
            <a:chOff x="1247" y="1737"/>
            <a:chExt cx="3266" cy="250"/>
          </a:xfrm>
        </p:grpSpPr>
        <p:sp>
          <p:nvSpPr>
            <p:cNvPr id="76829" name="Line 2"/>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0" name="Text Box 3"/>
            <p:cNvSpPr txBox="1">
              <a:spLocks noChangeArrowheads="1"/>
            </p:cNvSpPr>
            <p:nvPr/>
          </p:nvSpPr>
          <p:spPr bwMode="auto">
            <a:xfrm>
              <a:off x="2699" y="1737"/>
              <a:ext cx="4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imes New Roman" panose="02020603050405020304" pitchFamily="18" charset="0"/>
                  <a:ea typeface="黑体" panose="02010609060101010101" pitchFamily="49" charset="-122"/>
                </a:rPr>
                <a:t>报文</a:t>
              </a:r>
            </a:p>
          </p:txBody>
        </p:sp>
      </p:grpSp>
      <p:sp>
        <p:nvSpPr>
          <p:cNvPr id="22" name="Rectangle 16"/>
          <p:cNvSpPr>
            <a:spLocks noChangeArrowheads="1"/>
          </p:cNvSpPr>
          <p:nvPr/>
        </p:nvSpPr>
        <p:spPr bwMode="auto">
          <a:xfrm>
            <a:off x="3263901" y="4941888"/>
            <a:ext cx="576263" cy="431800"/>
          </a:xfrm>
          <a:prstGeom prst="rect">
            <a:avLst/>
          </a:prstGeom>
          <a:solidFill>
            <a:schemeClr val="accent2"/>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首部</a:t>
            </a:r>
          </a:p>
        </p:txBody>
      </p:sp>
      <p:sp>
        <p:nvSpPr>
          <p:cNvPr id="23" name="Rectangle 19"/>
          <p:cNvSpPr>
            <a:spLocks noChangeArrowheads="1"/>
          </p:cNvSpPr>
          <p:nvPr/>
        </p:nvSpPr>
        <p:spPr bwMode="auto">
          <a:xfrm>
            <a:off x="4992688" y="5734050"/>
            <a:ext cx="576262" cy="431800"/>
          </a:xfrm>
          <a:prstGeom prst="rect">
            <a:avLst/>
          </a:prstGeom>
          <a:solidFill>
            <a:schemeClr val="accent2"/>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首部</a:t>
            </a:r>
          </a:p>
        </p:txBody>
      </p:sp>
      <p:sp>
        <p:nvSpPr>
          <p:cNvPr id="24" name="Rectangle 20"/>
          <p:cNvSpPr>
            <a:spLocks noChangeArrowheads="1"/>
          </p:cNvSpPr>
          <p:nvPr/>
        </p:nvSpPr>
        <p:spPr bwMode="auto">
          <a:xfrm>
            <a:off x="6719888" y="6308725"/>
            <a:ext cx="576262" cy="431800"/>
          </a:xfrm>
          <a:prstGeom prst="rect">
            <a:avLst/>
          </a:prstGeom>
          <a:solidFill>
            <a:schemeClr val="accent2"/>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首部</a:t>
            </a:r>
          </a:p>
        </p:txBody>
      </p:sp>
      <p:grpSp>
        <p:nvGrpSpPr>
          <p:cNvPr id="3" name="Group 25"/>
          <p:cNvGrpSpPr>
            <a:grpSpLocks/>
          </p:cNvGrpSpPr>
          <p:nvPr/>
        </p:nvGrpSpPr>
        <p:grpSpPr bwMode="auto">
          <a:xfrm>
            <a:off x="3265488" y="4379913"/>
            <a:ext cx="2303462" cy="488950"/>
            <a:chOff x="1973" y="2532"/>
            <a:chExt cx="1451" cy="308"/>
          </a:xfrm>
        </p:grpSpPr>
        <p:sp>
          <p:nvSpPr>
            <p:cNvPr id="76827" name="AutoShape 21"/>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6828" name="Text Box 24"/>
            <p:cNvSpPr txBox="1">
              <a:spLocks noChangeArrowheads="1"/>
            </p:cNvSpPr>
            <p:nvPr/>
          </p:nvSpPr>
          <p:spPr bwMode="auto">
            <a:xfrm>
              <a:off x="2489" y="2532"/>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分组</a:t>
              </a:r>
              <a:r>
                <a:rPr kumimoji="0" lang="zh-CN" altLang="en-US" sz="1000">
                  <a:solidFill>
                    <a:srgbClr val="333399"/>
                  </a:solidFill>
                  <a:latin typeface="Arial" panose="020B0604020202020204" pitchFamily="34" charset="0"/>
                  <a:ea typeface="黑体" panose="02010609060101010101" pitchFamily="49" charset="-122"/>
                </a:rPr>
                <a:t> </a:t>
              </a:r>
              <a:r>
                <a:rPr kumimoji="0" lang="en-US" altLang="zh-CN" sz="2000">
                  <a:solidFill>
                    <a:srgbClr val="333399"/>
                  </a:solidFill>
                  <a:latin typeface="Arial" panose="020B0604020202020204" pitchFamily="34" charset="0"/>
                  <a:ea typeface="黑体" panose="02010609060101010101" pitchFamily="49" charset="-122"/>
                </a:rPr>
                <a:t>1</a:t>
              </a:r>
            </a:p>
          </p:txBody>
        </p:sp>
      </p:grpSp>
      <p:grpSp>
        <p:nvGrpSpPr>
          <p:cNvPr id="4" name="Group 26"/>
          <p:cNvGrpSpPr>
            <a:grpSpLocks/>
          </p:cNvGrpSpPr>
          <p:nvPr/>
        </p:nvGrpSpPr>
        <p:grpSpPr bwMode="auto">
          <a:xfrm>
            <a:off x="4992688" y="5172075"/>
            <a:ext cx="2303462" cy="488950"/>
            <a:chOff x="1973" y="2532"/>
            <a:chExt cx="1451" cy="308"/>
          </a:xfrm>
        </p:grpSpPr>
        <p:sp>
          <p:nvSpPr>
            <p:cNvPr id="76825" name="AutoShape 27"/>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6826" name="Text Box 28"/>
            <p:cNvSpPr txBox="1">
              <a:spLocks noChangeArrowheads="1"/>
            </p:cNvSpPr>
            <p:nvPr/>
          </p:nvSpPr>
          <p:spPr bwMode="auto">
            <a:xfrm>
              <a:off x="2489" y="2532"/>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分组</a:t>
              </a:r>
              <a:r>
                <a:rPr kumimoji="0" lang="zh-CN" altLang="en-US" sz="1000">
                  <a:solidFill>
                    <a:srgbClr val="333399"/>
                  </a:solidFill>
                  <a:latin typeface="Arial" panose="020B0604020202020204" pitchFamily="34" charset="0"/>
                  <a:ea typeface="黑体" panose="02010609060101010101" pitchFamily="49" charset="-122"/>
                </a:rPr>
                <a:t> </a:t>
              </a:r>
              <a:r>
                <a:rPr kumimoji="0" lang="en-US" altLang="zh-CN" sz="2000">
                  <a:solidFill>
                    <a:srgbClr val="333399"/>
                  </a:solidFill>
                  <a:latin typeface="Arial" panose="020B0604020202020204" pitchFamily="34" charset="0"/>
                  <a:ea typeface="黑体" panose="02010609060101010101" pitchFamily="49" charset="-122"/>
                </a:rPr>
                <a:t>2</a:t>
              </a:r>
            </a:p>
          </p:txBody>
        </p:sp>
      </p:grpSp>
      <p:grpSp>
        <p:nvGrpSpPr>
          <p:cNvPr id="5" name="Group 29"/>
          <p:cNvGrpSpPr>
            <a:grpSpLocks/>
          </p:cNvGrpSpPr>
          <p:nvPr/>
        </p:nvGrpSpPr>
        <p:grpSpPr bwMode="auto">
          <a:xfrm>
            <a:off x="6719888" y="5770563"/>
            <a:ext cx="2303462" cy="488950"/>
            <a:chOff x="1973" y="2532"/>
            <a:chExt cx="1451" cy="308"/>
          </a:xfrm>
        </p:grpSpPr>
        <p:sp>
          <p:nvSpPr>
            <p:cNvPr id="76823" name="AutoShape 30"/>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6824" name="Text Box 31"/>
            <p:cNvSpPr txBox="1">
              <a:spLocks noChangeArrowheads="1"/>
            </p:cNvSpPr>
            <p:nvPr/>
          </p:nvSpPr>
          <p:spPr bwMode="auto">
            <a:xfrm>
              <a:off x="2489" y="2532"/>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分组</a:t>
              </a:r>
              <a:r>
                <a:rPr kumimoji="0" lang="zh-CN" altLang="en-US" sz="1000">
                  <a:solidFill>
                    <a:srgbClr val="333399"/>
                  </a:solidFill>
                  <a:latin typeface="Arial" panose="020B0604020202020204" pitchFamily="34" charset="0"/>
                  <a:ea typeface="黑体" panose="02010609060101010101" pitchFamily="49" charset="-122"/>
                </a:rPr>
                <a:t> </a:t>
              </a:r>
              <a:r>
                <a:rPr kumimoji="0" lang="en-US" altLang="zh-CN" sz="2000">
                  <a:solidFill>
                    <a:srgbClr val="333399"/>
                  </a:solidFill>
                  <a:latin typeface="Arial" panose="020B0604020202020204" pitchFamily="34" charset="0"/>
                  <a:ea typeface="黑体" panose="02010609060101010101" pitchFamily="49" charset="-122"/>
                </a:rPr>
                <a:t>3</a:t>
              </a:r>
            </a:p>
          </p:txBody>
        </p:sp>
      </p:grpSp>
      <p:sp>
        <p:nvSpPr>
          <p:cNvPr id="76814" name="Line 8"/>
          <p:cNvSpPr>
            <a:spLocks noChangeShapeType="1"/>
          </p:cNvSpPr>
          <p:nvPr/>
        </p:nvSpPr>
        <p:spPr bwMode="auto">
          <a:xfrm>
            <a:off x="3832226" y="2209800"/>
            <a:ext cx="5184775"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5" name="Text Box 9"/>
          <p:cNvSpPr txBox="1">
            <a:spLocks noChangeArrowheads="1"/>
          </p:cNvSpPr>
          <p:nvPr/>
        </p:nvSpPr>
        <p:spPr bwMode="auto">
          <a:xfrm>
            <a:off x="6137275" y="1970089"/>
            <a:ext cx="6921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imes New Roman" panose="02020603050405020304" pitchFamily="18" charset="0"/>
                <a:ea typeface="仿宋_GB2312"/>
                <a:cs typeface="仿宋_GB2312"/>
              </a:rPr>
              <a:t>报文</a:t>
            </a:r>
          </a:p>
        </p:txBody>
      </p:sp>
      <p:grpSp>
        <p:nvGrpSpPr>
          <p:cNvPr id="76816" name="Group 77"/>
          <p:cNvGrpSpPr>
            <a:grpSpLocks/>
          </p:cNvGrpSpPr>
          <p:nvPr/>
        </p:nvGrpSpPr>
        <p:grpSpPr bwMode="auto">
          <a:xfrm>
            <a:off x="3760788" y="2425700"/>
            <a:ext cx="5264150" cy="431800"/>
            <a:chOff x="1202" y="2206"/>
            <a:chExt cx="3316" cy="272"/>
          </a:xfrm>
        </p:grpSpPr>
        <p:grpSp>
          <p:nvGrpSpPr>
            <p:cNvPr id="76817" name="Group 75"/>
            <p:cNvGrpSpPr>
              <a:grpSpLocks/>
            </p:cNvGrpSpPr>
            <p:nvPr/>
          </p:nvGrpSpPr>
          <p:grpSpPr bwMode="auto">
            <a:xfrm>
              <a:off x="1247" y="2206"/>
              <a:ext cx="3266" cy="272"/>
              <a:chOff x="1247" y="2931"/>
              <a:chExt cx="3266" cy="272"/>
            </a:xfrm>
          </p:grpSpPr>
          <p:sp>
            <p:nvSpPr>
              <p:cNvPr id="76819" name="Rectangle 70"/>
              <p:cNvSpPr>
                <a:spLocks noChangeArrowheads="1"/>
              </p:cNvSpPr>
              <p:nvPr/>
            </p:nvSpPr>
            <p:spPr bwMode="auto">
              <a:xfrm>
                <a:off x="1248"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6820" name="Rectangle 71"/>
              <p:cNvSpPr>
                <a:spLocks noChangeArrowheads="1"/>
              </p:cNvSpPr>
              <p:nvPr/>
            </p:nvSpPr>
            <p:spPr bwMode="auto">
              <a:xfrm>
                <a:off x="2336"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Tahoma" panose="020B0604030504040204" pitchFamily="34" charset="0"/>
                  <a:ea typeface="黑体" panose="02010609060101010101" pitchFamily="49" charset="-122"/>
                </a:endParaRPr>
              </a:p>
            </p:txBody>
          </p:sp>
          <p:sp>
            <p:nvSpPr>
              <p:cNvPr id="76821" name="Rectangle 72"/>
              <p:cNvSpPr>
                <a:spLocks noChangeArrowheads="1"/>
              </p:cNvSpPr>
              <p:nvPr/>
            </p:nvSpPr>
            <p:spPr bwMode="auto">
              <a:xfrm>
                <a:off x="3425"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6822" name="Rectangle 74"/>
              <p:cNvSpPr>
                <a:spLocks noChangeArrowheads="1"/>
              </p:cNvSpPr>
              <p:nvPr/>
            </p:nvSpPr>
            <p:spPr bwMode="auto">
              <a:xfrm>
                <a:off x="1247" y="2931"/>
                <a:ext cx="3266" cy="27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6818" name="Text Box 76"/>
            <p:cNvSpPr txBox="1">
              <a:spLocks noChangeArrowheads="1"/>
            </p:cNvSpPr>
            <p:nvPr/>
          </p:nvSpPr>
          <p:spPr bwMode="auto">
            <a:xfrm>
              <a:off x="1202" y="2219"/>
              <a:ext cx="3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1101000110101010110101011100010011010010</a:t>
              </a:r>
            </a:p>
          </p:txBody>
        </p:sp>
      </p:grpSp>
    </p:spTree>
    <p:extLst>
      <p:ext uri="{BB962C8B-B14F-4D97-AF65-F5344CB8AC3E}">
        <p14:creationId xmlns:p14="http://schemas.microsoft.com/office/powerpoint/2010/main" val="112854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nodeType="afterGroup">
                            <p:stCondLst>
                              <p:cond delay="0"/>
                            </p:stCondLst>
                            <p:childTnLst>
                              <p:par>
                                <p:cTn id="8" presetID="42" presetClass="path" presetSubtype="0" accel="50000" decel="50000" fill="hold" grpId="0" nodeType="afterEffect">
                                  <p:stCondLst>
                                    <p:cond delay="0"/>
                                  </p:stCondLst>
                                  <p:childTnLst>
                                    <p:animMotion origin="layout" path="M 2.5E-6 -2.59259E-6 L 2.5E-6 0.14375 " pathEditMode="relative" rAng="0" ptsTypes="AA">
                                      <p:cBhvr>
                                        <p:cTn id="9" dur="1000" fill="hold"/>
                                        <p:tgtEl>
                                          <p:spTgt spid="16"/>
                                        </p:tgtEl>
                                        <p:attrNameLst>
                                          <p:attrName>ppt_x</p:attrName>
                                          <p:attrName>ppt_y</p:attrName>
                                        </p:attrNameLst>
                                      </p:cBhvr>
                                      <p:rCtr x="0" y="7176"/>
                                    </p:animMotion>
                                  </p:childTnLst>
                                </p:cTn>
                              </p:par>
                            </p:childTnLst>
                          </p:cTn>
                        </p:par>
                        <p:par>
                          <p:cTn id="10" fill="hold" nodeType="afterGroup">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nodeType="afterGroup">
                            <p:stCondLst>
                              <p:cond delay="2000"/>
                            </p:stCondLst>
                            <p:childTnLst>
                              <p:par>
                                <p:cTn id="17" presetID="42" presetClass="path" presetSubtype="0" accel="50000" decel="50000" fill="hold" grpId="0" nodeType="afterEffect">
                                  <p:stCondLst>
                                    <p:cond delay="500"/>
                                  </p:stCondLst>
                                  <p:childTnLst>
                                    <p:animMotion origin="layout" path="M 0 0.05972 L 0 0.25926 " pathEditMode="relative" rAng="0" ptsTypes="AA">
                                      <p:cBhvr>
                                        <p:cTn id="18" dur="1000" fill="hold"/>
                                        <p:tgtEl>
                                          <p:spTgt spid="17"/>
                                        </p:tgtEl>
                                        <p:attrNameLst>
                                          <p:attrName>ppt_x</p:attrName>
                                          <p:attrName>ppt_y</p:attrName>
                                        </p:attrNameLst>
                                      </p:cBhvr>
                                      <p:rCtr x="0" y="9977"/>
                                    </p:animMotion>
                                  </p:childTnLst>
                                </p:cTn>
                              </p:par>
                            </p:childTnLst>
                          </p:cTn>
                        </p:par>
                        <p:par>
                          <p:cTn id="19" fill="hold" nodeType="afterGroup">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ntr" presetSubtype="0" fill="hold" nodeType="after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nodeType="afterGroup">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18"/>
                                        </p:tgtEl>
                                        <p:attrNameLst>
                                          <p:attrName>ppt_x</p:attrName>
                                          <p:attrName>ppt_y</p:attrName>
                                        </p:attrNameLst>
                                      </p:cBhvr>
                                      <p:rCtr x="0" y="17295"/>
                                    </p:animMotion>
                                  </p:childTnLst>
                                </p:cTn>
                              </p:par>
                            </p:childTnLst>
                          </p:cTn>
                        </p:par>
                        <p:par>
                          <p:cTn id="28" fill="hold" nodeType="afterGroup">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nodeType="afterGroup">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2" grpId="0" animBg="1"/>
      <p:bldP spid="23"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sz="3200"/>
              <a:t>分组交换的原理（二）</a:t>
            </a:r>
          </a:p>
        </p:txBody>
      </p:sp>
      <p:grpSp>
        <p:nvGrpSpPr>
          <p:cNvPr id="77827" name="Group 4"/>
          <p:cNvGrpSpPr>
            <a:grpSpLocks/>
          </p:cNvGrpSpPr>
          <p:nvPr/>
        </p:nvGrpSpPr>
        <p:grpSpPr bwMode="auto">
          <a:xfrm>
            <a:off x="3052764" y="2192339"/>
            <a:ext cx="4090987" cy="3667125"/>
            <a:chOff x="2256" y="2386"/>
            <a:chExt cx="2147" cy="1919"/>
          </a:xfrm>
        </p:grpSpPr>
        <p:sp>
          <p:nvSpPr>
            <p:cNvPr id="61445"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6"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7"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8" name="Oval 8"/>
            <p:cNvSpPr>
              <a:spLocks noChangeArrowheads="1"/>
            </p:cNvSpPr>
            <p:nvPr/>
          </p:nvSpPr>
          <p:spPr bwMode="auto">
            <a:xfrm rot="18365028">
              <a:off x="3755" y="3107"/>
              <a:ext cx="687" cy="610"/>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9" name="Oval 9"/>
            <p:cNvSpPr>
              <a:spLocks noChangeArrowheads="1"/>
            </p:cNvSpPr>
            <p:nvPr/>
          </p:nvSpPr>
          <p:spPr bwMode="auto">
            <a:xfrm rot="-1674972">
              <a:off x="3052" y="3445"/>
              <a:ext cx="1111" cy="77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0"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1"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2" name="Oval 12"/>
            <p:cNvSpPr>
              <a:spLocks noChangeArrowheads="1"/>
            </p:cNvSpPr>
            <p:nvPr/>
          </p:nvSpPr>
          <p:spPr bwMode="auto">
            <a:xfrm rot="18065028">
              <a:off x="2160" y="3115"/>
              <a:ext cx="695" cy="504"/>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3" name="Freeform 13"/>
            <p:cNvSpPr>
              <a:spLocks/>
            </p:cNvSpPr>
            <p:nvPr/>
          </p:nvSpPr>
          <p:spPr bwMode="auto">
            <a:xfrm>
              <a:off x="2358" y="2506"/>
              <a:ext cx="1931" cy="1686"/>
            </a:xfrm>
            <a:custGeom>
              <a:avLst/>
              <a:gdLst/>
              <a:ahLst/>
              <a:cxnLst>
                <a:cxn ang="0">
                  <a:pos x="579" y="263"/>
                </a:cxn>
                <a:cxn ang="0">
                  <a:pos x="632" y="168"/>
                </a:cxn>
                <a:cxn ang="0">
                  <a:pos x="695" y="126"/>
                </a:cxn>
                <a:cxn ang="0">
                  <a:pos x="916" y="115"/>
                </a:cxn>
                <a:cxn ang="0">
                  <a:pos x="1095" y="52"/>
                </a:cxn>
                <a:cxn ang="0">
                  <a:pos x="1158" y="21"/>
                </a:cxn>
                <a:cxn ang="0">
                  <a:pos x="1221" y="0"/>
                </a:cxn>
                <a:cxn ang="0">
                  <a:pos x="1337" y="42"/>
                </a:cxn>
                <a:cxn ang="0">
                  <a:pos x="1400" y="84"/>
                </a:cxn>
                <a:cxn ang="0">
                  <a:pos x="1432" y="105"/>
                </a:cxn>
                <a:cxn ang="0">
                  <a:pos x="1505" y="158"/>
                </a:cxn>
                <a:cxn ang="0">
                  <a:pos x="1526" y="189"/>
                </a:cxn>
                <a:cxn ang="0">
                  <a:pos x="1558" y="210"/>
                </a:cxn>
                <a:cxn ang="0">
                  <a:pos x="1653" y="294"/>
                </a:cxn>
                <a:cxn ang="0">
                  <a:pos x="1737" y="368"/>
                </a:cxn>
                <a:cxn ang="0">
                  <a:pos x="1800" y="389"/>
                </a:cxn>
                <a:cxn ang="0">
                  <a:pos x="1832" y="410"/>
                </a:cxn>
                <a:cxn ang="0">
                  <a:pos x="1916" y="589"/>
                </a:cxn>
                <a:cxn ang="0">
                  <a:pos x="1842" y="1084"/>
                </a:cxn>
                <a:cxn ang="0">
                  <a:pos x="1769" y="1168"/>
                </a:cxn>
                <a:cxn ang="0">
                  <a:pos x="1653" y="1284"/>
                </a:cxn>
                <a:cxn ang="0">
                  <a:pos x="1590" y="1347"/>
                </a:cxn>
                <a:cxn ang="0">
                  <a:pos x="1558" y="1368"/>
                </a:cxn>
                <a:cxn ang="0">
                  <a:pos x="1474" y="1431"/>
                </a:cxn>
                <a:cxn ang="0">
                  <a:pos x="1411" y="1453"/>
                </a:cxn>
                <a:cxn ang="0">
                  <a:pos x="1253" y="1579"/>
                </a:cxn>
                <a:cxn ang="0">
                  <a:pos x="1190" y="1621"/>
                </a:cxn>
                <a:cxn ang="0">
                  <a:pos x="1000" y="1684"/>
                </a:cxn>
                <a:cxn ang="0">
                  <a:pos x="432" y="1653"/>
                </a:cxn>
                <a:cxn ang="0">
                  <a:pos x="337" y="1621"/>
                </a:cxn>
                <a:cxn ang="0">
                  <a:pos x="242" y="1558"/>
                </a:cxn>
                <a:cxn ang="0">
                  <a:pos x="168" y="1463"/>
                </a:cxn>
                <a:cxn ang="0">
                  <a:pos x="126" y="1400"/>
                </a:cxn>
                <a:cxn ang="0">
                  <a:pos x="105" y="1368"/>
                </a:cxn>
                <a:cxn ang="0">
                  <a:pos x="21" y="1242"/>
                </a:cxn>
                <a:cxn ang="0">
                  <a:pos x="32" y="1031"/>
                </a:cxn>
                <a:cxn ang="0">
                  <a:pos x="42" y="821"/>
                </a:cxn>
                <a:cxn ang="0">
                  <a:pos x="84" y="631"/>
                </a:cxn>
                <a:cxn ang="0">
                  <a:pos x="200" y="337"/>
                </a:cxn>
                <a:cxn ang="0">
                  <a:pos x="242" y="263"/>
                </a:cxn>
                <a:cxn ang="0">
                  <a:pos x="305" y="252"/>
                </a:cxn>
                <a:cxn ang="0">
                  <a:pos x="326" y="189"/>
                </a:cxn>
                <a:cxn ang="0">
                  <a:pos x="400" y="147"/>
                </a:cxn>
                <a:cxn ang="0">
                  <a:pos x="432" y="168"/>
                </a:cxn>
                <a:cxn ang="0">
                  <a:pos x="453" y="200"/>
                </a:cxn>
                <a:cxn ang="0">
                  <a:pos x="537" y="210"/>
                </a:cxn>
                <a:cxn ang="0">
                  <a:pos x="558" y="242"/>
                </a:cxn>
                <a:cxn ang="0">
                  <a:pos x="579" y="263"/>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a:effectLst/>
          </p:spPr>
          <p:txBody>
            <a:bodyPr wrap="none" anchor="ctr"/>
            <a:lstStyle/>
            <a:p>
              <a:pPr eaLnBrk="1" hangingPunct="1">
                <a:defRPr/>
              </a:pPr>
              <a:endParaRPr lang="zh-CN" altLang="en-US">
                <a:latin typeface="+mn-ea"/>
                <a:ea typeface="+mn-ea"/>
              </a:endParaRPr>
            </a:p>
          </p:txBody>
        </p:sp>
      </p:grpSp>
      <p:sp>
        <p:nvSpPr>
          <p:cNvPr id="61454" name="Line 14"/>
          <p:cNvSpPr>
            <a:spLocks noChangeShapeType="1"/>
          </p:cNvSpPr>
          <p:nvPr/>
        </p:nvSpPr>
        <p:spPr bwMode="auto">
          <a:xfrm flipV="1">
            <a:off x="4184651" y="2427289"/>
            <a:ext cx="1281113" cy="555625"/>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5" name="Line 15"/>
          <p:cNvSpPr>
            <a:spLocks noChangeShapeType="1"/>
          </p:cNvSpPr>
          <p:nvPr/>
        </p:nvSpPr>
        <p:spPr bwMode="auto">
          <a:xfrm>
            <a:off x="5622925" y="2501900"/>
            <a:ext cx="757238" cy="1398588"/>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6" name="Line 16"/>
          <p:cNvSpPr>
            <a:spLocks noChangeShapeType="1"/>
          </p:cNvSpPr>
          <p:nvPr/>
        </p:nvSpPr>
        <p:spPr bwMode="auto">
          <a:xfrm flipH="1">
            <a:off x="3429001" y="3074988"/>
            <a:ext cx="665163" cy="1255712"/>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7" name="Line 17"/>
          <p:cNvSpPr>
            <a:spLocks noChangeShapeType="1"/>
          </p:cNvSpPr>
          <p:nvPr/>
        </p:nvSpPr>
        <p:spPr bwMode="auto">
          <a:xfrm>
            <a:off x="3470276" y="4508500"/>
            <a:ext cx="1520825" cy="882650"/>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8" name="Line 18"/>
          <p:cNvSpPr>
            <a:spLocks noChangeShapeType="1"/>
          </p:cNvSpPr>
          <p:nvPr/>
        </p:nvSpPr>
        <p:spPr bwMode="auto">
          <a:xfrm flipV="1">
            <a:off x="5054601" y="4176713"/>
            <a:ext cx="1325563" cy="1306512"/>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9" name="Line 19"/>
          <p:cNvSpPr>
            <a:spLocks noChangeShapeType="1"/>
          </p:cNvSpPr>
          <p:nvPr/>
        </p:nvSpPr>
        <p:spPr bwMode="auto">
          <a:xfrm>
            <a:off x="4237038" y="3081338"/>
            <a:ext cx="2125662" cy="946150"/>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0" name="Line 20"/>
          <p:cNvSpPr>
            <a:spLocks noChangeShapeType="1"/>
          </p:cNvSpPr>
          <p:nvPr/>
        </p:nvSpPr>
        <p:spPr bwMode="auto">
          <a:xfrm>
            <a:off x="4135439" y="2917825"/>
            <a:ext cx="1000125" cy="2471738"/>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1" name="Line 21"/>
          <p:cNvSpPr>
            <a:spLocks noChangeShapeType="1"/>
          </p:cNvSpPr>
          <p:nvPr/>
        </p:nvSpPr>
        <p:spPr bwMode="auto">
          <a:xfrm flipV="1">
            <a:off x="4459288" y="5461001"/>
            <a:ext cx="639762" cy="549275"/>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2" name="Line 22"/>
          <p:cNvSpPr>
            <a:spLocks noChangeShapeType="1"/>
          </p:cNvSpPr>
          <p:nvPr/>
        </p:nvSpPr>
        <p:spPr bwMode="auto">
          <a:xfrm rot="-5400000">
            <a:off x="5383213" y="2111375"/>
            <a:ext cx="336550" cy="0"/>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3" name="Line 23"/>
          <p:cNvSpPr>
            <a:spLocks noChangeShapeType="1"/>
          </p:cNvSpPr>
          <p:nvPr/>
        </p:nvSpPr>
        <p:spPr bwMode="auto">
          <a:xfrm>
            <a:off x="6472238" y="4176713"/>
            <a:ext cx="639762" cy="1008062"/>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4" name="Line 24"/>
          <p:cNvSpPr>
            <a:spLocks noChangeShapeType="1"/>
          </p:cNvSpPr>
          <p:nvPr/>
        </p:nvSpPr>
        <p:spPr bwMode="auto">
          <a:xfrm flipV="1">
            <a:off x="2551114" y="4433888"/>
            <a:ext cx="644525" cy="6350"/>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5" name="Line 25"/>
          <p:cNvSpPr>
            <a:spLocks noChangeShapeType="1"/>
          </p:cNvSpPr>
          <p:nvPr/>
        </p:nvSpPr>
        <p:spPr bwMode="auto">
          <a:xfrm rot="5400000" flipH="1">
            <a:off x="3708401" y="2543176"/>
            <a:ext cx="773112" cy="1587"/>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6" name="Text Box 26"/>
          <p:cNvSpPr txBox="1">
            <a:spLocks noChangeArrowheads="1"/>
          </p:cNvSpPr>
          <p:nvPr/>
        </p:nvSpPr>
        <p:spPr bwMode="auto">
          <a:xfrm>
            <a:off x="2206625" y="3798888"/>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1</a:t>
            </a:r>
            <a:endParaRPr lang="en-US" altLang="zh-CN" sz="2000">
              <a:solidFill>
                <a:srgbClr val="333399"/>
              </a:solidFill>
              <a:latin typeface="+mn-ea"/>
              <a:ea typeface="+mn-ea"/>
            </a:endParaRPr>
          </a:p>
        </p:txBody>
      </p:sp>
      <p:sp>
        <p:nvSpPr>
          <p:cNvPr id="77841" name="Oval 31"/>
          <p:cNvSpPr>
            <a:spLocks noChangeArrowheads="1"/>
          </p:cNvSpPr>
          <p:nvPr/>
        </p:nvSpPr>
        <p:spPr bwMode="auto">
          <a:xfrm>
            <a:off x="3179763" y="4176714"/>
            <a:ext cx="457200" cy="458787"/>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A</a:t>
            </a:r>
          </a:p>
        </p:txBody>
      </p:sp>
      <p:sp>
        <p:nvSpPr>
          <p:cNvPr id="61479" name="Line 39"/>
          <p:cNvSpPr>
            <a:spLocks noChangeShapeType="1"/>
          </p:cNvSpPr>
          <p:nvPr/>
        </p:nvSpPr>
        <p:spPr bwMode="auto">
          <a:xfrm flipV="1">
            <a:off x="6472238" y="3579813"/>
            <a:ext cx="806450" cy="412750"/>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83" name="AutoShape 43"/>
          <p:cNvSpPr>
            <a:spLocks noChangeArrowheads="1"/>
          </p:cNvSpPr>
          <p:nvPr/>
        </p:nvSpPr>
        <p:spPr bwMode="auto">
          <a:xfrm flipV="1">
            <a:off x="6024563" y="5827713"/>
            <a:ext cx="1655762" cy="425450"/>
          </a:xfrm>
          <a:prstGeom prst="wedgeRoundRectCallout">
            <a:avLst>
              <a:gd name="adj1" fmla="val -60356"/>
              <a:gd name="adj2" fmla="val 115671"/>
              <a:gd name="adj3" fmla="val 16667"/>
            </a:avLst>
          </a:prstGeom>
          <a:solidFill>
            <a:schemeClr val="bg1"/>
          </a:solidFill>
          <a:ln w="9525">
            <a:solidFill>
              <a:schemeClr val="tx1"/>
            </a:solidFill>
            <a:miter lim="800000"/>
            <a:headEnd/>
            <a:tailEnd/>
          </a:ln>
          <a:effectLst/>
        </p:spPr>
        <p:txBody>
          <a:bodyPr rot="10800000" wrap="none" anchor="ctr"/>
          <a:lstStyle/>
          <a:p>
            <a:pPr algn="ctr" eaLnBrk="1" hangingPunct="1">
              <a:defRPr/>
            </a:pPr>
            <a:endParaRPr lang="zh-CN" altLang="zh-CN" sz="2400">
              <a:latin typeface="+mn-ea"/>
              <a:ea typeface="+mn-ea"/>
            </a:endParaRPr>
          </a:p>
        </p:txBody>
      </p:sp>
      <p:sp>
        <p:nvSpPr>
          <p:cNvPr id="61484" name="Text Box 44"/>
          <p:cNvSpPr txBox="1">
            <a:spLocks noChangeArrowheads="1"/>
          </p:cNvSpPr>
          <p:nvPr/>
        </p:nvSpPr>
        <p:spPr bwMode="auto">
          <a:xfrm>
            <a:off x="6127750" y="5856289"/>
            <a:ext cx="1454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分组交换网</a:t>
            </a:r>
          </a:p>
        </p:txBody>
      </p:sp>
      <p:pic>
        <p:nvPicPr>
          <p:cNvPr id="77845" name="Picture 7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7164" y="1500189"/>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6" name="Picture 7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389" y="3214689"/>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7"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4164" y="5919789"/>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8" name="Picture 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439" y="5002214"/>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7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9526" y="1698626"/>
            <a:ext cx="5873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0" name="Oval 80"/>
          <p:cNvSpPr>
            <a:spLocks noChangeArrowheads="1"/>
          </p:cNvSpPr>
          <p:nvPr/>
        </p:nvSpPr>
        <p:spPr bwMode="auto">
          <a:xfrm>
            <a:off x="3903663" y="2809875"/>
            <a:ext cx="457200" cy="458788"/>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B</a:t>
            </a:r>
          </a:p>
        </p:txBody>
      </p:sp>
      <p:sp>
        <p:nvSpPr>
          <p:cNvPr id="77851" name="Oval 81"/>
          <p:cNvSpPr>
            <a:spLocks noChangeArrowheads="1"/>
          </p:cNvSpPr>
          <p:nvPr/>
        </p:nvSpPr>
        <p:spPr bwMode="auto">
          <a:xfrm>
            <a:off x="5324475" y="2198689"/>
            <a:ext cx="457200" cy="458787"/>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D</a:t>
            </a:r>
          </a:p>
        </p:txBody>
      </p:sp>
      <p:sp>
        <p:nvSpPr>
          <p:cNvPr id="77852" name="Oval 82"/>
          <p:cNvSpPr>
            <a:spLocks noChangeArrowheads="1"/>
          </p:cNvSpPr>
          <p:nvPr/>
        </p:nvSpPr>
        <p:spPr bwMode="auto">
          <a:xfrm>
            <a:off x="6178550" y="3827464"/>
            <a:ext cx="457200" cy="458787"/>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E</a:t>
            </a:r>
          </a:p>
        </p:txBody>
      </p:sp>
      <p:sp>
        <p:nvSpPr>
          <p:cNvPr id="77853" name="Oval 83"/>
          <p:cNvSpPr>
            <a:spLocks noChangeArrowheads="1"/>
          </p:cNvSpPr>
          <p:nvPr/>
        </p:nvSpPr>
        <p:spPr bwMode="auto">
          <a:xfrm>
            <a:off x="4870450" y="5146675"/>
            <a:ext cx="457200" cy="458788"/>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C</a:t>
            </a:r>
          </a:p>
        </p:txBody>
      </p:sp>
      <p:sp>
        <p:nvSpPr>
          <p:cNvPr id="61524" name="Text Box 84"/>
          <p:cNvSpPr txBox="1">
            <a:spLocks noChangeArrowheads="1"/>
          </p:cNvSpPr>
          <p:nvPr/>
        </p:nvSpPr>
        <p:spPr bwMode="auto">
          <a:xfrm>
            <a:off x="6600825" y="4956175"/>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5</a:t>
            </a:r>
            <a:endParaRPr lang="en-US" altLang="zh-CN" sz="2000">
              <a:solidFill>
                <a:srgbClr val="333399"/>
              </a:solidFill>
              <a:latin typeface="+mn-ea"/>
              <a:ea typeface="+mn-ea"/>
            </a:endParaRPr>
          </a:p>
        </p:txBody>
      </p:sp>
      <p:sp>
        <p:nvSpPr>
          <p:cNvPr id="61525" name="Text Box 85"/>
          <p:cNvSpPr txBox="1">
            <a:spLocks noChangeArrowheads="1"/>
          </p:cNvSpPr>
          <p:nvPr/>
        </p:nvSpPr>
        <p:spPr bwMode="auto">
          <a:xfrm>
            <a:off x="7608888" y="3155950"/>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6</a:t>
            </a:r>
            <a:endParaRPr lang="en-US" altLang="zh-CN" sz="2000">
              <a:solidFill>
                <a:srgbClr val="333399"/>
              </a:solidFill>
              <a:latin typeface="+mn-ea"/>
              <a:ea typeface="+mn-ea"/>
            </a:endParaRPr>
          </a:p>
        </p:txBody>
      </p:sp>
      <p:sp>
        <p:nvSpPr>
          <p:cNvPr id="61526" name="Text Box 86"/>
          <p:cNvSpPr txBox="1">
            <a:spLocks noChangeArrowheads="1"/>
          </p:cNvSpPr>
          <p:nvPr/>
        </p:nvSpPr>
        <p:spPr bwMode="auto">
          <a:xfrm>
            <a:off x="4872038" y="1500188"/>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4</a:t>
            </a:r>
            <a:endParaRPr lang="en-US" altLang="zh-CN" sz="2000">
              <a:solidFill>
                <a:srgbClr val="333399"/>
              </a:solidFill>
              <a:latin typeface="+mn-ea"/>
              <a:ea typeface="+mn-ea"/>
            </a:endParaRPr>
          </a:p>
        </p:txBody>
      </p:sp>
      <p:sp>
        <p:nvSpPr>
          <p:cNvPr id="61527" name="Text Box 87"/>
          <p:cNvSpPr txBox="1">
            <a:spLocks noChangeArrowheads="1"/>
          </p:cNvSpPr>
          <p:nvPr/>
        </p:nvSpPr>
        <p:spPr bwMode="auto">
          <a:xfrm>
            <a:off x="3503613" y="1644650"/>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2</a:t>
            </a:r>
            <a:endParaRPr lang="en-US" altLang="zh-CN" sz="2000">
              <a:solidFill>
                <a:srgbClr val="333399"/>
              </a:solidFill>
              <a:latin typeface="+mn-ea"/>
              <a:ea typeface="+mn-ea"/>
            </a:endParaRPr>
          </a:p>
        </p:txBody>
      </p:sp>
      <p:sp>
        <p:nvSpPr>
          <p:cNvPr id="61528" name="Text Box 88"/>
          <p:cNvSpPr txBox="1">
            <a:spLocks noChangeArrowheads="1"/>
          </p:cNvSpPr>
          <p:nvPr/>
        </p:nvSpPr>
        <p:spPr bwMode="auto">
          <a:xfrm>
            <a:off x="3719513" y="5892800"/>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3</a:t>
            </a:r>
            <a:endParaRPr lang="en-US" altLang="zh-CN" sz="2000">
              <a:solidFill>
                <a:srgbClr val="333399"/>
              </a:solidFill>
              <a:latin typeface="+mn-ea"/>
              <a:ea typeface="+mn-ea"/>
            </a:endParaRPr>
          </a:p>
        </p:txBody>
      </p:sp>
      <p:sp>
        <p:nvSpPr>
          <p:cNvPr id="61535" name="Rectangle 95"/>
          <p:cNvSpPr>
            <a:spLocks noChangeArrowheads="1"/>
          </p:cNvSpPr>
          <p:nvPr/>
        </p:nvSpPr>
        <p:spPr bwMode="auto">
          <a:xfrm>
            <a:off x="4008439" y="1860550"/>
            <a:ext cx="217487" cy="217488"/>
          </a:xfrm>
          <a:prstGeom prst="rect">
            <a:avLst/>
          </a:prstGeom>
          <a:solidFill>
            <a:srgbClr val="333399"/>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pic>
        <p:nvPicPr>
          <p:cNvPr id="77860"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189" y="4176714"/>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2" name="Rectangle 92"/>
          <p:cNvSpPr>
            <a:spLocks noChangeArrowheads="1"/>
          </p:cNvSpPr>
          <p:nvPr/>
        </p:nvSpPr>
        <p:spPr bwMode="auto">
          <a:xfrm>
            <a:off x="2351089" y="4308475"/>
            <a:ext cx="217487" cy="217488"/>
          </a:xfrm>
          <a:prstGeom prst="rect">
            <a:avLst/>
          </a:prstGeom>
          <a:solidFill>
            <a:schemeClr val="hlink"/>
          </a:solidFill>
          <a:ln w="9525">
            <a:solidFill>
              <a:schemeClr val="hlink"/>
            </a:solidFill>
            <a:miter lim="800000"/>
            <a:headEnd/>
            <a:tailEnd/>
          </a:ln>
          <a:effectLst/>
        </p:spPr>
        <p:txBody>
          <a:bodyPr wrap="none" anchor="ctr"/>
          <a:lstStyle/>
          <a:p>
            <a:pPr eaLnBrk="1" hangingPunct="1">
              <a:defRPr/>
            </a:pPr>
            <a:endParaRPr lang="zh-CN" altLang="en-US">
              <a:latin typeface="+mn-ea"/>
              <a:ea typeface="+mn-ea"/>
            </a:endParaRPr>
          </a:p>
        </p:txBody>
      </p:sp>
      <p:sp>
        <p:nvSpPr>
          <p:cNvPr id="61534" name="Rectangle 94"/>
          <p:cNvSpPr>
            <a:spLocks noChangeArrowheads="1"/>
          </p:cNvSpPr>
          <p:nvPr/>
        </p:nvSpPr>
        <p:spPr bwMode="auto">
          <a:xfrm>
            <a:off x="2351089" y="4308475"/>
            <a:ext cx="217487" cy="217488"/>
          </a:xfrm>
          <a:prstGeom prst="rect">
            <a:avLst/>
          </a:prstGeom>
          <a:solidFill>
            <a:schemeClr val="hlink"/>
          </a:solidFill>
          <a:ln w="9525">
            <a:solidFill>
              <a:schemeClr val="hlink"/>
            </a:solidFill>
            <a:miter lim="800000"/>
            <a:headEnd/>
            <a:tailEnd/>
          </a:ln>
          <a:effectLst/>
        </p:spPr>
        <p:txBody>
          <a:bodyPr wrap="none" anchor="ctr"/>
          <a:lstStyle/>
          <a:p>
            <a:pPr eaLnBrk="1" hangingPunct="1">
              <a:defRPr/>
            </a:pPr>
            <a:endParaRPr lang="zh-CN" altLang="en-US">
              <a:latin typeface="+mn-ea"/>
              <a:ea typeface="+mn-ea"/>
            </a:endParaRPr>
          </a:p>
        </p:txBody>
      </p:sp>
      <p:sp>
        <p:nvSpPr>
          <p:cNvPr id="61538" name="Text Box 98"/>
          <p:cNvSpPr txBox="1">
            <a:spLocks noChangeArrowheads="1"/>
          </p:cNvSpPr>
          <p:nvPr/>
        </p:nvSpPr>
        <p:spPr bwMode="auto">
          <a:xfrm>
            <a:off x="7751764" y="4813301"/>
            <a:ext cx="2732087" cy="461963"/>
          </a:xfrm>
          <a:prstGeom prst="rect">
            <a:avLst/>
          </a:prstGeom>
          <a:noFill/>
          <a:ln w="9525">
            <a:solidFill>
              <a:schemeClr val="hlink"/>
            </a:solidFill>
            <a:miter lim="800000"/>
            <a:headEnd/>
            <a:tailEnd/>
          </a:ln>
          <a:effectLst/>
        </p:spPr>
        <p:txBody>
          <a:bodyPr wrap="none">
            <a:spAutoFit/>
          </a:bodyPr>
          <a:lstStyle/>
          <a:p>
            <a:pPr eaLnBrk="1" hangingPunct="1">
              <a:defRPr/>
            </a:pPr>
            <a:r>
              <a:rPr lang="en-US" altLang="zh-CN" sz="2400">
                <a:solidFill>
                  <a:schemeClr val="hlink"/>
                </a:solidFill>
                <a:latin typeface="+mn-ea"/>
                <a:ea typeface="+mn-ea"/>
              </a:rPr>
              <a:t>H</a:t>
            </a:r>
            <a:r>
              <a:rPr lang="en-US" altLang="zh-CN" sz="2400" baseline="-25000">
                <a:solidFill>
                  <a:schemeClr val="hlink"/>
                </a:solidFill>
                <a:latin typeface="+mn-ea"/>
                <a:ea typeface="+mn-ea"/>
              </a:rPr>
              <a:t>1 </a:t>
            </a:r>
            <a:r>
              <a:rPr lang="zh-CN" altLang="en-US" sz="2400">
                <a:solidFill>
                  <a:schemeClr val="hlink"/>
                </a:solidFill>
                <a:latin typeface="+mn-ea"/>
                <a:ea typeface="+mn-ea"/>
              </a:rPr>
              <a:t>向 </a:t>
            </a:r>
            <a:r>
              <a:rPr lang="en-US" altLang="zh-CN" sz="2400">
                <a:solidFill>
                  <a:schemeClr val="hlink"/>
                </a:solidFill>
                <a:latin typeface="+mn-ea"/>
                <a:ea typeface="+mn-ea"/>
              </a:rPr>
              <a:t>H</a:t>
            </a:r>
            <a:r>
              <a:rPr lang="en-US" altLang="zh-CN" sz="2400" baseline="-25000">
                <a:solidFill>
                  <a:schemeClr val="hlink"/>
                </a:solidFill>
                <a:latin typeface="+mn-ea"/>
                <a:ea typeface="+mn-ea"/>
              </a:rPr>
              <a:t>5</a:t>
            </a:r>
            <a:r>
              <a:rPr lang="en-US" altLang="zh-CN" sz="2400">
                <a:solidFill>
                  <a:schemeClr val="hlink"/>
                </a:solidFill>
                <a:latin typeface="+mn-ea"/>
                <a:ea typeface="+mn-ea"/>
              </a:rPr>
              <a:t> </a:t>
            </a:r>
            <a:r>
              <a:rPr lang="zh-CN" altLang="en-US" sz="2400">
                <a:solidFill>
                  <a:schemeClr val="hlink"/>
                </a:solidFill>
                <a:latin typeface="+mn-ea"/>
                <a:ea typeface="+mn-ea"/>
              </a:rPr>
              <a:t>发送分组</a:t>
            </a:r>
          </a:p>
        </p:txBody>
      </p:sp>
      <p:sp>
        <p:nvSpPr>
          <p:cNvPr id="61539" name="Text Box 99"/>
          <p:cNvSpPr txBox="1">
            <a:spLocks noChangeArrowheads="1"/>
          </p:cNvSpPr>
          <p:nvPr/>
        </p:nvSpPr>
        <p:spPr bwMode="auto">
          <a:xfrm>
            <a:off x="7751764" y="3948113"/>
            <a:ext cx="2732087" cy="461962"/>
          </a:xfrm>
          <a:prstGeom prst="rect">
            <a:avLst/>
          </a:prstGeom>
          <a:noFill/>
          <a:ln w="9525">
            <a:solidFill>
              <a:srgbClr val="333399"/>
            </a:solidFill>
            <a:miter lim="800000"/>
            <a:headEnd/>
            <a:tailEnd/>
          </a:ln>
          <a:effectLst/>
        </p:spPr>
        <p:txBody>
          <a:bodyPr wrap="none">
            <a:spAutoFit/>
          </a:bodyPr>
          <a:lstStyle/>
          <a:p>
            <a:pPr eaLnBrk="1" hangingPunct="1">
              <a:defRPr/>
            </a:pPr>
            <a:r>
              <a:rPr lang="en-US" altLang="zh-CN" sz="2400">
                <a:solidFill>
                  <a:srgbClr val="333399"/>
                </a:solidFill>
                <a:latin typeface="+mn-ea"/>
                <a:ea typeface="+mn-ea"/>
              </a:rPr>
              <a:t>H</a:t>
            </a:r>
            <a:r>
              <a:rPr lang="en-US" altLang="zh-CN" sz="2400" baseline="-25000">
                <a:solidFill>
                  <a:srgbClr val="333399"/>
                </a:solidFill>
                <a:latin typeface="+mn-ea"/>
                <a:ea typeface="+mn-ea"/>
              </a:rPr>
              <a:t>2 </a:t>
            </a:r>
            <a:r>
              <a:rPr lang="zh-CN" altLang="en-US" sz="2400">
                <a:solidFill>
                  <a:srgbClr val="333399"/>
                </a:solidFill>
                <a:latin typeface="+mn-ea"/>
                <a:ea typeface="+mn-ea"/>
              </a:rPr>
              <a:t>向 </a:t>
            </a:r>
            <a:r>
              <a:rPr lang="en-US" altLang="zh-CN" sz="2400">
                <a:solidFill>
                  <a:srgbClr val="333399"/>
                </a:solidFill>
                <a:latin typeface="+mn-ea"/>
                <a:ea typeface="+mn-ea"/>
              </a:rPr>
              <a:t>H</a:t>
            </a:r>
            <a:r>
              <a:rPr lang="en-US" altLang="zh-CN" sz="2400" baseline="-25000">
                <a:solidFill>
                  <a:srgbClr val="333399"/>
                </a:solidFill>
                <a:latin typeface="+mn-ea"/>
                <a:ea typeface="+mn-ea"/>
              </a:rPr>
              <a:t>6</a:t>
            </a:r>
            <a:r>
              <a:rPr lang="en-US" altLang="zh-CN" sz="2400">
                <a:solidFill>
                  <a:srgbClr val="333399"/>
                </a:solidFill>
                <a:latin typeface="+mn-ea"/>
                <a:ea typeface="+mn-ea"/>
              </a:rPr>
              <a:t> </a:t>
            </a:r>
            <a:r>
              <a:rPr lang="zh-CN" altLang="en-US" sz="2400">
                <a:solidFill>
                  <a:srgbClr val="333399"/>
                </a:solidFill>
                <a:latin typeface="+mn-ea"/>
                <a:ea typeface="+mn-ea"/>
              </a:rPr>
              <a:t>发送分组</a:t>
            </a:r>
          </a:p>
        </p:txBody>
      </p:sp>
      <p:sp>
        <p:nvSpPr>
          <p:cNvPr id="61540" name="Rectangle 100"/>
          <p:cNvSpPr>
            <a:spLocks noChangeArrowheads="1"/>
          </p:cNvSpPr>
          <p:nvPr/>
        </p:nvSpPr>
        <p:spPr bwMode="auto">
          <a:xfrm>
            <a:off x="2351089" y="4308475"/>
            <a:ext cx="217487" cy="217488"/>
          </a:xfrm>
          <a:prstGeom prst="rect">
            <a:avLst/>
          </a:prstGeom>
          <a:solidFill>
            <a:schemeClr val="hlink"/>
          </a:solidFill>
          <a:ln w="9525">
            <a:solidFill>
              <a:schemeClr val="hlink"/>
            </a:solidFill>
            <a:miter lim="800000"/>
            <a:headEnd/>
            <a:tailEnd/>
          </a:ln>
          <a:effectLst/>
        </p:spPr>
        <p:txBody>
          <a:bodyPr wrap="none" anchor="ctr"/>
          <a:lstStyle/>
          <a:p>
            <a:pPr eaLnBrk="1" hangingPunct="1">
              <a:defRPr/>
            </a:pPr>
            <a:endParaRPr lang="zh-CN" altLang="en-US">
              <a:latin typeface="+mn-ea"/>
              <a:ea typeface="+mn-ea"/>
            </a:endParaRPr>
          </a:p>
        </p:txBody>
      </p:sp>
      <p:sp>
        <p:nvSpPr>
          <p:cNvPr id="61541" name="Rectangle 101"/>
          <p:cNvSpPr>
            <a:spLocks noChangeArrowheads="1"/>
          </p:cNvSpPr>
          <p:nvPr/>
        </p:nvSpPr>
        <p:spPr bwMode="auto">
          <a:xfrm>
            <a:off x="4008439" y="1860550"/>
            <a:ext cx="217487" cy="217488"/>
          </a:xfrm>
          <a:prstGeom prst="rect">
            <a:avLst/>
          </a:prstGeom>
          <a:solidFill>
            <a:srgbClr val="333399"/>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61537" name="Rectangle 97"/>
          <p:cNvSpPr>
            <a:spLocks noChangeArrowheads="1"/>
          </p:cNvSpPr>
          <p:nvPr/>
        </p:nvSpPr>
        <p:spPr bwMode="auto">
          <a:xfrm>
            <a:off x="2351089" y="4308475"/>
            <a:ext cx="217487" cy="217488"/>
          </a:xfrm>
          <a:prstGeom prst="rect">
            <a:avLst/>
          </a:prstGeom>
          <a:solidFill>
            <a:schemeClr val="hlink"/>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61536" name="Rectangle 96"/>
          <p:cNvSpPr>
            <a:spLocks noChangeArrowheads="1"/>
          </p:cNvSpPr>
          <p:nvPr/>
        </p:nvSpPr>
        <p:spPr bwMode="auto">
          <a:xfrm>
            <a:off x="4008439" y="1860550"/>
            <a:ext cx="217487" cy="217488"/>
          </a:xfrm>
          <a:prstGeom prst="rect">
            <a:avLst/>
          </a:prstGeom>
          <a:solidFill>
            <a:srgbClr val="333399"/>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61542" name="Text Box 102"/>
          <p:cNvSpPr txBox="1">
            <a:spLocks noChangeArrowheads="1"/>
          </p:cNvSpPr>
          <p:nvPr/>
        </p:nvSpPr>
        <p:spPr bwMode="auto">
          <a:xfrm>
            <a:off x="6600826" y="1912939"/>
            <a:ext cx="3775075" cy="523875"/>
          </a:xfrm>
          <a:prstGeom prst="rect">
            <a:avLst/>
          </a:prstGeom>
          <a:solidFill>
            <a:srgbClr val="FFFFCC"/>
          </a:solidFill>
          <a:ln w="76200" cmpd="tri">
            <a:solidFill>
              <a:srgbClr val="333399"/>
            </a:solidFill>
            <a:miter lim="800000"/>
            <a:headEnd/>
            <a:tailEnd/>
          </a:ln>
          <a:effectLst/>
        </p:spPr>
        <p:txBody>
          <a:bodyPr wrap="none">
            <a:spAutoFit/>
          </a:bodyPr>
          <a:lstStyle/>
          <a:p>
            <a:pPr eaLnBrk="1" hangingPunct="1">
              <a:defRPr/>
            </a:pPr>
            <a:r>
              <a:rPr lang="zh-CN" altLang="en-US" sz="2800">
                <a:solidFill>
                  <a:srgbClr val="333399"/>
                </a:solidFill>
                <a:latin typeface="+mn-ea"/>
                <a:ea typeface="+mn-ea"/>
              </a:rPr>
              <a:t>注意分组路径的变化！</a:t>
            </a:r>
          </a:p>
        </p:txBody>
      </p:sp>
      <p:sp>
        <p:nvSpPr>
          <p:cNvPr id="61543" name="Text Box 103"/>
          <p:cNvSpPr txBox="1">
            <a:spLocks noChangeArrowheads="1"/>
          </p:cNvSpPr>
          <p:nvPr/>
        </p:nvSpPr>
        <p:spPr bwMode="auto">
          <a:xfrm>
            <a:off x="1774825" y="2508250"/>
            <a:ext cx="954088" cy="400050"/>
          </a:xfrm>
          <a:prstGeom prst="rect">
            <a:avLst/>
          </a:prstGeom>
          <a:noFill/>
          <a:ln w="9525">
            <a:noFill/>
            <a:miter lim="800000"/>
            <a:headEnd/>
            <a:tailEnd/>
          </a:ln>
          <a:effectLst/>
        </p:spPr>
        <p:txBody>
          <a:bodyPr wrap="none">
            <a:spAutoFit/>
          </a:bodyPr>
          <a:lstStyle/>
          <a:p>
            <a:pPr eaLnBrk="1" hangingPunct="1">
              <a:defRPr/>
            </a:pPr>
            <a:r>
              <a:rPr lang="zh-CN" altLang="en-US" sz="2000" dirty="0">
                <a:solidFill>
                  <a:srgbClr val="333399"/>
                </a:solidFill>
                <a:latin typeface="+mn-ea"/>
                <a:ea typeface="+mn-ea"/>
              </a:rPr>
              <a:t>交换机</a:t>
            </a:r>
          </a:p>
        </p:txBody>
      </p:sp>
      <p:sp>
        <p:nvSpPr>
          <p:cNvPr id="61545" name="Text Box 105"/>
          <p:cNvSpPr txBox="1">
            <a:spLocks noChangeArrowheads="1"/>
          </p:cNvSpPr>
          <p:nvPr/>
        </p:nvSpPr>
        <p:spPr bwMode="auto">
          <a:xfrm>
            <a:off x="1524000" y="3300414"/>
            <a:ext cx="692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主机</a:t>
            </a:r>
          </a:p>
        </p:txBody>
      </p:sp>
      <p:sp>
        <p:nvSpPr>
          <p:cNvPr id="61546" name="Line 106"/>
          <p:cNvSpPr>
            <a:spLocks noChangeShapeType="1"/>
          </p:cNvSpPr>
          <p:nvPr/>
        </p:nvSpPr>
        <p:spPr bwMode="auto">
          <a:xfrm>
            <a:off x="3143251" y="2724150"/>
            <a:ext cx="792163" cy="215900"/>
          </a:xfrm>
          <a:prstGeom prst="line">
            <a:avLst/>
          </a:prstGeom>
          <a:noFill/>
          <a:ln w="28575">
            <a:solidFill>
              <a:srgbClr val="333399"/>
            </a:solidFill>
            <a:round/>
            <a:headEnd/>
            <a:tailEnd type="triangle" w="med" len="lg"/>
          </a:ln>
          <a:effectLst/>
        </p:spPr>
        <p:txBody>
          <a:bodyPr/>
          <a:lstStyle/>
          <a:p>
            <a:pPr eaLnBrk="1" hangingPunct="1">
              <a:defRPr/>
            </a:pPr>
            <a:endParaRPr lang="zh-CN" altLang="en-US">
              <a:latin typeface="+mn-ea"/>
              <a:ea typeface="+mn-ea"/>
            </a:endParaRPr>
          </a:p>
        </p:txBody>
      </p:sp>
      <p:sp>
        <p:nvSpPr>
          <p:cNvPr id="61547" name="Line 107"/>
          <p:cNvSpPr>
            <a:spLocks noChangeShapeType="1"/>
          </p:cNvSpPr>
          <p:nvPr/>
        </p:nvSpPr>
        <p:spPr bwMode="auto">
          <a:xfrm>
            <a:off x="1919288" y="3660776"/>
            <a:ext cx="360362" cy="576263"/>
          </a:xfrm>
          <a:prstGeom prst="line">
            <a:avLst/>
          </a:prstGeom>
          <a:noFill/>
          <a:ln w="28575">
            <a:solidFill>
              <a:srgbClr val="333399"/>
            </a:solidFill>
            <a:round/>
            <a:headEnd/>
            <a:tailEnd type="triangle" w="med" len="lg"/>
          </a:ln>
          <a:effectLst/>
        </p:spPr>
        <p:txBody>
          <a:bodyPr/>
          <a:lstStyle/>
          <a:p>
            <a:pPr eaLnBrk="1" hangingPunct="1">
              <a:defRPr/>
            </a:pPr>
            <a:endParaRPr lang="zh-CN" altLang="en-US">
              <a:latin typeface="+mn-ea"/>
              <a:ea typeface="+mn-ea"/>
            </a:endParaRPr>
          </a:p>
        </p:txBody>
      </p:sp>
    </p:spTree>
    <p:extLst>
      <p:ext uri="{BB962C8B-B14F-4D97-AF65-F5344CB8AC3E}">
        <p14:creationId xmlns:p14="http://schemas.microsoft.com/office/powerpoint/2010/main" val="1114001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nodeType="afterGroup">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nodeType="afterGroup">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nodeType="afterGroup">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nodeType="afterGroup">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nodeType="afterGroup">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nodeType="afterGroup">
                            <p:stCondLst>
                              <p:cond delay="9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nodeType="afterGroup">
                            <p:stCondLst>
                              <p:cond delay="11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nodeType="afterGroup">
                            <p:stCondLst>
                              <p:cond delay="11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nodeType="afterGroup">
                            <p:stCondLst>
                              <p:cond delay="13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nodeType="afterGroup">
                            <p:stCondLst>
                              <p:cond delay="13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nodeType="afterGroup">
                            <p:stCondLst>
                              <p:cond delay="13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nodeType="afterGroup">
                            <p:stCondLst>
                              <p:cond delay="15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nodeType="afterGroup">
                            <p:stCondLst>
                              <p:cond delay="15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nodeType="afterGroup">
                            <p:stCondLst>
                              <p:cond delay="15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nodeType="afterGroup">
                            <p:stCondLst>
                              <p:cond delay="17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nodeType="afterGroup">
                            <p:stCondLst>
                              <p:cond delay="17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nodeType="afterGroup">
                            <p:stCondLst>
                              <p:cond delay="17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nodeType="afterGroup">
                            <p:stCondLst>
                              <p:cond delay="19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2"/>
          <p:cNvSpPr>
            <a:spLocks noGrp="1"/>
          </p:cNvSpPr>
          <p:nvPr>
            <p:ph type="sldNum" sz="quarter" idx="11"/>
          </p:nvPr>
        </p:nvSpPr>
        <p:spPr>
          <a:xfrm>
            <a:off x="6621785" y="6670054"/>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23BCF0FA-430F-40FD-A447-D2724BBB7EE4}"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5</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433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4340" name="Rectangle 2"/>
          <p:cNvSpPr>
            <a:spLocks noGrp="1" noChangeArrowheads="1"/>
          </p:cNvSpPr>
          <p:nvPr>
            <p:ph type="title" idx="4294967295"/>
          </p:nvPr>
        </p:nvSpPr>
        <p:spPr>
          <a:xfrm>
            <a:off x="1124293" y="620092"/>
            <a:ext cx="8305800" cy="649288"/>
          </a:xfrm>
        </p:spPr>
        <p:txBody>
          <a:bodyPr/>
          <a:lstStyle/>
          <a:p>
            <a:pPr eaLnBrk="1" hangingPunct="1"/>
            <a:r>
              <a:rPr lang="zh-CN" altLang="en-US" sz="3500" dirty="0">
                <a:ea typeface="宋体" panose="02010600030101010101" pitchFamily="2" charset="-122"/>
              </a:rPr>
              <a:t>什么是互联网： 系统观点</a:t>
            </a:r>
            <a:endParaRPr lang="zh-CN" altLang="en-US" sz="4300" dirty="0">
              <a:ea typeface="宋体" panose="02010600030101010101" pitchFamily="2" charset="-122"/>
            </a:endParaRPr>
          </a:p>
        </p:txBody>
      </p:sp>
      <p:sp>
        <p:nvSpPr>
          <p:cNvPr id="4099" name="Rectangle 3"/>
          <p:cNvSpPr>
            <a:spLocks noGrp="1" noChangeArrowheads="1"/>
          </p:cNvSpPr>
          <p:nvPr>
            <p:ph type="body" sz="half" idx="4294967295"/>
          </p:nvPr>
        </p:nvSpPr>
        <p:spPr>
          <a:xfrm>
            <a:off x="2521272" y="1470992"/>
            <a:ext cx="3779838" cy="2036762"/>
          </a:xfrm>
        </p:spPr>
        <p:txBody>
          <a:bodyPr/>
          <a:lstStyle/>
          <a:p>
            <a:pPr eaLnBrk="1" hangingPunct="1"/>
            <a:r>
              <a:rPr lang="zh-CN" altLang="en-US" sz="2600">
                <a:ea typeface="宋体" panose="02010600030101010101" pitchFamily="2" charset="-122"/>
              </a:rPr>
              <a:t>数以百万计的接入设备</a:t>
            </a:r>
            <a:r>
              <a:rPr lang="en-US" altLang="zh-CN" sz="2600">
                <a:ea typeface="宋体" panose="02010600030101010101" pitchFamily="2" charset="-122"/>
              </a:rPr>
              <a:t>: </a:t>
            </a:r>
            <a:r>
              <a:rPr lang="zh-CN" altLang="en-US" sz="2600">
                <a:solidFill>
                  <a:srgbClr val="FF0000"/>
                </a:solidFill>
                <a:ea typeface="宋体" panose="02010600030101010101" pitchFamily="2" charset="-122"/>
              </a:rPr>
              <a:t>主机</a:t>
            </a:r>
            <a:r>
              <a:rPr lang="en-US" altLang="zh-CN" sz="2600">
                <a:solidFill>
                  <a:srgbClr val="FF0000"/>
                </a:solidFill>
                <a:ea typeface="宋体" panose="02010600030101010101" pitchFamily="2" charset="-122"/>
              </a:rPr>
              <a:t>=</a:t>
            </a:r>
            <a:r>
              <a:rPr lang="zh-CN" altLang="en-US" sz="2600">
                <a:solidFill>
                  <a:srgbClr val="FF0000"/>
                </a:solidFill>
                <a:ea typeface="宋体" panose="02010600030101010101" pitchFamily="2" charset="-122"/>
              </a:rPr>
              <a:t>终端系统 </a:t>
            </a:r>
          </a:p>
          <a:p>
            <a:pPr lvl="1" eaLnBrk="1" hangingPunct="1">
              <a:spcBef>
                <a:spcPct val="0"/>
              </a:spcBef>
            </a:pPr>
            <a:r>
              <a:rPr lang="zh-CN" altLang="en-US" sz="2200">
                <a:latin typeface="宋体" panose="02010600030101010101" pitchFamily="2" charset="-122"/>
                <a:ea typeface="宋体" panose="02010600030101010101" pitchFamily="2" charset="-122"/>
              </a:rPr>
              <a:t>运行网路应用程序</a:t>
            </a:r>
          </a:p>
        </p:txBody>
      </p:sp>
      <p:grpSp>
        <p:nvGrpSpPr>
          <p:cNvPr id="14342" name="Group 262"/>
          <p:cNvGrpSpPr>
            <a:grpSpLocks/>
          </p:cNvGrpSpPr>
          <p:nvPr/>
        </p:nvGrpSpPr>
        <p:grpSpPr bwMode="auto">
          <a:xfrm>
            <a:off x="6034411" y="1521792"/>
            <a:ext cx="3470275" cy="4489450"/>
            <a:chOff x="3177" y="1065"/>
            <a:chExt cx="2186" cy="2828"/>
          </a:xfrm>
        </p:grpSpPr>
        <p:sp>
          <p:nvSpPr>
            <p:cNvPr id="14433" name="Freeform 263"/>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4" name="Freeform 264"/>
            <p:cNvSpPr>
              <a:spLocks/>
            </p:cNvSpPr>
            <p:nvPr/>
          </p:nvSpPr>
          <p:spPr bwMode="auto">
            <a:xfrm>
              <a:off x="4273" y="1451"/>
              <a:ext cx="1090" cy="658"/>
            </a:xfrm>
            <a:custGeom>
              <a:avLst/>
              <a:gdLst>
                <a:gd name="T0" fmla="*/ 2147483646 w 765"/>
                <a:gd name="T1" fmla="*/ 455254642 h 459"/>
                <a:gd name="T2" fmla="*/ 2147483646 w 765"/>
                <a:gd name="T3" fmla="*/ 2147483646 h 459"/>
                <a:gd name="T4" fmla="*/ 2147483646 w 765"/>
                <a:gd name="T5" fmla="*/ 2147483646 h 459"/>
                <a:gd name="T6" fmla="*/ 47038969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1562611416 h 459"/>
                <a:gd name="T22" fmla="*/ 2147483646 w 765"/>
                <a:gd name="T23" fmla="*/ 455254642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5" name="Freeform 265"/>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36" name="Group 266"/>
            <p:cNvGrpSpPr>
              <a:grpSpLocks/>
            </p:cNvGrpSpPr>
            <p:nvPr/>
          </p:nvGrpSpPr>
          <p:grpSpPr bwMode="auto">
            <a:xfrm>
              <a:off x="3232" y="2108"/>
              <a:ext cx="919" cy="588"/>
              <a:chOff x="2889" y="1631"/>
              <a:chExt cx="980" cy="743"/>
            </a:xfrm>
          </p:grpSpPr>
          <p:sp>
            <p:nvSpPr>
              <p:cNvPr id="14751" name="Rectangle 2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752" name="AutoShape 2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14437" name="Group 269"/>
            <p:cNvGrpSpPr>
              <a:grpSpLocks/>
            </p:cNvGrpSpPr>
            <p:nvPr/>
          </p:nvGrpSpPr>
          <p:grpSpPr bwMode="auto">
            <a:xfrm>
              <a:off x="3674" y="1388"/>
              <a:ext cx="212" cy="335"/>
              <a:chOff x="3796" y="1043"/>
              <a:chExt cx="865" cy="1237"/>
            </a:xfrm>
          </p:grpSpPr>
          <p:sp>
            <p:nvSpPr>
              <p:cNvPr id="14721" name="Line 27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2" name="Line 27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3" name="Line 27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4" name="Line 27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5" name="Line 27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6" name="Line 27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7" name="Line 27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8" name="Line 27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9" name="Line 27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0" name="Line 27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1" name="Line 28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2" name="Line 28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3" name="Line 28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4" name="Line 28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5" name="Line 28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736" name="Group 285"/>
              <p:cNvGrpSpPr>
                <a:grpSpLocks/>
              </p:cNvGrpSpPr>
              <p:nvPr/>
            </p:nvGrpSpPr>
            <p:grpSpPr bwMode="auto">
              <a:xfrm>
                <a:off x="4269" y="1415"/>
                <a:ext cx="392" cy="137"/>
                <a:chOff x="4227" y="1360"/>
                <a:chExt cx="863" cy="270"/>
              </a:xfrm>
            </p:grpSpPr>
            <p:sp>
              <p:nvSpPr>
                <p:cNvPr id="14747" name="Line 2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8"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9" name="Line 2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50"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737" name="Group 290"/>
              <p:cNvGrpSpPr>
                <a:grpSpLocks/>
              </p:cNvGrpSpPr>
              <p:nvPr/>
            </p:nvGrpSpPr>
            <p:grpSpPr bwMode="auto">
              <a:xfrm rot="5700496">
                <a:off x="4053" y="1170"/>
                <a:ext cx="392" cy="137"/>
                <a:chOff x="4227" y="1360"/>
                <a:chExt cx="863" cy="270"/>
              </a:xfrm>
            </p:grpSpPr>
            <p:sp>
              <p:nvSpPr>
                <p:cNvPr id="14743" name="Line 29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4"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5" name="Line 29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6"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738" name="Group 295"/>
              <p:cNvGrpSpPr>
                <a:grpSpLocks/>
              </p:cNvGrpSpPr>
              <p:nvPr/>
            </p:nvGrpSpPr>
            <p:grpSpPr bwMode="auto">
              <a:xfrm rot="10800000">
                <a:off x="3796" y="1402"/>
                <a:ext cx="392" cy="137"/>
                <a:chOff x="4227" y="1360"/>
                <a:chExt cx="863" cy="270"/>
              </a:xfrm>
            </p:grpSpPr>
            <p:sp>
              <p:nvSpPr>
                <p:cNvPr id="14739" name="Line 29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0"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1" name="Line 29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2"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438" name="Group 300"/>
            <p:cNvGrpSpPr>
              <a:grpSpLocks/>
            </p:cNvGrpSpPr>
            <p:nvPr/>
          </p:nvGrpSpPr>
          <p:grpSpPr bwMode="auto">
            <a:xfrm>
              <a:off x="3223" y="1598"/>
              <a:ext cx="436" cy="114"/>
              <a:chOff x="3072" y="739"/>
              <a:chExt cx="652" cy="146"/>
            </a:xfrm>
          </p:grpSpPr>
          <p:pic>
            <p:nvPicPr>
              <p:cNvPr id="14718" name="Picture 301"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19" name="Line 30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20" name="Line 30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4439" name="Picture 304"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9" y="1417"/>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40" name="Group 305"/>
            <p:cNvGrpSpPr>
              <a:grpSpLocks/>
            </p:cNvGrpSpPr>
            <p:nvPr/>
          </p:nvGrpSpPr>
          <p:grpSpPr bwMode="auto">
            <a:xfrm>
              <a:off x="3880" y="1303"/>
              <a:ext cx="256" cy="269"/>
              <a:chOff x="2870" y="1518"/>
              <a:chExt cx="292" cy="320"/>
            </a:xfrm>
          </p:grpSpPr>
          <p:graphicFrame>
            <p:nvGraphicFramePr>
              <p:cNvPr id="14716" name="Object 3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14" name="Clip" r:id="rId6" imgW="826829" imgH="840406" progId="MS_ClipArt_Gallery.2">
                      <p:embed/>
                    </p:oleObj>
                  </mc:Choice>
                  <mc:Fallback>
                    <p:oleObj name="Clip" r:id="rId6" imgW="826829" imgH="840406" progId="MS_ClipArt_Gallery.2">
                      <p:embed/>
                      <p:pic>
                        <p:nvPicPr>
                          <p:cNvPr id="14716" name="Object 3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17" name="Object 3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15" name="Clip" r:id="rId8" imgW="1268295" imgH="1199426" progId="MS_ClipArt_Gallery.2">
                      <p:embed/>
                    </p:oleObj>
                  </mc:Choice>
                  <mc:Fallback>
                    <p:oleObj name="Clip" r:id="rId8" imgW="1268295" imgH="1199426" progId="MS_ClipArt_Gallery.2">
                      <p:embed/>
                      <p:pic>
                        <p:nvPicPr>
                          <p:cNvPr id="14717" name="Object 3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41" name="Group 308"/>
            <p:cNvGrpSpPr>
              <a:grpSpLocks/>
            </p:cNvGrpSpPr>
            <p:nvPr/>
          </p:nvGrpSpPr>
          <p:grpSpPr bwMode="auto">
            <a:xfrm>
              <a:off x="4338" y="2487"/>
              <a:ext cx="228" cy="108"/>
              <a:chOff x="3600" y="219"/>
              <a:chExt cx="360" cy="175"/>
            </a:xfrm>
          </p:grpSpPr>
          <p:sp>
            <p:nvSpPr>
              <p:cNvPr id="14703"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704" name="Line 31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5" name="Line 31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6" name="Rectangle 31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707"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708" name="Group 314"/>
              <p:cNvGrpSpPr>
                <a:grpSpLocks/>
              </p:cNvGrpSpPr>
              <p:nvPr/>
            </p:nvGrpSpPr>
            <p:grpSpPr bwMode="auto">
              <a:xfrm>
                <a:off x="3686" y="244"/>
                <a:ext cx="177" cy="66"/>
                <a:chOff x="2848" y="848"/>
                <a:chExt cx="140" cy="98"/>
              </a:xfrm>
            </p:grpSpPr>
            <p:sp>
              <p:nvSpPr>
                <p:cNvPr id="14713" name="Line 3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4" name="Line 3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5" name="Line 3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09" name="Group 318"/>
              <p:cNvGrpSpPr>
                <a:grpSpLocks/>
              </p:cNvGrpSpPr>
              <p:nvPr/>
            </p:nvGrpSpPr>
            <p:grpSpPr bwMode="auto">
              <a:xfrm flipV="1">
                <a:off x="3686" y="243"/>
                <a:ext cx="177" cy="66"/>
                <a:chOff x="2848" y="848"/>
                <a:chExt cx="140" cy="98"/>
              </a:xfrm>
            </p:grpSpPr>
            <p:sp>
              <p:nvSpPr>
                <p:cNvPr id="14710" name="Line 3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1" name="Line 3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2" name="Line 3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2" name="Group 322"/>
            <p:cNvGrpSpPr>
              <a:grpSpLocks/>
            </p:cNvGrpSpPr>
            <p:nvPr/>
          </p:nvGrpSpPr>
          <p:grpSpPr bwMode="auto">
            <a:xfrm>
              <a:off x="4562" y="2663"/>
              <a:ext cx="228" cy="108"/>
              <a:chOff x="3600" y="219"/>
              <a:chExt cx="360" cy="175"/>
            </a:xfrm>
          </p:grpSpPr>
          <p:sp>
            <p:nvSpPr>
              <p:cNvPr id="14690"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91" name="Line 3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2" name="Line 3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3" name="Rectangle 32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94"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95" name="Group 328"/>
              <p:cNvGrpSpPr>
                <a:grpSpLocks/>
              </p:cNvGrpSpPr>
              <p:nvPr/>
            </p:nvGrpSpPr>
            <p:grpSpPr bwMode="auto">
              <a:xfrm>
                <a:off x="3686" y="244"/>
                <a:ext cx="177" cy="66"/>
                <a:chOff x="2848" y="848"/>
                <a:chExt cx="140" cy="98"/>
              </a:xfrm>
            </p:grpSpPr>
            <p:sp>
              <p:nvSpPr>
                <p:cNvPr id="14700" name="Line 3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1" name="Line 3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2" name="Line 3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96" name="Group 332"/>
              <p:cNvGrpSpPr>
                <a:grpSpLocks/>
              </p:cNvGrpSpPr>
              <p:nvPr/>
            </p:nvGrpSpPr>
            <p:grpSpPr bwMode="auto">
              <a:xfrm flipV="1">
                <a:off x="3686" y="243"/>
                <a:ext cx="177" cy="66"/>
                <a:chOff x="2848" y="848"/>
                <a:chExt cx="140" cy="98"/>
              </a:xfrm>
            </p:grpSpPr>
            <p:sp>
              <p:nvSpPr>
                <p:cNvPr id="14697" name="Line 3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8" name="Line 3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9" name="Line 3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3" name="Group 336"/>
            <p:cNvGrpSpPr>
              <a:grpSpLocks/>
            </p:cNvGrpSpPr>
            <p:nvPr/>
          </p:nvGrpSpPr>
          <p:grpSpPr bwMode="auto">
            <a:xfrm>
              <a:off x="4738" y="2495"/>
              <a:ext cx="228" cy="108"/>
              <a:chOff x="3600" y="219"/>
              <a:chExt cx="360" cy="175"/>
            </a:xfrm>
          </p:grpSpPr>
          <p:sp>
            <p:nvSpPr>
              <p:cNvPr id="14677"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78" name="Line 3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9" name="Line 3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0" name="Rectangle 3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81"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82" name="Group 342"/>
              <p:cNvGrpSpPr>
                <a:grpSpLocks/>
              </p:cNvGrpSpPr>
              <p:nvPr/>
            </p:nvGrpSpPr>
            <p:grpSpPr bwMode="auto">
              <a:xfrm>
                <a:off x="3686" y="244"/>
                <a:ext cx="177" cy="66"/>
                <a:chOff x="2848" y="848"/>
                <a:chExt cx="140" cy="98"/>
              </a:xfrm>
            </p:grpSpPr>
            <p:sp>
              <p:nvSpPr>
                <p:cNvPr id="14687" name="Line 3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8" name="Line 3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9" name="Line 3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83" name="Group 346"/>
              <p:cNvGrpSpPr>
                <a:grpSpLocks/>
              </p:cNvGrpSpPr>
              <p:nvPr/>
            </p:nvGrpSpPr>
            <p:grpSpPr bwMode="auto">
              <a:xfrm flipV="1">
                <a:off x="3686" y="243"/>
                <a:ext cx="177" cy="66"/>
                <a:chOff x="2848" y="848"/>
                <a:chExt cx="140" cy="98"/>
              </a:xfrm>
            </p:grpSpPr>
            <p:sp>
              <p:nvSpPr>
                <p:cNvPr id="14684" name="Line 3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5" name="Line 3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6" name="Line 3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4" name="Group 350"/>
            <p:cNvGrpSpPr>
              <a:grpSpLocks/>
            </p:cNvGrpSpPr>
            <p:nvPr/>
          </p:nvGrpSpPr>
          <p:grpSpPr bwMode="auto">
            <a:xfrm>
              <a:off x="4401" y="1766"/>
              <a:ext cx="221" cy="101"/>
              <a:chOff x="3600" y="219"/>
              <a:chExt cx="360" cy="175"/>
            </a:xfrm>
          </p:grpSpPr>
          <p:sp>
            <p:nvSpPr>
              <p:cNvPr id="14664"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65" name="Line 35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6" name="Line 35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7" name="Rectangle 35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68"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69" name="Group 356"/>
              <p:cNvGrpSpPr>
                <a:grpSpLocks/>
              </p:cNvGrpSpPr>
              <p:nvPr/>
            </p:nvGrpSpPr>
            <p:grpSpPr bwMode="auto">
              <a:xfrm>
                <a:off x="3686" y="244"/>
                <a:ext cx="177" cy="66"/>
                <a:chOff x="2848" y="848"/>
                <a:chExt cx="140" cy="98"/>
              </a:xfrm>
            </p:grpSpPr>
            <p:sp>
              <p:nvSpPr>
                <p:cNvPr id="14674" name="Line 3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5" name="Line 3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6" name="Line 3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70" name="Group 360"/>
              <p:cNvGrpSpPr>
                <a:grpSpLocks/>
              </p:cNvGrpSpPr>
              <p:nvPr/>
            </p:nvGrpSpPr>
            <p:grpSpPr bwMode="auto">
              <a:xfrm flipV="1">
                <a:off x="3686" y="243"/>
                <a:ext cx="177" cy="66"/>
                <a:chOff x="2848" y="848"/>
                <a:chExt cx="140" cy="98"/>
              </a:xfrm>
            </p:grpSpPr>
            <p:sp>
              <p:nvSpPr>
                <p:cNvPr id="14671" name="Line 3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2" name="Line 3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3" name="Line 3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5" name="Group 364"/>
            <p:cNvGrpSpPr>
              <a:grpSpLocks/>
            </p:cNvGrpSpPr>
            <p:nvPr/>
          </p:nvGrpSpPr>
          <p:grpSpPr bwMode="auto">
            <a:xfrm>
              <a:off x="4400" y="1927"/>
              <a:ext cx="228" cy="108"/>
              <a:chOff x="3600" y="219"/>
              <a:chExt cx="360" cy="175"/>
            </a:xfrm>
          </p:grpSpPr>
          <p:sp>
            <p:nvSpPr>
              <p:cNvPr id="14651"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52" name="Line 36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3" name="Line 36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4" name="Rectangle 36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55"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56" name="Group 370"/>
              <p:cNvGrpSpPr>
                <a:grpSpLocks/>
              </p:cNvGrpSpPr>
              <p:nvPr/>
            </p:nvGrpSpPr>
            <p:grpSpPr bwMode="auto">
              <a:xfrm>
                <a:off x="3686" y="244"/>
                <a:ext cx="177" cy="66"/>
                <a:chOff x="2848" y="848"/>
                <a:chExt cx="140" cy="98"/>
              </a:xfrm>
            </p:grpSpPr>
            <p:sp>
              <p:nvSpPr>
                <p:cNvPr id="14661" name="Line 3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2" name="Line 3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3" name="Line 3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57" name="Group 374"/>
              <p:cNvGrpSpPr>
                <a:grpSpLocks/>
              </p:cNvGrpSpPr>
              <p:nvPr/>
            </p:nvGrpSpPr>
            <p:grpSpPr bwMode="auto">
              <a:xfrm flipV="1">
                <a:off x="3686" y="243"/>
                <a:ext cx="177" cy="66"/>
                <a:chOff x="2848" y="848"/>
                <a:chExt cx="140" cy="98"/>
              </a:xfrm>
            </p:grpSpPr>
            <p:sp>
              <p:nvSpPr>
                <p:cNvPr id="14658" name="Line 3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9" name="Line 3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0" name="Line 3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6" name="Group 378"/>
            <p:cNvGrpSpPr>
              <a:grpSpLocks/>
            </p:cNvGrpSpPr>
            <p:nvPr/>
          </p:nvGrpSpPr>
          <p:grpSpPr bwMode="auto">
            <a:xfrm>
              <a:off x="4700" y="1706"/>
              <a:ext cx="210" cy="97"/>
              <a:chOff x="3600" y="219"/>
              <a:chExt cx="360" cy="175"/>
            </a:xfrm>
          </p:grpSpPr>
          <p:sp>
            <p:nvSpPr>
              <p:cNvPr id="14638"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39" name="Line 38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0" name="Line 38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1" name="Rectangle 38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42"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43" name="Group 384"/>
              <p:cNvGrpSpPr>
                <a:grpSpLocks/>
              </p:cNvGrpSpPr>
              <p:nvPr/>
            </p:nvGrpSpPr>
            <p:grpSpPr bwMode="auto">
              <a:xfrm>
                <a:off x="3686" y="244"/>
                <a:ext cx="177" cy="66"/>
                <a:chOff x="2848" y="848"/>
                <a:chExt cx="140" cy="98"/>
              </a:xfrm>
            </p:grpSpPr>
            <p:sp>
              <p:nvSpPr>
                <p:cNvPr id="14648" name="Line 3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 name="Line 3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 name="Line 3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44" name="Group 388"/>
              <p:cNvGrpSpPr>
                <a:grpSpLocks/>
              </p:cNvGrpSpPr>
              <p:nvPr/>
            </p:nvGrpSpPr>
            <p:grpSpPr bwMode="auto">
              <a:xfrm flipV="1">
                <a:off x="3686" y="243"/>
                <a:ext cx="177" cy="66"/>
                <a:chOff x="2848" y="848"/>
                <a:chExt cx="140" cy="98"/>
              </a:xfrm>
            </p:grpSpPr>
            <p:sp>
              <p:nvSpPr>
                <p:cNvPr id="14645" name="Line 3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 name="Line 3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 name="Line 3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7" name="Group 392"/>
            <p:cNvGrpSpPr>
              <a:grpSpLocks/>
            </p:cNvGrpSpPr>
            <p:nvPr/>
          </p:nvGrpSpPr>
          <p:grpSpPr bwMode="auto">
            <a:xfrm>
              <a:off x="4754" y="1927"/>
              <a:ext cx="228" cy="108"/>
              <a:chOff x="3600" y="219"/>
              <a:chExt cx="360" cy="175"/>
            </a:xfrm>
          </p:grpSpPr>
          <p:sp>
            <p:nvSpPr>
              <p:cNvPr id="14625"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26" name="Line 39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7" name="Line 39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8" name="Rectangle 39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29"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30" name="Group 398"/>
              <p:cNvGrpSpPr>
                <a:grpSpLocks/>
              </p:cNvGrpSpPr>
              <p:nvPr/>
            </p:nvGrpSpPr>
            <p:grpSpPr bwMode="auto">
              <a:xfrm>
                <a:off x="3686" y="244"/>
                <a:ext cx="177" cy="66"/>
                <a:chOff x="2848" y="848"/>
                <a:chExt cx="140" cy="98"/>
              </a:xfrm>
            </p:grpSpPr>
            <p:sp>
              <p:nvSpPr>
                <p:cNvPr id="14635" name="Line 3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6" name="Line 4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7" name="Line 4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31" name="Group 402"/>
              <p:cNvGrpSpPr>
                <a:grpSpLocks/>
              </p:cNvGrpSpPr>
              <p:nvPr/>
            </p:nvGrpSpPr>
            <p:grpSpPr bwMode="auto">
              <a:xfrm flipV="1">
                <a:off x="3686" y="243"/>
                <a:ext cx="177" cy="66"/>
                <a:chOff x="2848" y="848"/>
                <a:chExt cx="140" cy="98"/>
              </a:xfrm>
            </p:grpSpPr>
            <p:sp>
              <p:nvSpPr>
                <p:cNvPr id="14632" name="Line 4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3" name="Line 4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4" name="Line 4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8" name="Group 406"/>
            <p:cNvGrpSpPr>
              <a:grpSpLocks/>
            </p:cNvGrpSpPr>
            <p:nvPr/>
          </p:nvGrpSpPr>
          <p:grpSpPr bwMode="auto">
            <a:xfrm>
              <a:off x="3866" y="1763"/>
              <a:ext cx="220" cy="100"/>
              <a:chOff x="3600" y="219"/>
              <a:chExt cx="360" cy="175"/>
            </a:xfrm>
          </p:grpSpPr>
          <p:sp>
            <p:nvSpPr>
              <p:cNvPr id="14612"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13" name="Line 4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4" name="Line 4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5" name="Rectangle 4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16"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17" name="Group 412"/>
              <p:cNvGrpSpPr>
                <a:grpSpLocks/>
              </p:cNvGrpSpPr>
              <p:nvPr/>
            </p:nvGrpSpPr>
            <p:grpSpPr bwMode="auto">
              <a:xfrm>
                <a:off x="3686" y="244"/>
                <a:ext cx="177" cy="66"/>
                <a:chOff x="2848" y="848"/>
                <a:chExt cx="140" cy="98"/>
              </a:xfrm>
            </p:grpSpPr>
            <p:sp>
              <p:nvSpPr>
                <p:cNvPr id="14622" name="Line 4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3" name="Line 4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4" name="Line 4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18" name="Group 416"/>
              <p:cNvGrpSpPr>
                <a:grpSpLocks/>
              </p:cNvGrpSpPr>
              <p:nvPr/>
            </p:nvGrpSpPr>
            <p:grpSpPr bwMode="auto">
              <a:xfrm flipV="1">
                <a:off x="3686" y="243"/>
                <a:ext cx="177" cy="66"/>
                <a:chOff x="2848" y="848"/>
                <a:chExt cx="140" cy="98"/>
              </a:xfrm>
            </p:grpSpPr>
            <p:sp>
              <p:nvSpPr>
                <p:cNvPr id="14619" name="Line 4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0" name="Line 4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1" name="Line 4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9" name="Group 420"/>
            <p:cNvGrpSpPr>
              <a:grpSpLocks/>
            </p:cNvGrpSpPr>
            <p:nvPr/>
          </p:nvGrpSpPr>
          <p:grpSpPr bwMode="auto">
            <a:xfrm>
              <a:off x="3673" y="2487"/>
              <a:ext cx="220" cy="100"/>
              <a:chOff x="3600" y="219"/>
              <a:chExt cx="360" cy="175"/>
            </a:xfrm>
          </p:grpSpPr>
          <p:sp>
            <p:nvSpPr>
              <p:cNvPr id="14599"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00" name="Line 4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1" name="Line 4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2" name="Rectangle 4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03"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04" name="Group 426"/>
              <p:cNvGrpSpPr>
                <a:grpSpLocks/>
              </p:cNvGrpSpPr>
              <p:nvPr/>
            </p:nvGrpSpPr>
            <p:grpSpPr bwMode="auto">
              <a:xfrm>
                <a:off x="3686" y="244"/>
                <a:ext cx="177" cy="66"/>
                <a:chOff x="2848" y="848"/>
                <a:chExt cx="140" cy="98"/>
              </a:xfrm>
            </p:grpSpPr>
            <p:sp>
              <p:nvSpPr>
                <p:cNvPr id="14609" name="Line 4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0" name="Line 4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1" name="Line 4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05" name="Group 430"/>
              <p:cNvGrpSpPr>
                <a:grpSpLocks/>
              </p:cNvGrpSpPr>
              <p:nvPr/>
            </p:nvGrpSpPr>
            <p:grpSpPr bwMode="auto">
              <a:xfrm flipV="1">
                <a:off x="3686" y="243"/>
                <a:ext cx="177" cy="66"/>
                <a:chOff x="2848" y="848"/>
                <a:chExt cx="140" cy="98"/>
              </a:xfrm>
            </p:grpSpPr>
            <p:sp>
              <p:nvSpPr>
                <p:cNvPr id="14606" name="Line 4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7" name="Line 4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8" name="Line 4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450" name="Line 434"/>
            <p:cNvSpPr>
              <a:spLocks noChangeShapeType="1"/>
            </p:cNvSpPr>
            <p:nvPr/>
          </p:nvSpPr>
          <p:spPr bwMode="auto">
            <a:xfrm flipV="1">
              <a:off x="4430" y="2757"/>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1" name="Line 435"/>
            <p:cNvSpPr>
              <a:spLocks noChangeShapeType="1"/>
            </p:cNvSpPr>
            <p:nvPr/>
          </p:nvSpPr>
          <p:spPr bwMode="auto">
            <a:xfrm>
              <a:off x="4508" y="2592"/>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2" name="Line 436"/>
            <p:cNvSpPr>
              <a:spLocks noChangeShapeType="1"/>
            </p:cNvSpPr>
            <p:nvPr/>
          </p:nvSpPr>
          <p:spPr bwMode="auto">
            <a:xfrm>
              <a:off x="4569" y="2542"/>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3" name="Line 437"/>
            <p:cNvSpPr>
              <a:spLocks noChangeShapeType="1"/>
            </p:cNvSpPr>
            <p:nvPr/>
          </p:nvSpPr>
          <p:spPr bwMode="auto">
            <a:xfrm flipV="1">
              <a:off x="4718" y="2596"/>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4" name="Line 438"/>
            <p:cNvSpPr>
              <a:spLocks noChangeShapeType="1"/>
            </p:cNvSpPr>
            <p:nvPr/>
          </p:nvSpPr>
          <p:spPr bwMode="auto">
            <a:xfrm>
              <a:off x="3898" y="2546"/>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455" name="Group 439"/>
            <p:cNvGrpSpPr>
              <a:grpSpLocks/>
            </p:cNvGrpSpPr>
            <p:nvPr/>
          </p:nvGrpSpPr>
          <p:grpSpPr bwMode="auto">
            <a:xfrm>
              <a:off x="3424" y="2213"/>
              <a:ext cx="209" cy="224"/>
              <a:chOff x="2870" y="1518"/>
              <a:chExt cx="292" cy="320"/>
            </a:xfrm>
          </p:grpSpPr>
          <p:graphicFrame>
            <p:nvGraphicFramePr>
              <p:cNvPr id="14597" name="Object 4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16" name="Clip" r:id="rId10" imgW="826829" imgH="840406" progId="MS_ClipArt_Gallery.2">
                      <p:embed/>
                    </p:oleObj>
                  </mc:Choice>
                  <mc:Fallback>
                    <p:oleObj name="Clip" r:id="rId10" imgW="826829" imgH="840406" progId="MS_ClipArt_Gallery.2">
                      <p:embed/>
                      <p:pic>
                        <p:nvPicPr>
                          <p:cNvPr id="14597" name="Object 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98" name="Object 4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17" name="Clip" r:id="rId11" imgW="1268295" imgH="1199426" progId="MS_ClipArt_Gallery.2">
                      <p:embed/>
                    </p:oleObj>
                  </mc:Choice>
                  <mc:Fallback>
                    <p:oleObj name="Clip" r:id="rId11" imgW="1268295" imgH="1199426" progId="MS_ClipArt_Gallery.2">
                      <p:embed/>
                      <p:pic>
                        <p:nvPicPr>
                          <p:cNvPr id="14598" name="Object 4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56" name="Group 442"/>
            <p:cNvGrpSpPr>
              <a:grpSpLocks/>
            </p:cNvGrpSpPr>
            <p:nvPr/>
          </p:nvGrpSpPr>
          <p:grpSpPr bwMode="auto">
            <a:xfrm>
              <a:off x="3452" y="2445"/>
              <a:ext cx="139" cy="194"/>
              <a:chOff x="2556" y="2689"/>
              <a:chExt cx="183" cy="255"/>
            </a:xfrm>
          </p:grpSpPr>
          <p:pic>
            <p:nvPicPr>
              <p:cNvPr id="14580" name="Picture 443"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81"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2"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3"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4"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5"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6"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7"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8"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9"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0"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1"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2"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3"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4"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5"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6"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14457" name="Object 460"/>
            <p:cNvGraphicFramePr>
              <a:graphicFrameLocks noChangeAspect="1"/>
            </p:cNvGraphicFramePr>
            <p:nvPr/>
          </p:nvGraphicFramePr>
          <p:xfrm>
            <a:off x="3694" y="2240"/>
            <a:ext cx="207" cy="173"/>
          </p:xfrm>
          <a:graphic>
            <a:graphicData uri="http://schemas.openxmlformats.org/presentationml/2006/ole">
              <mc:AlternateContent xmlns:mc="http://schemas.openxmlformats.org/markup-compatibility/2006">
                <mc:Choice xmlns:v="urn:schemas-microsoft-com:vml" Requires="v">
                  <p:oleObj spid="_x0000_s1318" name="Clip" r:id="rId13" imgW="1307263" imgH="1084139" progId="MS_ClipArt_Gallery.2">
                    <p:embed/>
                  </p:oleObj>
                </mc:Choice>
                <mc:Fallback>
                  <p:oleObj name="Clip" r:id="rId13" imgW="1307263" imgH="1084139" progId="MS_ClipArt_Gallery.2">
                    <p:embed/>
                    <p:pic>
                      <p:nvPicPr>
                        <p:cNvPr id="14457" name="Object 4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4" y="2240"/>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58" name="Line 461"/>
            <p:cNvSpPr>
              <a:spLocks noChangeShapeType="1"/>
            </p:cNvSpPr>
            <p:nvPr/>
          </p:nvSpPr>
          <p:spPr bwMode="auto">
            <a:xfrm>
              <a:off x="4084" y="1820"/>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9" name="Line 462"/>
            <p:cNvSpPr>
              <a:spLocks noChangeShapeType="1"/>
            </p:cNvSpPr>
            <p:nvPr/>
          </p:nvSpPr>
          <p:spPr bwMode="auto">
            <a:xfrm>
              <a:off x="3811" y="1712"/>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60" name="Freeform 463"/>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Line 464"/>
            <p:cNvSpPr>
              <a:spLocks noChangeShapeType="1"/>
            </p:cNvSpPr>
            <p:nvPr/>
          </p:nvSpPr>
          <p:spPr bwMode="auto">
            <a:xfrm rot="-5400000">
              <a:off x="4791" y="3440"/>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462" name="Group 465"/>
            <p:cNvGrpSpPr>
              <a:grpSpLocks/>
            </p:cNvGrpSpPr>
            <p:nvPr/>
          </p:nvGrpSpPr>
          <p:grpSpPr bwMode="auto">
            <a:xfrm>
              <a:off x="4736" y="3526"/>
              <a:ext cx="125" cy="230"/>
              <a:chOff x="4180" y="783"/>
              <a:chExt cx="150" cy="307"/>
            </a:xfrm>
          </p:grpSpPr>
          <p:sp>
            <p:nvSpPr>
              <p:cNvPr id="14572" name="AutoShape 46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3" name="Rectangle 46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4"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5"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6" name="Line 47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7" name="Line 47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8"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9" name="Rectangle 47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4463" name="Line 474"/>
            <p:cNvSpPr>
              <a:spLocks noChangeShapeType="1"/>
            </p:cNvSpPr>
            <p:nvPr/>
          </p:nvSpPr>
          <p:spPr bwMode="auto">
            <a:xfrm rot="5400000" flipV="1">
              <a:off x="4883" y="3617"/>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64" name="Line 475"/>
            <p:cNvSpPr>
              <a:spLocks noChangeShapeType="1"/>
            </p:cNvSpPr>
            <p:nvPr/>
          </p:nvSpPr>
          <p:spPr bwMode="auto">
            <a:xfrm rot="-5400000">
              <a:off x="5000" y="3413"/>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465" name="Group 476"/>
            <p:cNvGrpSpPr>
              <a:grpSpLocks/>
            </p:cNvGrpSpPr>
            <p:nvPr/>
          </p:nvGrpSpPr>
          <p:grpSpPr bwMode="auto">
            <a:xfrm>
              <a:off x="4735" y="3230"/>
              <a:ext cx="316" cy="148"/>
              <a:chOff x="3600" y="219"/>
              <a:chExt cx="360" cy="175"/>
            </a:xfrm>
          </p:grpSpPr>
          <p:sp>
            <p:nvSpPr>
              <p:cNvPr id="14559"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60" name="Line 4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1" name="Line 4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2" name="Rectangle 4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63"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564" name="Group 482"/>
              <p:cNvGrpSpPr>
                <a:grpSpLocks/>
              </p:cNvGrpSpPr>
              <p:nvPr/>
            </p:nvGrpSpPr>
            <p:grpSpPr bwMode="auto">
              <a:xfrm>
                <a:off x="3686" y="244"/>
                <a:ext cx="177" cy="66"/>
                <a:chOff x="2848" y="848"/>
                <a:chExt cx="140" cy="98"/>
              </a:xfrm>
            </p:grpSpPr>
            <p:sp>
              <p:nvSpPr>
                <p:cNvPr id="14569" name="Line 4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0" name="Line 4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1" name="Line 4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565" name="Group 486"/>
              <p:cNvGrpSpPr>
                <a:grpSpLocks/>
              </p:cNvGrpSpPr>
              <p:nvPr/>
            </p:nvGrpSpPr>
            <p:grpSpPr bwMode="auto">
              <a:xfrm flipV="1">
                <a:off x="3686" y="243"/>
                <a:ext cx="177" cy="66"/>
                <a:chOff x="2848" y="848"/>
                <a:chExt cx="140" cy="98"/>
              </a:xfrm>
            </p:grpSpPr>
            <p:sp>
              <p:nvSpPr>
                <p:cNvPr id="14566" name="Line 4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7" name="Line 4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8" name="Line 4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66" name="Group 490"/>
            <p:cNvGrpSpPr>
              <a:grpSpLocks/>
            </p:cNvGrpSpPr>
            <p:nvPr/>
          </p:nvGrpSpPr>
          <p:grpSpPr bwMode="auto">
            <a:xfrm>
              <a:off x="4221" y="3056"/>
              <a:ext cx="316" cy="148"/>
              <a:chOff x="3600" y="219"/>
              <a:chExt cx="360" cy="175"/>
            </a:xfrm>
          </p:grpSpPr>
          <p:sp>
            <p:nvSpPr>
              <p:cNvPr id="14546"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47" name="Line 4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 name="Line 4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9" name="Rectangle 4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50"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551" name="Group 496"/>
              <p:cNvGrpSpPr>
                <a:grpSpLocks/>
              </p:cNvGrpSpPr>
              <p:nvPr/>
            </p:nvGrpSpPr>
            <p:grpSpPr bwMode="auto">
              <a:xfrm>
                <a:off x="3686" y="244"/>
                <a:ext cx="177" cy="66"/>
                <a:chOff x="2848" y="848"/>
                <a:chExt cx="140" cy="98"/>
              </a:xfrm>
            </p:grpSpPr>
            <p:sp>
              <p:nvSpPr>
                <p:cNvPr id="14556" name="Line 4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7" name="Line 4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8" name="Line 4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552" name="Group 500"/>
              <p:cNvGrpSpPr>
                <a:grpSpLocks/>
              </p:cNvGrpSpPr>
              <p:nvPr/>
            </p:nvGrpSpPr>
            <p:grpSpPr bwMode="auto">
              <a:xfrm flipV="1">
                <a:off x="3686" y="243"/>
                <a:ext cx="177" cy="66"/>
                <a:chOff x="2848" y="848"/>
                <a:chExt cx="140" cy="98"/>
              </a:xfrm>
            </p:grpSpPr>
            <p:sp>
              <p:nvSpPr>
                <p:cNvPr id="14553" name="Line 5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4" name="Line 5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5" name="Line 5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67" name="Group 504"/>
            <p:cNvGrpSpPr>
              <a:grpSpLocks/>
            </p:cNvGrpSpPr>
            <p:nvPr/>
          </p:nvGrpSpPr>
          <p:grpSpPr bwMode="auto">
            <a:xfrm>
              <a:off x="3802" y="3248"/>
              <a:ext cx="316" cy="148"/>
              <a:chOff x="3600" y="219"/>
              <a:chExt cx="360" cy="175"/>
            </a:xfrm>
          </p:grpSpPr>
          <p:sp>
            <p:nvSpPr>
              <p:cNvPr id="14533"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34" name="Line 5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35" name="Line 5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36" name="Rectangle 5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37"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538" name="Group 510"/>
              <p:cNvGrpSpPr>
                <a:grpSpLocks/>
              </p:cNvGrpSpPr>
              <p:nvPr/>
            </p:nvGrpSpPr>
            <p:grpSpPr bwMode="auto">
              <a:xfrm>
                <a:off x="3686" y="244"/>
                <a:ext cx="177" cy="66"/>
                <a:chOff x="2848" y="848"/>
                <a:chExt cx="140" cy="98"/>
              </a:xfrm>
            </p:grpSpPr>
            <p:sp>
              <p:nvSpPr>
                <p:cNvPr id="14543" name="Line 5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 name="Line 5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 name="Line 5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539" name="Group 514"/>
              <p:cNvGrpSpPr>
                <a:grpSpLocks/>
              </p:cNvGrpSpPr>
              <p:nvPr/>
            </p:nvGrpSpPr>
            <p:grpSpPr bwMode="auto">
              <a:xfrm flipV="1">
                <a:off x="3686" y="243"/>
                <a:ext cx="177" cy="66"/>
                <a:chOff x="2848" y="848"/>
                <a:chExt cx="140" cy="98"/>
              </a:xfrm>
            </p:grpSpPr>
            <p:sp>
              <p:nvSpPr>
                <p:cNvPr id="14540" name="Line 5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 name="Line 5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 name="Line 5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468" name="Line 518"/>
            <p:cNvSpPr>
              <a:spLocks noChangeShapeType="1"/>
            </p:cNvSpPr>
            <p:nvPr/>
          </p:nvSpPr>
          <p:spPr bwMode="auto">
            <a:xfrm>
              <a:off x="4504" y="3189"/>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69" name="Line 519"/>
            <p:cNvSpPr>
              <a:spLocks noChangeShapeType="1"/>
            </p:cNvSpPr>
            <p:nvPr/>
          </p:nvSpPr>
          <p:spPr bwMode="auto">
            <a:xfrm flipV="1">
              <a:off x="4093" y="3197"/>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0" name="Line 520"/>
            <p:cNvSpPr>
              <a:spLocks noChangeShapeType="1"/>
            </p:cNvSpPr>
            <p:nvPr/>
          </p:nvSpPr>
          <p:spPr bwMode="auto">
            <a:xfrm flipV="1">
              <a:off x="4120" y="33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1" name="Line 521"/>
            <p:cNvSpPr>
              <a:spLocks noChangeShapeType="1"/>
            </p:cNvSpPr>
            <p:nvPr/>
          </p:nvSpPr>
          <p:spPr bwMode="auto">
            <a:xfrm flipH="1">
              <a:off x="3676" y="3165"/>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2" name="Line 522"/>
            <p:cNvSpPr>
              <a:spLocks noChangeShapeType="1"/>
            </p:cNvSpPr>
            <p:nvPr/>
          </p:nvSpPr>
          <p:spPr bwMode="auto">
            <a:xfrm>
              <a:off x="3692" y="3197"/>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3" name="Line 523"/>
            <p:cNvSpPr>
              <a:spLocks noChangeShapeType="1"/>
            </p:cNvSpPr>
            <p:nvPr/>
          </p:nvSpPr>
          <p:spPr bwMode="auto">
            <a:xfrm>
              <a:off x="3604" y="3409"/>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4" name="Line 524"/>
            <p:cNvSpPr>
              <a:spLocks noChangeShapeType="1"/>
            </p:cNvSpPr>
            <p:nvPr/>
          </p:nvSpPr>
          <p:spPr bwMode="auto">
            <a:xfrm>
              <a:off x="3763" y="3459"/>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5" name="Line 525"/>
            <p:cNvSpPr>
              <a:spLocks noChangeShapeType="1"/>
            </p:cNvSpPr>
            <p:nvPr/>
          </p:nvSpPr>
          <p:spPr bwMode="auto">
            <a:xfrm flipH="1">
              <a:off x="3914" y="3401"/>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6" name="Line 526"/>
            <p:cNvSpPr>
              <a:spLocks noChangeShapeType="1"/>
            </p:cNvSpPr>
            <p:nvPr/>
          </p:nvSpPr>
          <p:spPr bwMode="auto">
            <a:xfrm>
              <a:off x="3796" y="3457"/>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7" name="Line 527"/>
            <p:cNvSpPr>
              <a:spLocks noChangeShapeType="1"/>
            </p:cNvSpPr>
            <p:nvPr/>
          </p:nvSpPr>
          <p:spPr bwMode="auto">
            <a:xfrm flipH="1" flipV="1">
              <a:off x="4046" y="346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478" name="Object 528"/>
            <p:cNvGraphicFramePr>
              <a:graphicFrameLocks noChangeAspect="1"/>
            </p:cNvGraphicFramePr>
            <p:nvPr/>
          </p:nvGraphicFramePr>
          <p:xfrm>
            <a:off x="3451" y="3335"/>
            <a:ext cx="216" cy="180"/>
          </p:xfrm>
          <a:graphic>
            <a:graphicData uri="http://schemas.openxmlformats.org/presentationml/2006/ole">
              <mc:AlternateContent xmlns:mc="http://schemas.openxmlformats.org/markup-compatibility/2006">
                <mc:Choice xmlns:v="urn:schemas-microsoft-com:vml" Requires="v">
                  <p:oleObj spid="_x0000_s1319" name="Clip" r:id="rId15" imgW="1307263" imgH="1084139" progId="MS_ClipArt_Gallery.2">
                    <p:embed/>
                  </p:oleObj>
                </mc:Choice>
                <mc:Fallback>
                  <p:oleObj name="Clip" r:id="rId15" imgW="1307263" imgH="1084139" progId="MS_ClipArt_Gallery.2">
                    <p:embed/>
                    <p:pic>
                      <p:nvPicPr>
                        <p:cNvPr id="14478" name="Object 5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1" y="33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79" name="Object 529"/>
            <p:cNvGraphicFramePr>
              <a:graphicFrameLocks noChangeAspect="1"/>
            </p:cNvGraphicFramePr>
            <p:nvPr/>
          </p:nvGraphicFramePr>
          <p:xfrm>
            <a:off x="3555" y="3135"/>
            <a:ext cx="216" cy="180"/>
          </p:xfrm>
          <a:graphic>
            <a:graphicData uri="http://schemas.openxmlformats.org/presentationml/2006/ole">
              <mc:AlternateContent xmlns:mc="http://schemas.openxmlformats.org/markup-compatibility/2006">
                <mc:Choice xmlns:v="urn:schemas-microsoft-com:vml" Requires="v">
                  <p:oleObj spid="_x0000_s1320" name="Clip" r:id="rId16" imgW="1307263" imgH="1084139" progId="MS_ClipArt_Gallery.2">
                    <p:embed/>
                  </p:oleObj>
                </mc:Choice>
                <mc:Fallback>
                  <p:oleObj name="Clip" r:id="rId16" imgW="1307263" imgH="1084139" progId="MS_ClipArt_Gallery.2">
                    <p:embed/>
                    <p:pic>
                      <p:nvPicPr>
                        <p:cNvPr id="14479" name="Object 5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 y="31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0" name="Object 530"/>
            <p:cNvGraphicFramePr>
              <a:graphicFrameLocks noChangeAspect="1"/>
            </p:cNvGraphicFramePr>
            <p:nvPr/>
          </p:nvGraphicFramePr>
          <p:xfrm>
            <a:off x="3723" y="3495"/>
            <a:ext cx="216" cy="180"/>
          </p:xfrm>
          <a:graphic>
            <a:graphicData uri="http://schemas.openxmlformats.org/presentationml/2006/ole">
              <mc:AlternateContent xmlns:mc="http://schemas.openxmlformats.org/markup-compatibility/2006">
                <mc:Choice xmlns:v="urn:schemas-microsoft-com:vml" Requires="v">
                  <p:oleObj spid="_x0000_s1321" name="Clip" r:id="rId17" imgW="1307263" imgH="1084139" progId="MS_ClipArt_Gallery.2">
                    <p:embed/>
                  </p:oleObj>
                </mc:Choice>
                <mc:Fallback>
                  <p:oleObj name="Clip" r:id="rId17" imgW="1307263" imgH="1084139" progId="MS_ClipArt_Gallery.2">
                    <p:embed/>
                    <p:pic>
                      <p:nvPicPr>
                        <p:cNvPr id="14480" name="Object 5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49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1" name="Object 531"/>
            <p:cNvGraphicFramePr>
              <a:graphicFrameLocks noChangeAspect="1"/>
            </p:cNvGraphicFramePr>
            <p:nvPr/>
          </p:nvGraphicFramePr>
          <p:xfrm>
            <a:off x="3937" y="3497"/>
            <a:ext cx="216" cy="180"/>
          </p:xfrm>
          <a:graphic>
            <a:graphicData uri="http://schemas.openxmlformats.org/presentationml/2006/ole">
              <mc:AlternateContent xmlns:mc="http://schemas.openxmlformats.org/markup-compatibility/2006">
                <mc:Choice xmlns:v="urn:schemas-microsoft-com:vml" Requires="v">
                  <p:oleObj spid="_x0000_s1322" name="Clip" r:id="rId18" imgW="1307263" imgH="1084139" progId="MS_ClipArt_Gallery.2">
                    <p:embed/>
                  </p:oleObj>
                </mc:Choice>
                <mc:Fallback>
                  <p:oleObj name="Clip" r:id="rId18" imgW="1307263" imgH="1084139" progId="MS_ClipArt_Gallery.2">
                    <p:embed/>
                    <p:pic>
                      <p:nvPicPr>
                        <p:cNvPr id="14481" name="Object 5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 y="3497"/>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482" name="Group 532"/>
            <p:cNvGrpSpPr>
              <a:grpSpLocks/>
            </p:cNvGrpSpPr>
            <p:nvPr/>
          </p:nvGrpSpPr>
          <p:grpSpPr bwMode="auto">
            <a:xfrm>
              <a:off x="4509" y="3576"/>
              <a:ext cx="172" cy="215"/>
              <a:chOff x="2870" y="1518"/>
              <a:chExt cx="292" cy="320"/>
            </a:xfrm>
          </p:grpSpPr>
          <p:graphicFrame>
            <p:nvGraphicFramePr>
              <p:cNvPr id="14531" name="Object 5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23" name="Clip" r:id="rId19" imgW="826829" imgH="840406" progId="MS_ClipArt_Gallery.2">
                      <p:embed/>
                    </p:oleObj>
                  </mc:Choice>
                  <mc:Fallback>
                    <p:oleObj name="Clip" r:id="rId19" imgW="826829" imgH="840406" progId="MS_ClipArt_Gallery.2">
                      <p:embed/>
                      <p:pic>
                        <p:nvPicPr>
                          <p:cNvPr id="14531" name="Object 5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32" name="Object 5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24" name="Clip" r:id="rId20" imgW="1268295" imgH="1199426" progId="MS_ClipArt_Gallery.2">
                      <p:embed/>
                    </p:oleObj>
                  </mc:Choice>
                  <mc:Fallback>
                    <p:oleObj name="Clip" r:id="rId20" imgW="1268295" imgH="1199426" progId="MS_ClipArt_Gallery.2">
                      <p:embed/>
                      <p:pic>
                        <p:nvPicPr>
                          <p:cNvPr id="14532" name="Object 5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83" name="Group 535"/>
            <p:cNvGrpSpPr>
              <a:grpSpLocks/>
            </p:cNvGrpSpPr>
            <p:nvPr/>
          </p:nvGrpSpPr>
          <p:grpSpPr bwMode="auto">
            <a:xfrm>
              <a:off x="4225" y="3608"/>
              <a:ext cx="220" cy="203"/>
              <a:chOff x="2870" y="1518"/>
              <a:chExt cx="292" cy="320"/>
            </a:xfrm>
          </p:grpSpPr>
          <p:graphicFrame>
            <p:nvGraphicFramePr>
              <p:cNvPr id="14529" name="Object 5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25" name="Clip" r:id="rId21" imgW="826829" imgH="840406" progId="MS_ClipArt_Gallery.2">
                      <p:embed/>
                    </p:oleObj>
                  </mc:Choice>
                  <mc:Fallback>
                    <p:oleObj name="Clip" r:id="rId21" imgW="826829" imgH="840406" progId="MS_ClipArt_Gallery.2">
                      <p:embed/>
                      <p:pic>
                        <p:nvPicPr>
                          <p:cNvPr id="14529" name="Object 5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30" name="Object 5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26" name="Clip" r:id="rId22" imgW="1268295" imgH="1199426" progId="MS_ClipArt_Gallery.2">
                      <p:embed/>
                    </p:oleObj>
                  </mc:Choice>
                  <mc:Fallback>
                    <p:oleObj name="Clip" r:id="rId22" imgW="1268295" imgH="1199426" progId="MS_ClipArt_Gallery.2">
                      <p:embed/>
                      <p:pic>
                        <p:nvPicPr>
                          <p:cNvPr id="14530" name="Object 5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84" name="Group 538"/>
            <p:cNvGrpSpPr>
              <a:grpSpLocks/>
            </p:cNvGrpSpPr>
            <p:nvPr/>
          </p:nvGrpSpPr>
          <p:grpSpPr bwMode="auto">
            <a:xfrm>
              <a:off x="4324" y="3364"/>
              <a:ext cx="183" cy="255"/>
              <a:chOff x="2556" y="2689"/>
              <a:chExt cx="183" cy="255"/>
            </a:xfrm>
          </p:grpSpPr>
          <p:pic>
            <p:nvPicPr>
              <p:cNvPr id="14512" name="Picture 539"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3"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4"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5"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6"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7"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8"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9"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1"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2"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3"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4"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5"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6"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7"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8"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85" name="Line 556"/>
            <p:cNvSpPr>
              <a:spLocks noChangeShapeType="1"/>
            </p:cNvSpPr>
            <p:nvPr/>
          </p:nvSpPr>
          <p:spPr bwMode="auto">
            <a:xfrm>
              <a:off x="4097" y="3373"/>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86" name="Line 557"/>
            <p:cNvSpPr>
              <a:spLocks noChangeShapeType="1"/>
            </p:cNvSpPr>
            <p:nvPr/>
          </p:nvSpPr>
          <p:spPr bwMode="auto">
            <a:xfrm>
              <a:off x="3750" y="3332"/>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487" name="Group 558"/>
            <p:cNvGrpSpPr>
              <a:grpSpLocks/>
            </p:cNvGrpSpPr>
            <p:nvPr/>
          </p:nvGrpSpPr>
          <p:grpSpPr bwMode="auto">
            <a:xfrm>
              <a:off x="4995" y="3370"/>
              <a:ext cx="131" cy="258"/>
              <a:chOff x="4180" y="783"/>
              <a:chExt cx="150" cy="307"/>
            </a:xfrm>
          </p:grpSpPr>
          <p:sp>
            <p:nvSpPr>
              <p:cNvPr id="14504" name="AutoShape 55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5" name="Rectangle 56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6"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7"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8" name="Line 56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09" name="Line 56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10"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11" name="Rectangle 56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4488" name="Line 567"/>
            <p:cNvSpPr>
              <a:spLocks noChangeShapeType="1"/>
            </p:cNvSpPr>
            <p:nvPr/>
          </p:nvSpPr>
          <p:spPr bwMode="auto">
            <a:xfrm flipH="1">
              <a:off x="3806" y="2401"/>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89" name="Line 568"/>
            <p:cNvSpPr>
              <a:spLocks noChangeShapeType="1"/>
            </p:cNvSpPr>
            <p:nvPr/>
          </p:nvSpPr>
          <p:spPr bwMode="auto">
            <a:xfrm flipV="1">
              <a:off x="4623" y="1760"/>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0" name="Line 569"/>
            <p:cNvSpPr>
              <a:spLocks noChangeShapeType="1"/>
            </p:cNvSpPr>
            <p:nvPr/>
          </p:nvSpPr>
          <p:spPr bwMode="auto">
            <a:xfrm>
              <a:off x="4514" y="1869"/>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1" name="Line 570"/>
            <p:cNvSpPr>
              <a:spLocks noChangeShapeType="1"/>
            </p:cNvSpPr>
            <p:nvPr/>
          </p:nvSpPr>
          <p:spPr bwMode="auto">
            <a:xfrm flipV="1">
              <a:off x="4630" y="1804"/>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2" name="Line 571"/>
            <p:cNvSpPr>
              <a:spLocks noChangeShapeType="1"/>
            </p:cNvSpPr>
            <p:nvPr/>
          </p:nvSpPr>
          <p:spPr bwMode="auto">
            <a:xfrm>
              <a:off x="4852" y="1803"/>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3" name="Line 572"/>
            <p:cNvSpPr>
              <a:spLocks noChangeShapeType="1"/>
            </p:cNvSpPr>
            <p:nvPr/>
          </p:nvSpPr>
          <p:spPr bwMode="auto">
            <a:xfrm>
              <a:off x="4634" y="1996"/>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4" name="Line 573"/>
            <p:cNvSpPr>
              <a:spLocks noChangeShapeType="1"/>
            </p:cNvSpPr>
            <p:nvPr/>
          </p:nvSpPr>
          <p:spPr bwMode="auto">
            <a:xfrm flipV="1">
              <a:off x="3560" y="2542"/>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5" name="Line 574"/>
            <p:cNvSpPr>
              <a:spLocks noChangeShapeType="1"/>
            </p:cNvSpPr>
            <p:nvPr/>
          </p:nvSpPr>
          <p:spPr bwMode="auto">
            <a:xfrm flipV="1">
              <a:off x="4895" y="1614"/>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6" name="Line 575"/>
            <p:cNvSpPr>
              <a:spLocks noChangeShapeType="1"/>
            </p:cNvSpPr>
            <p:nvPr/>
          </p:nvSpPr>
          <p:spPr bwMode="auto">
            <a:xfrm>
              <a:off x="4983" y="1990"/>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7" name="Line 576"/>
            <p:cNvSpPr>
              <a:spLocks noChangeShapeType="1"/>
            </p:cNvSpPr>
            <p:nvPr/>
          </p:nvSpPr>
          <p:spPr bwMode="auto">
            <a:xfrm flipH="1">
              <a:off x="4445" y="2038"/>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8" name="Line 577"/>
            <p:cNvSpPr>
              <a:spLocks noChangeShapeType="1"/>
            </p:cNvSpPr>
            <p:nvPr/>
          </p:nvSpPr>
          <p:spPr bwMode="auto">
            <a:xfrm flipH="1">
              <a:off x="4817" y="2038"/>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9" name="Text Box 578"/>
            <p:cNvSpPr txBox="1">
              <a:spLocks noChangeArrowheads="1"/>
            </p:cNvSpPr>
            <p:nvPr/>
          </p:nvSpPr>
          <p:spPr bwMode="auto">
            <a:xfrm>
              <a:off x="3229" y="2006"/>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家庭网络</a:t>
              </a:r>
            </a:p>
          </p:txBody>
        </p:sp>
        <p:sp>
          <p:nvSpPr>
            <p:cNvPr id="14500" name="Text Box 579"/>
            <p:cNvSpPr txBox="1">
              <a:spLocks noChangeArrowheads="1"/>
            </p:cNvSpPr>
            <p:nvPr/>
          </p:nvSpPr>
          <p:spPr bwMode="auto">
            <a:xfrm>
              <a:off x="3515" y="285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机构网络</a:t>
              </a:r>
            </a:p>
          </p:txBody>
        </p:sp>
        <p:sp>
          <p:nvSpPr>
            <p:cNvPr id="14501" name="Text Box 580"/>
            <p:cNvSpPr txBox="1">
              <a:spLocks noChangeArrowheads="1"/>
            </p:cNvSpPr>
            <p:nvPr/>
          </p:nvSpPr>
          <p:spPr bwMode="auto">
            <a:xfrm>
              <a:off x="3234" y="1065"/>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移动网络</a:t>
              </a:r>
            </a:p>
          </p:txBody>
        </p:sp>
        <p:sp>
          <p:nvSpPr>
            <p:cNvPr id="14502" name="Text Box 581"/>
            <p:cNvSpPr txBox="1">
              <a:spLocks noChangeArrowheads="1"/>
            </p:cNvSpPr>
            <p:nvPr/>
          </p:nvSpPr>
          <p:spPr bwMode="auto">
            <a:xfrm>
              <a:off x="4369" y="1368"/>
              <a:ext cx="7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全球</a:t>
              </a:r>
              <a:r>
                <a:rPr kumimoji="0" lang="en-US" altLang="zh-CN" sz="2000">
                  <a:latin typeface="Comic Sans MS" panose="030F0702030302020204" pitchFamily="66" charset="0"/>
                  <a:ea typeface="宋体" panose="02010600030101010101" pitchFamily="2" charset="-122"/>
                </a:rPr>
                <a:t>ISP</a:t>
              </a:r>
            </a:p>
          </p:txBody>
        </p:sp>
        <p:sp>
          <p:nvSpPr>
            <p:cNvPr id="14503" name="Text Box 582"/>
            <p:cNvSpPr txBox="1">
              <a:spLocks noChangeArrowheads="1"/>
            </p:cNvSpPr>
            <p:nvPr/>
          </p:nvSpPr>
          <p:spPr bwMode="auto">
            <a:xfrm>
              <a:off x="4240" y="2240"/>
              <a:ext cx="7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区域</a:t>
              </a:r>
              <a:r>
                <a:rPr kumimoji="0" lang="en-US" altLang="zh-CN" sz="2000">
                  <a:latin typeface="Comic Sans MS" panose="030F0702030302020204" pitchFamily="66" charset="0"/>
                  <a:ea typeface="宋体" panose="02010600030101010101" pitchFamily="2" charset="-122"/>
                </a:rPr>
                <a:t>ISP</a:t>
              </a:r>
            </a:p>
          </p:txBody>
        </p:sp>
      </p:grpSp>
      <p:grpSp>
        <p:nvGrpSpPr>
          <p:cNvPr id="4747" name="Group 674"/>
          <p:cNvGrpSpPr>
            <a:grpSpLocks/>
          </p:cNvGrpSpPr>
          <p:nvPr/>
        </p:nvGrpSpPr>
        <p:grpSpPr bwMode="auto">
          <a:xfrm>
            <a:off x="1510035" y="5666754"/>
            <a:ext cx="793750" cy="515938"/>
            <a:chOff x="293" y="3442"/>
            <a:chExt cx="500" cy="325"/>
          </a:xfrm>
        </p:grpSpPr>
        <p:grpSp>
          <p:nvGrpSpPr>
            <p:cNvPr id="14418" name="Group 585"/>
            <p:cNvGrpSpPr>
              <a:grpSpLocks/>
            </p:cNvGrpSpPr>
            <p:nvPr/>
          </p:nvGrpSpPr>
          <p:grpSpPr bwMode="auto">
            <a:xfrm>
              <a:off x="383" y="3442"/>
              <a:ext cx="228" cy="108"/>
              <a:chOff x="3600" y="219"/>
              <a:chExt cx="360" cy="175"/>
            </a:xfrm>
          </p:grpSpPr>
          <p:sp>
            <p:nvSpPr>
              <p:cNvPr id="14420" name="Oval 5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21" name="Line 5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2" name="Line 5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3" name="Rectangle 5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24" name="Oval 5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425" name="Group 591"/>
              <p:cNvGrpSpPr>
                <a:grpSpLocks/>
              </p:cNvGrpSpPr>
              <p:nvPr/>
            </p:nvGrpSpPr>
            <p:grpSpPr bwMode="auto">
              <a:xfrm>
                <a:off x="3686" y="244"/>
                <a:ext cx="177" cy="66"/>
                <a:chOff x="2848" y="848"/>
                <a:chExt cx="140" cy="98"/>
              </a:xfrm>
            </p:grpSpPr>
            <p:sp>
              <p:nvSpPr>
                <p:cNvPr id="14430" name="Line 5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1" name="Line 5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2" name="Line 5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426" name="Group 595"/>
              <p:cNvGrpSpPr>
                <a:grpSpLocks/>
              </p:cNvGrpSpPr>
              <p:nvPr/>
            </p:nvGrpSpPr>
            <p:grpSpPr bwMode="auto">
              <a:xfrm flipV="1">
                <a:off x="3686" y="243"/>
                <a:ext cx="177" cy="66"/>
                <a:chOff x="2848" y="848"/>
                <a:chExt cx="140" cy="98"/>
              </a:xfrm>
            </p:grpSpPr>
            <p:sp>
              <p:nvSpPr>
                <p:cNvPr id="14427" name="Line 5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8" name="Line 5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9" name="Line 5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419" name="Text Box 662"/>
            <p:cNvSpPr txBox="1">
              <a:spLocks noChangeArrowheads="1"/>
            </p:cNvSpPr>
            <p:nvPr/>
          </p:nvSpPr>
          <p:spPr bwMode="auto">
            <a:xfrm>
              <a:off x="293" y="3549"/>
              <a:ext cx="50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Comic Sans MS" panose="030F0702030302020204" pitchFamily="66" charset="0"/>
                  <a:ea typeface="宋体" panose="02010600030101010101" pitchFamily="2" charset="-122"/>
                </a:rPr>
                <a:t>路由器</a:t>
              </a:r>
            </a:p>
          </p:txBody>
        </p:sp>
      </p:grpSp>
      <p:grpSp>
        <p:nvGrpSpPr>
          <p:cNvPr id="4751" name="Group 672"/>
          <p:cNvGrpSpPr>
            <a:grpSpLocks/>
          </p:cNvGrpSpPr>
          <p:nvPr/>
        </p:nvGrpSpPr>
        <p:grpSpPr bwMode="auto">
          <a:xfrm>
            <a:off x="1127448" y="1528142"/>
            <a:ext cx="1420813" cy="1739900"/>
            <a:chOff x="92" y="835"/>
            <a:chExt cx="895" cy="1096"/>
          </a:xfrm>
        </p:grpSpPr>
        <p:grpSp>
          <p:nvGrpSpPr>
            <p:cNvPr id="14400" name="Group 599"/>
            <p:cNvGrpSpPr>
              <a:grpSpLocks/>
            </p:cNvGrpSpPr>
            <p:nvPr/>
          </p:nvGrpSpPr>
          <p:grpSpPr bwMode="auto">
            <a:xfrm>
              <a:off x="92" y="1416"/>
              <a:ext cx="220" cy="245"/>
              <a:chOff x="2870" y="1518"/>
              <a:chExt cx="292" cy="320"/>
            </a:xfrm>
          </p:grpSpPr>
          <p:graphicFrame>
            <p:nvGraphicFramePr>
              <p:cNvPr id="14416" name="Object 60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27" name="Clip" r:id="rId23" imgW="826829" imgH="840406" progId="MS_ClipArt_Gallery.2">
                      <p:embed/>
                    </p:oleObj>
                  </mc:Choice>
                  <mc:Fallback>
                    <p:oleObj name="Clip" r:id="rId23" imgW="826829" imgH="840406" progId="MS_ClipArt_Gallery.2">
                      <p:embed/>
                      <p:pic>
                        <p:nvPicPr>
                          <p:cNvPr id="14416" name="Object 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17" name="Object 60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28" name="Clip" r:id="rId24" imgW="1268295" imgH="1199426" progId="MS_ClipArt_Gallery.2">
                      <p:embed/>
                    </p:oleObj>
                  </mc:Choice>
                  <mc:Fallback>
                    <p:oleObj name="Clip" r:id="rId24" imgW="1268295" imgH="1199426" progId="MS_ClipArt_Gallery.2">
                      <p:embed/>
                      <p:pic>
                        <p:nvPicPr>
                          <p:cNvPr id="14417" name="Object 6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401" name="Object 602"/>
            <p:cNvGraphicFramePr>
              <a:graphicFrameLocks noChangeAspect="1"/>
            </p:cNvGraphicFramePr>
            <p:nvPr/>
          </p:nvGraphicFramePr>
          <p:xfrm>
            <a:off x="131" y="843"/>
            <a:ext cx="207" cy="173"/>
          </p:xfrm>
          <a:graphic>
            <a:graphicData uri="http://schemas.openxmlformats.org/presentationml/2006/ole">
              <mc:AlternateContent xmlns:mc="http://schemas.openxmlformats.org/markup-compatibility/2006">
                <mc:Choice xmlns:v="urn:schemas-microsoft-com:vml" Requires="v">
                  <p:oleObj spid="_x0000_s1329" name="Clip" r:id="rId25" imgW="1307263" imgH="1084139" progId="MS_ClipArt_Gallery.2">
                    <p:embed/>
                  </p:oleObj>
                </mc:Choice>
                <mc:Fallback>
                  <p:oleObj name="Clip" r:id="rId25" imgW="1307263" imgH="1084139" progId="MS_ClipArt_Gallery.2">
                    <p:embed/>
                    <p:pic>
                      <p:nvPicPr>
                        <p:cNvPr id="14401" name="Object 6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 y="843"/>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402" name="Group 603"/>
            <p:cNvGrpSpPr>
              <a:grpSpLocks/>
            </p:cNvGrpSpPr>
            <p:nvPr/>
          </p:nvGrpSpPr>
          <p:grpSpPr bwMode="auto">
            <a:xfrm>
              <a:off x="171" y="1105"/>
              <a:ext cx="148" cy="241"/>
              <a:chOff x="4180" y="783"/>
              <a:chExt cx="150" cy="307"/>
            </a:xfrm>
          </p:grpSpPr>
          <p:sp>
            <p:nvSpPr>
              <p:cNvPr id="14408" name="AutoShape 60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09" name="Rectangle 60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0" name="Rectangle 60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1" name="AutoShape 60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2" name="Line 60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13" name="Line 60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14" name="Rectangle 6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5" name="Rectangle 61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pic>
          <p:nvPicPr>
            <p:cNvPr id="14403" name="Picture 661"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 y="176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4" name="Text Box 663"/>
            <p:cNvSpPr txBox="1">
              <a:spLocks noChangeArrowheads="1"/>
            </p:cNvSpPr>
            <p:nvPr/>
          </p:nvSpPr>
          <p:spPr bwMode="auto">
            <a:xfrm>
              <a:off x="348" y="835"/>
              <a:ext cx="62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Comic Sans MS" panose="030F0702030302020204" pitchFamily="66" charset="0"/>
                  <a:ea typeface="宋体" panose="02010600030101010101" pitchFamily="2" charset="-122"/>
                </a:rPr>
                <a:t>个人电脑</a:t>
              </a:r>
            </a:p>
          </p:txBody>
        </p:sp>
        <p:sp>
          <p:nvSpPr>
            <p:cNvPr id="14405" name="Text Box 664"/>
            <p:cNvSpPr txBox="1">
              <a:spLocks noChangeArrowheads="1"/>
            </p:cNvSpPr>
            <p:nvPr/>
          </p:nvSpPr>
          <p:spPr bwMode="auto">
            <a:xfrm>
              <a:off x="334" y="1107"/>
              <a:ext cx="50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Comic Sans MS" panose="030F0702030302020204" pitchFamily="66" charset="0"/>
                  <a:ea typeface="宋体" panose="02010600030101010101" pitchFamily="2" charset="-122"/>
                </a:rPr>
                <a:t>服务器</a:t>
              </a:r>
            </a:p>
          </p:txBody>
        </p:sp>
        <p:sp>
          <p:nvSpPr>
            <p:cNvPr id="14406" name="Text Box 665"/>
            <p:cNvSpPr txBox="1">
              <a:spLocks noChangeArrowheads="1"/>
            </p:cNvSpPr>
            <p:nvPr/>
          </p:nvSpPr>
          <p:spPr bwMode="auto">
            <a:xfrm>
              <a:off x="345" y="1437"/>
              <a:ext cx="62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无线终端</a:t>
              </a:r>
            </a:p>
          </p:txBody>
        </p:sp>
        <p:sp>
          <p:nvSpPr>
            <p:cNvPr id="14407" name="Text Box 667"/>
            <p:cNvSpPr txBox="1">
              <a:spLocks noChangeArrowheads="1"/>
            </p:cNvSpPr>
            <p:nvPr/>
          </p:nvSpPr>
          <p:spPr bwMode="auto">
            <a:xfrm>
              <a:off x="359" y="1738"/>
              <a:ext cx="62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移动手持</a:t>
              </a:r>
            </a:p>
          </p:txBody>
        </p:sp>
      </p:grpSp>
      <p:grpSp>
        <p:nvGrpSpPr>
          <p:cNvPr id="4754" name="Group 673"/>
          <p:cNvGrpSpPr>
            <a:grpSpLocks/>
          </p:cNvGrpSpPr>
          <p:nvPr/>
        </p:nvGrpSpPr>
        <p:grpSpPr bwMode="auto">
          <a:xfrm>
            <a:off x="1383035" y="4068143"/>
            <a:ext cx="1554162" cy="814387"/>
            <a:chOff x="213" y="2435"/>
            <a:chExt cx="979" cy="513"/>
          </a:xfrm>
        </p:grpSpPr>
        <p:grpSp>
          <p:nvGrpSpPr>
            <p:cNvPr id="14348" name="Group 612"/>
            <p:cNvGrpSpPr>
              <a:grpSpLocks/>
            </p:cNvGrpSpPr>
            <p:nvPr/>
          </p:nvGrpSpPr>
          <p:grpSpPr bwMode="auto">
            <a:xfrm>
              <a:off x="213" y="2446"/>
              <a:ext cx="149" cy="213"/>
              <a:chOff x="2556" y="2689"/>
              <a:chExt cx="183" cy="255"/>
            </a:xfrm>
          </p:grpSpPr>
          <p:pic>
            <p:nvPicPr>
              <p:cNvPr id="14383" name="Picture 613"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4" name="Freeform 61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5" name="Freeform 61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6" name="Freeform 61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7" name="Freeform 61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8" name="Freeform 61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9" name="Freeform 61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0" name="Freeform 62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1" name="Freeform 62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2" name="Freeform 62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3" name="Freeform 62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4" name="Freeform 62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5" name="Freeform 62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6" name="Freeform 62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7" name="Freeform 62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8" name="Freeform 62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9" name="Freeform 62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49" name="Group 630"/>
            <p:cNvGrpSpPr>
              <a:grpSpLocks/>
            </p:cNvGrpSpPr>
            <p:nvPr/>
          </p:nvGrpSpPr>
          <p:grpSpPr bwMode="auto">
            <a:xfrm>
              <a:off x="382" y="2435"/>
              <a:ext cx="139" cy="238"/>
              <a:chOff x="3796" y="1043"/>
              <a:chExt cx="865" cy="1237"/>
            </a:xfrm>
          </p:grpSpPr>
          <p:sp>
            <p:nvSpPr>
              <p:cNvPr id="14353" name="Line 631"/>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4" name="Line 632"/>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5" name="Line 633"/>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6" name="Line 634"/>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7" name="Line 635"/>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8" name="Line 636"/>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9" name="Line 637"/>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0" name="Line 638"/>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1" name="Line 639"/>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2" name="Line 640"/>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3" name="Line 641"/>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4" name="Line 642"/>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5" name="Line 643"/>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6" name="Line 644"/>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7" name="Line 645"/>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368" name="Group 646"/>
              <p:cNvGrpSpPr>
                <a:grpSpLocks/>
              </p:cNvGrpSpPr>
              <p:nvPr/>
            </p:nvGrpSpPr>
            <p:grpSpPr bwMode="auto">
              <a:xfrm>
                <a:off x="4269" y="1415"/>
                <a:ext cx="392" cy="137"/>
                <a:chOff x="4227" y="1360"/>
                <a:chExt cx="863" cy="270"/>
              </a:xfrm>
            </p:grpSpPr>
            <p:sp>
              <p:nvSpPr>
                <p:cNvPr id="14379" name="Line 64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80" name="Line 64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81" name="Line 64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82" name="Line 65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69" name="Group 651"/>
              <p:cNvGrpSpPr>
                <a:grpSpLocks/>
              </p:cNvGrpSpPr>
              <p:nvPr/>
            </p:nvGrpSpPr>
            <p:grpSpPr bwMode="auto">
              <a:xfrm rot="5700496">
                <a:off x="4053" y="1170"/>
                <a:ext cx="392" cy="137"/>
                <a:chOff x="4227" y="1360"/>
                <a:chExt cx="863" cy="270"/>
              </a:xfrm>
            </p:grpSpPr>
            <p:sp>
              <p:nvSpPr>
                <p:cNvPr id="14375" name="Line 652"/>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6" name="Line 653"/>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7" name="Line 654"/>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8" name="Line 655"/>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70" name="Group 656"/>
              <p:cNvGrpSpPr>
                <a:grpSpLocks/>
              </p:cNvGrpSpPr>
              <p:nvPr/>
            </p:nvGrpSpPr>
            <p:grpSpPr bwMode="auto">
              <a:xfrm rot="10800000">
                <a:off x="3796" y="1402"/>
                <a:ext cx="392" cy="137"/>
                <a:chOff x="4227" y="1360"/>
                <a:chExt cx="863" cy="270"/>
              </a:xfrm>
            </p:grpSpPr>
            <p:sp>
              <p:nvSpPr>
                <p:cNvPr id="14371" name="Line 65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2" name="Line 65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3" name="Line 65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4" name="Line 66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4350" name="Text Box 666"/>
            <p:cNvSpPr txBox="1">
              <a:spLocks noChangeArrowheads="1"/>
            </p:cNvSpPr>
            <p:nvPr/>
          </p:nvSpPr>
          <p:spPr bwMode="auto">
            <a:xfrm>
              <a:off x="564" y="2770"/>
              <a:ext cx="62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有线链接</a:t>
              </a:r>
            </a:p>
          </p:txBody>
        </p:sp>
        <p:sp>
          <p:nvSpPr>
            <p:cNvPr id="14351" name="Line 668"/>
            <p:cNvSpPr>
              <a:spLocks noChangeShapeType="1"/>
            </p:cNvSpPr>
            <p:nvPr/>
          </p:nvSpPr>
          <p:spPr bwMode="auto">
            <a:xfrm>
              <a:off x="243" y="2838"/>
              <a:ext cx="2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2" name="Text Box 669"/>
            <p:cNvSpPr txBox="1">
              <a:spLocks noChangeArrowheads="1"/>
            </p:cNvSpPr>
            <p:nvPr/>
          </p:nvSpPr>
          <p:spPr bwMode="auto">
            <a:xfrm>
              <a:off x="569" y="2465"/>
              <a:ext cx="50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接入点</a:t>
              </a:r>
            </a:p>
          </p:txBody>
        </p:sp>
      </p:grpSp>
      <p:sp>
        <p:nvSpPr>
          <p:cNvPr id="4767" name="Rectangle 671"/>
          <p:cNvSpPr>
            <a:spLocks noChangeArrowheads="1"/>
          </p:cNvSpPr>
          <p:nvPr/>
        </p:nvSpPr>
        <p:spPr bwMode="auto">
          <a:xfrm>
            <a:off x="2484761" y="5509592"/>
            <a:ext cx="37798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pPr>
            <a:r>
              <a:rPr kumimoji="0" lang="zh-CN" altLang="en-US" sz="2600">
                <a:solidFill>
                  <a:srgbClr val="FF0000"/>
                </a:solidFill>
                <a:latin typeface="宋体" panose="02010600030101010101" pitchFamily="2" charset="-122"/>
                <a:ea typeface="宋体" panose="02010600030101010101" pitchFamily="2" charset="-122"/>
              </a:rPr>
              <a:t>路由器： </a:t>
            </a:r>
            <a:r>
              <a:rPr kumimoji="0" lang="zh-CN" altLang="en-US" sz="2600">
                <a:latin typeface="宋体" panose="02010600030101010101" pitchFamily="2" charset="-122"/>
                <a:ea typeface="宋体" panose="02010600030101010101" pitchFamily="2" charset="-122"/>
              </a:rPr>
              <a:t>转发数据包 </a:t>
            </a:r>
            <a:r>
              <a:rPr kumimoji="0" lang="en-US" altLang="zh-CN" sz="2600">
                <a:latin typeface="宋体" panose="02010600030101010101" pitchFamily="2" charset="-122"/>
                <a:ea typeface="宋体" panose="02010600030101010101" pitchFamily="2" charset="-122"/>
              </a:rPr>
              <a:t>(</a:t>
            </a:r>
            <a:r>
              <a:rPr kumimoji="0" lang="zh-CN" altLang="en-US" sz="2600">
                <a:latin typeface="宋体" panose="02010600030101010101" pitchFamily="2" charset="-122"/>
                <a:ea typeface="宋体" panose="02010600030101010101" pitchFamily="2" charset="-122"/>
              </a:rPr>
              <a:t>数据分组</a:t>
            </a:r>
            <a:r>
              <a:rPr kumimoji="0" lang="en-US" altLang="zh-CN" sz="2600">
                <a:latin typeface="宋体" panose="02010600030101010101" pitchFamily="2" charset="-122"/>
                <a:ea typeface="宋体" panose="02010600030101010101" pitchFamily="2" charset="-122"/>
              </a:rPr>
              <a:t>)</a:t>
            </a:r>
          </a:p>
        </p:txBody>
      </p:sp>
      <p:sp>
        <p:nvSpPr>
          <p:cNvPr id="2" name="Rectangle 3"/>
          <p:cNvSpPr>
            <a:spLocks noChangeArrowheads="1"/>
          </p:cNvSpPr>
          <p:nvPr/>
        </p:nvSpPr>
        <p:spPr bwMode="auto">
          <a:xfrm>
            <a:off x="2448248" y="3271217"/>
            <a:ext cx="3706813"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pPr>
            <a:r>
              <a:rPr kumimoji="0" lang="zh-CN" altLang="en-US" sz="2600" dirty="0">
                <a:solidFill>
                  <a:srgbClr val="FF0000"/>
                </a:solidFill>
                <a:latin typeface="宋体" panose="02010600030101010101" pitchFamily="2" charset="-122"/>
                <a:ea typeface="宋体" panose="02010600030101010101" pitchFamily="2" charset="-122"/>
              </a:rPr>
              <a:t>通信链路</a:t>
            </a:r>
          </a:p>
          <a:p>
            <a:pPr lvl="1" eaLnBrk="1" hangingPunct="1">
              <a:spcBef>
                <a:spcPct val="0"/>
              </a:spcBef>
            </a:pPr>
            <a:r>
              <a:rPr kumimoji="0" lang="zh-CN" altLang="en-US" sz="2200" dirty="0">
                <a:latin typeface="宋体" panose="02010600030101010101" pitchFamily="2" charset="-122"/>
                <a:ea typeface="宋体" panose="02010600030101010101" pitchFamily="2" charset="-122"/>
              </a:rPr>
              <a:t>光纤、 铜线、 无线电波、卫星</a:t>
            </a:r>
          </a:p>
          <a:p>
            <a:pPr lvl="1" eaLnBrk="1" hangingPunct="1"/>
            <a:r>
              <a:rPr kumimoji="0" lang="zh-CN" altLang="en-US" sz="2200" dirty="0">
                <a:latin typeface="宋体" panose="02010600030101010101" pitchFamily="2" charset="-122"/>
                <a:ea typeface="宋体" panose="02010600030101010101" pitchFamily="2" charset="-122"/>
              </a:rPr>
              <a:t>传输 </a:t>
            </a:r>
          </a:p>
          <a:p>
            <a:pPr lvl="1" eaLnBrk="1" hangingPunct="1">
              <a:buFont typeface="Wingdings" panose="05000000000000000000" pitchFamily="2" charset="2"/>
              <a:buNone/>
            </a:pPr>
            <a:r>
              <a:rPr kumimoji="0" lang="zh-CN" altLang="en-US" sz="2200" dirty="0">
                <a:latin typeface="宋体" panose="02010600030101010101" pitchFamily="2" charset="-122"/>
                <a:ea typeface="宋体" panose="02010600030101010101" pitchFamily="2" charset="-122"/>
              </a:rPr>
              <a:t>    传输速率</a:t>
            </a:r>
            <a:r>
              <a:rPr kumimoji="0" lang="en-US" altLang="zh-CN" sz="2200" dirty="0">
                <a:latin typeface="宋体" panose="02010600030101010101" pitchFamily="2" charset="-122"/>
                <a:ea typeface="宋体" panose="02010600030101010101" pitchFamily="2" charset="-122"/>
              </a:rPr>
              <a:t>=</a:t>
            </a:r>
            <a:r>
              <a:rPr kumimoji="0" lang="zh-CN" altLang="en-US" sz="2200" dirty="0">
                <a:latin typeface="宋体" panose="02010600030101010101" pitchFamily="2" charset="-122"/>
                <a:ea typeface="宋体" panose="02010600030101010101" pitchFamily="2" charset="-122"/>
              </a:rPr>
              <a:t>带宽</a:t>
            </a:r>
          </a:p>
          <a:p>
            <a:pPr lvl="1" eaLnBrk="1" hangingPunct="1">
              <a:spcBef>
                <a:spcPct val="0"/>
              </a:spcBef>
            </a:pPr>
            <a:endParaRPr kumimoji="0" lang="en-US" altLang="zh-CN"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65334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4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7"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5E131C76-1683-4443-AA18-126E18B4B99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50</a:t>
            </a:fld>
            <a:r>
              <a:rPr kumimoji="0" lang="en-US" altLang="zh-CN" sz="1000">
                <a:latin typeface="Arial" panose="020B0604020202020204" pitchFamily="34" charset="0"/>
                <a:ea typeface="宋体" panose="02010600030101010101" pitchFamily="2" charset="-122"/>
              </a:rPr>
              <a:t>-</a:t>
            </a:r>
          </a:p>
        </p:txBody>
      </p:sp>
      <p:sp>
        <p:nvSpPr>
          <p:cNvPr id="78851" name="Rectangle 2"/>
          <p:cNvSpPr>
            <a:spLocks noGrp="1" noChangeArrowheads="1"/>
          </p:cNvSpPr>
          <p:nvPr>
            <p:ph type="title" idx="4294967295"/>
          </p:nvPr>
        </p:nvSpPr>
        <p:spPr/>
        <p:txBody>
          <a:bodyPr/>
          <a:lstStyle/>
          <a:p>
            <a:pPr eaLnBrk="1" hangingPunct="1"/>
            <a:r>
              <a:rPr lang="zh-CN" altLang="en-US" sz="3200"/>
              <a:t>分组交换</a:t>
            </a:r>
            <a:r>
              <a:rPr lang="en-US" altLang="zh-CN" sz="3200"/>
              <a:t>: </a:t>
            </a:r>
            <a:r>
              <a:rPr lang="zh-CN" altLang="en-US" sz="3200"/>
              <a:t>中间结点</a:t>
            </a:r>
          </a:p>
        </p:txBody>
      </p:sp>
      <p:grpSp>
        <p:nvGrpSpPr>
          <p:cNvPr id="78852" name="Group 3"/>
          <p:cNvGrpSpPr>
            <a:grpSpLocks/>
          </p:cNvGrpSpPr>
          <p:nvPr/>
        </p:nvGrpSpPr>
        <p:grpSpPr bwMode="auto">
          <a:xfrm>
            <a:off x="2927351" y="1557338"/>
            <a:ext cx="6264275" cy="3960812"/>
            <a:chOff x="0" y="0"/>
            <a:chExt cx="3946" cy="2495"/>
          </a:xfrm>
        </p:grpSpPr>
        <p:grpSp>
          <p:nvGrpSpPr>
            <p:cNvPr id="78854" name="Group 4"/>
            <p:cNvGrpSpPr>
              <a:grpSpLocks/>
            </p:cNvGrpSpPr>
            <p:nvPr/>
          </p:nvGrpSpPr>
          <p:grpSpPr bwMode="auto">
            <a:xfrm>
              <a:off x="2685" y="1990"/>
              <a:ext cx="1261" cy="224"/>
              <a:chOff x="0" y="0"/>
              <a:chExt cx="1104" cy="192"/>
            </a:xfrm>
          </p:grpSpPr>
          <p:sp>
            <p:nvSpPr>
              <p:cNvPr id="32773" name="Oval 5"/>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901" name="Rectangle 6"/>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902" name="Oval 7"/>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55" name="Group 8"/>
            <p:cNvGrpSpPr>
              <a:grpSpLocks/>
            </p:cNvGrpSpPr>
            <p:nvPr/>
          </p:nvGrpSpPr>
          <p:grpSpPr bwMode="auto">
            <a:xfrm>
              <a:off x="2685" y="1316"/>
              <a:ext cx="1261" cy="224"/>
              <a:chOff x="0" y="0"/>
              <a:chExt cx="1104" cy="192"/>
            </a:xfrm>
          </p:grpSpPr>
          <p:sp>
            <p:nvSpPr>
              <p:cNvPr id="32777" name="Oval 9"/>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98" name="Rectangle 10"/>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9" name="Oval 11"/>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56" name="Group 12"/>
            <p:cNvGrpSpPr>
              <a:grpSpLocks/>
            </p:cNvGrpSpPr>
            <p:nvPr/>
          </p:nvGrpSpPr>
          <p:grpSpPr bwMode="auto">
            <a:xfrm>
              <a:off x="2685" y="585"/>
              <a:ext cx="1261" cy="225"/>
              <a:chOff x="0" y="0"/>
              <a:chExt cx="1104" cy="192"/>
            </a:xfrm>
          </p:grpSpPr>
          <p:sp>
            <p:nvSpPr>
              <p:cNvPr id="32781" name="Oval 13"/>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95" name="Rectangle 14"/>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6" name="Oval 15"/>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8857" name="Rectangle 16"/>
            <p:cNvSpPr>
              <a:spLocks noChangeArrowheads="1"/>
            </p:cNvSpPr>
            <p:nvPr/>
          </p:nvSpPr>
          <p:spPr bwMode="auto">
            <a:xfrm>
              <a:off x="1263" y="528"/>
              <a:ext cx="1532" cy="1967"/>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contourClr>
                <a:schemeClr val="bg1"/>
              </a:contourClr>
            </a:sp3d>
          </p:spPr>
          <p:txBody>
            <a:bodyPr wrap="none" lIns="90488" tIns="44450" rIns="90488" bIns="44450" anchor="ctr">
              <a:flatTx/>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grpSp>
          <p:nvGrpSpPr>
            <p:cNvPr id="78858" name="Group 17"/>
            <p:cNvGrpSpPr>
              <a:grpSpLocks/>
            </p:cNvGrpSpPr>
            <p:nvPr/>
          </p:nvGrpSpPr>
          <p:grpSpPr bwMode="auto">
            <a:xfrm>
              <a:off x="0" y="585"/>
              <a:ext cx="1261" cy="225"/>
              <a:chOff x="0" y="0"/>
              <a:chExt cx="1104" cy="192"/>
            </a:xfrm>
          </p:grpSpPr>
          <p:sp>
            <p:nvSpPr>
              <p:cNvPr id="32786" name="Oval 18"/>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92" name="Rectangle 19"/>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3" name="Oval 20"/>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59" name="Group 21"/>
            <p:cNvGrpSpPr>
              <a:grpSpLocks/>
            </p:cNvGrpSpPr>
            <p:nvPr/>
          </p:nvGrpSpPr>
          <p:grpSpPr bwMode="auto">
            <a:xfrm>
              <a:off x="0" y="1316"/>
              <a:ext cx="1261" cy="224"/>
              <a:chOff x="0" y="0"/>
              <a:chExt cx="1104" cy="192"/>
            </a:xfrm>
          </p:grpSpPr>
          <p:sp>
            <p:nvSpPr>
              <p:cNvPr id="32790" name="Oval 22"/>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solidFill>
                  <a:srgbClr val="000000"/>
                </a:solid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89" name="Rectangle 23"/>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0" name="Oval 24"/>
              <p:cNvSpPr>
                <a:spLocks noChangeArrowheads="1"/>
              </p:cNvSpPr>
              <p:nvPr/>
            </p:nvSpPr>
            <p:spPr bwMode="auto">
              <a:xfrm>
                <a:off x="0" y="0"/>
                <a:ext cx="96" cy="192"/>
              </a:xfrm>
              <a:prstGeom prst="ellipse">
                <a:avLst/>
              </a:prstGeom>
              <a:solidFill>
                <a:srgbClr val="C0C0C0"/>
              </a:solidFill>
              <a:ln w="12700">
                <a:solidFill>
                  <a:srgbClr val="000000"/>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60" name="Group 25"/>
            <p:cNvGrpSpPr>
              <a:grpSpLocks/>
            </p:cNvGrpSpPr>
            <p:nvPr/>
          </p:nvGrpSpPr>
          <p:grpSpPr bwMode="auto">
            <a:xfrm>
              <a:off x="0" y="1990"/>
              <a:ext cx="1261" cy="224"/>
              <a:chOff x="0" y="0"/>
              <a:chExt cx="1104" cy="192"/>
            </a:xfrm>
          </p:grpSpPr>
          <p:sp>
            <p:nvSpPr>
              <p:cNvPr id="32794" name="Oval 26"/>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86" name="Rectangle 27"/>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7" name="Oval 28"/>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8861" name="Rectangle 29"/>
            <p:cNvSpPr>
              <a:spLocks noChangeArrowheads="1"/>
            </p:cNvSpPr>
            <p:nvPr/>
          </p:nvSpPr>
          <p:spPr bwMode="auto">
            <a:xfrm>
              <a:off x="283" y="158"/>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宋体" panose="02010600030101010101" pitchFamily="2" charset="-122"/>
                </a:rPr>
                <a:t>输入链路</a:t>
              </a:r>
            </a:p>
          </p:txBody>
        </p:sp>
        <p:sp>
          <p:nvSpPr>
            <p:cNvPr id="78862" name="Rectangle 30"/>
            <p:cNvSpPr>
              <a:spLocks noChangeArrowheads="1"/>
            </p:cNvSpPr>
            <p:nvPr/>
          </p:nvSpPr>
          <p:spPr bwMode="auto">
            <a:xfrm>
              <a:off x="2977" y="158"/>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宋体" panose="02010600030101010101" pitchFamily="2" charset="-122"/>
                </a:rPr>
                <a:t>输出链路</a:t>
              </a:r>
            </a:p>
          </p:txBody>
        </p:sp>
        <p:sp>
          <p:nvSpPr>
            <p:cNvPr id="78863" name="Rectangle 31"/>
            <p:cNvSpPr>
              <a:spLocks noChangeArrowheads="1"/>
            </p:cNvSpPr>
            <p:nvPr/>
          </p:nvSpPr>
          <p:spPr bwMode="auto">
            <a:xfrm>
              <a:off x="1662" y="0"/>
              <a:ext cx="67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中间结点</a:t>
              </a:r>
            </a:p>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交换设备</a:t>
              </a:r>
              <a:r>
                <a:rPr kumimoji="0" lang="en-US" altLang="zh-CN" sz="1800">
                  <a:latin typeface="Arial" panose="020B0604020202020204" pitchFamily="34" charset="0"/>
                  <a:ea typeface="宋体" panose="02010600030101010101" pitchFamily="2" charset="-122"/>
                </a:rPr>
                <a:t>)</a:t>
              </a:r>
            </a:p>
            <a:p>
              <a:pPr algn="ctr">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4" name="Rectangle 32"/>
            <p:cNvSpPr>
              <a:spLocks noChangeArrowheads="1"/>
            </p:cNvSpPr>
            <p:nvPr/>
          </p:nvSpPr>
          <p:spPr bwMode="auto">
            <a:xfrm>
              <a:off x="164" y="642"/>
              <a:ext cx="220"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2801" name="Rectangle 33"/>
            <p:cNvSpPr>
              <a:spLocks noChangeArrowheads="1"/>
            </p:cNvSpPr>
            <p:nvPr/>
          </p:nvSpPr>
          <p:spPr bwMode="auto">
            <a:xfrm>
              <a:off x="1644" y="754"/>
              <a:ext cx="822" cy="1516"/>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none" lIns="90488" tIns="44450" rIns="90488" bIns="44450" anchor="ctr"/>
            <a:lstStyle/>
            <a:p>
              <a:pPr algn="ctr">
                <a:defRPr/>
              </a:pPr>
              <a:endParaRPr lang="zh-CN" altLang="en-US" sz="1600">
                <a:latin typeface="Arial" charset="0"/>
              </a:endParaRPr>
            </a:p>
          </p:txBody>
        </p:sp>
        <p:sp>
          <p:nvSpPr>
            <p:cNvPr id="78866" name="Rectangle 34"/>
            <p:cNvSpPr>
              <a:spLocks noChangeArrowheads="1"/>
            </p:cNvSpPr>
            <p:nvPr/>
          </p:nvSpPr>
          <p:spPr bwMode="auto">
            <a:xfrm>
              <a:off x="767" y="642"/>
              <a:ext cx="220"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7" name="Rectangle 35"/>
            <p:cNvSpPr>
              <a:spLocks noChangeArrowheads="1"/>
            </p:cNvSpPr>
            <p:nvPr/>
          </p:nvSpPr>
          <p:spPr bwMode="auto">
            <a:xfrm>
              <a:off x="1754" y="810"/>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8" name="Rectangle 36"/>
            <p:cNvSpPr>
              <a:spLocks noChangeArrowheads="1"/>
            </p:cNvSpPr>
            <p:nvPr/>
          </p:nvSpPr>
          <p:spPr bwMode="auto">
            <a:xfrm>
              <a:off x="1754" y="1035"/>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9" name="Rectangle 37"/>
            <p:cNvSpPr>
              <a:spLocks noChangeArrowheads="1"/>
            </p:cNvSpPr>
            <p:nvPr/>
          </p:nvSpPr>
          <p:spPr bwMode="auto">
            <a:xfrm>
              <a:off x="2576" y="1372"/>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0" name="Rectangle 38"/>
            <p:cNvSpPr>
              <a:spLocks noChangeArrowheads="1"/>
            </p:cNvSpPr>
            <p:nvPr/>
          </p:nvSpPr>
          <p:spPr bwMode="auto">
            <a:xfrm>
              <a:off x="3234" y="1372"/>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1" name="Rectangle 39"/>
            <p:cNvSpPr>
              <a:spLocks noChangeArrowheads="1"/>
            </p:cNvSpPr>
            <p:nvPr/>
          </p:nvSpPr>
          <p:spPr bwMode="auto">
            <a:xfrm>
              <a:off x="438" y="1372"/>
              <a:ext cx="220"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2" name="Rectangle 40"/>
            <p:cNvSpPr>
              <a:spLocks noChangeArrowheads="1"/>
            </p:cNvSpPr>
            <p:nvPr/>
          </p:nvSpPr>
          <p:spPr bwMode="auto">
            <a:xfrm>
              <a:off x="1754" y="1316"/>
              <a:ext cx="219"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3" name="Rectangle 41"/>
            <p:cNvSpPr>
              <a:spLocks noChangeArrowheads="1"/>
            </p:cNvSpPr>
            <p:nvPr/>
          </p:nvSpPr>
          <p:spPr bwMode="auto">
            <a:xfrm>
              <a:off x="2740" y="1990"/>
              <a:ext cx="220"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4" name="Rectangle 42"/>
            <p:cNvSpPr>
              <a:spLocks noChangeArrowheads="1"/>
            </p:cNvSpPr>
            <p:nvPr/>
          </p:nvSpPr>
          <p:spPr bwMode="auto">
            <a:xfrm>
              <a:off x="3617" y="1990"/>
              <a:ext cx="219"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5" name="Rectangle 43"/>
            <p:cNvSpPr>
              <a:spLocks noChangeArrowheads="1"/>
            </p:cNvSpPr>
            <p:nvPr/>
          </p:nvSpPr>
          <p:spPr bwMode="auto">
            <a:xfrm>
              <a:off x="164" y="1990"/>
              <a:ext cx="220"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6" name="Rectangle 44"/>
            <p:cNvSpPr>
              <a:spLocks noChangeArrowheads="1"/>
            </p:cNvSpPr>
            <p:nvPr/>
          </p:nvSpPr>
          <p:spPr bwMode="auto">
            <a:xfrm>
              <a:off x="932" y="1990"/>
              <a:ext cx="219"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7" name="Rectangle 45"/>
            <p:cNvSpPr>
              <a:spLocks noChangeArrowheads="1"/>
            </p:cNvSpPr>
            <p:nvPr/>
          </p:nvSpPr>
          <p:spPr bwMode="auto">
            <a:xfrm>
              <a:off x="1754" y="1540"/>
              <a:ext cx="219" cy="113"/>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8" name="Rectangle 46"/>
            <p:cNvSpPr>
              <a:spLocks noChangeArrowheads="1"/>
            </p:cNvSpPr>
            <p:nvPr/>
          </p:nvSpPr>
          <p:spPr bwMode="auto">
            <a:xfrm>
              <a:off x="2576" y="642"/>
              <a:ext cx="219"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9" name="Rectangle 47"/>
            <p:cNvSpPr>
              <a:spLocks noChangeArrowheads="1"/>
            </p:cNvSpPr>
            <p:nvPr/>
          </p:nvSpPr>
          <p:spPr bwMode="auto">
            <a:xfrm>
              <a:off x="3562" y="642"/>
              <a:ext cx="220"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0" name="Rectangle 48"/>
            <p:cNvSpPr>
              <a:spLocks noChangeArrowheads="1"/>
            </p:cNvSpPr>
            <p:nvPr/>
          </p:nvSpPr>
          <p:spPr bwMode="auto">
            <a:xfrm>
              <a:off x="493" y="2102"/>
              <a:ext cx="219" cy="112"/>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1" name="Rectangle 49"/>
            <p:cNvSpPr>
              <a:spLocks noChangeArrowheads="1"/>
            </p:cNvSpPr>
            <p:nvPr/>
          </p:nvSpPr>
          <p:spPr bwMode="auto">
            <a:xfrm>
              <a:off x="1754" y="2102"/>
              <a:ext cx="219" cy="112"/>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2" name="Rectangle 50"/>
            <p:cNvSpPr>
              <a:spLocks noChangeArrowheads="1"/>
            </p:cNvSpPr>
            <p:nvPr/>
          </p:nvSpPr>
          <p:spPr bwMode="auto">
            <a:xfrm>
              <a:off x="1754" y="1877"/>
              <a:ext cx="219" cy="113"/>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3" name="Rectangle 51"/>
            <p:cNvSpPr>
              <a:spLocks noChangeArrowheads="1"/>
            </p:cNvSpPr>
            <p:nvPr/>
          </p:nvSpPr>
          <p:spPr bwMode="auto">
            <a:xfrm>
              <a:off x="3234" y="2102"/>
              <a:ext cx="219" cy="112"/>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4" name="Text Box 52"/>
            <p:cNvSpPr txBox="1">
              <a:spLocks noChangeArrowheads="1"/>
            </p:cNvSpPr>
            <p:nvPr/>
          </p:nvSpPr>
          <p:spPr bwMode="auto">
            <a:xfrm>
              <a:off x="1730" y="529"/>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内存</a:t>
              </a:r>
            </a:p>
          </p:txBody>
        </p:sp>
      </p:grpSp>
      <p:sp>
        <p:nvSpPr>
          <p:cNvPr id="78853" name="Text Box 53"/>
          <p:cNvSpPr txBox="1">
            <a:spLocks noChangeArrowheads="1"/>
          </p:cNvSpPr>
          <p:nvPr/>
        </p:nvSpPr>
        <p:spPr bwMode="auto">
          <a:xfrm>
            <a:off x="1919288" y="5589588"/>
            <a:ext cx="8496300" cy="830997"/>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00"/>
                </a:solidFill>
                <a:latin typeface="华文中宋" panose="02010600040101010101" pitchFamily="2" charset="-122"/>
                <a:ea typeface="华文中宋" panose="02010600040101010101" pitchFamily="2" charset="-122"/>
              </a:rPr>
              <a:t>拥塞</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如果一个交换设备接收数据包的速率大于发送的速率</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则交换设备的存储空间将消耗殆尽</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部分数据包必须丢弃</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461129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sz="3200"/>
              <a:t>分组交换的原理（三）</a:t>
            </a:r>
          </a:p>
        </p:txBody>
      </p:sp>
      <p:sp>
        <p:nvSpPr>
          <p:cNvPr id="59395" name="Rectangle 3"/>
          <p:cNvSpPr>
            <a:spLocks noGrp="1" noChangeArrowheads="1"/>
          </p:cNvSpPr>
          <p:nvPr>
            <p:ph type="body" idx="1"/>
          </p:nvPr>
        </p:nvSpPr>
        <p:spPr>
          <a:xfrm>
            <a:off x="2135189" y="1839243"/>
            <a:ext cx="8137525" cy="1008062"/>
          </a:xfrm>
        </p:spPr>
        <p:txBody>
          <a:bodyPr/>
          <a:lstStyle/>
          <a:p>
            <a:pPr>
              <a:defRPr/>
            </a:pPr>
            <a:r>
              <a:rPr lang="zh-CN" altLang="en-US" sz="2600" dirty="0">
                <a:latin typeface="+mn-ea"/>
              </a:rPr>
              <a:t>接收端收到分组后剥去首部还原成报文。</a:t>
            </a:r>
          </a:p>
        </p:txBody>
      </p:sp>
      <p:sp>
        <p:nvSpPr>
          <p:cNvPr id="59397" name="Rectangle 5"/>
          <p:cNvSpPr>
            <a:spLocks noChangeArrowheads="1"/>
          </p:cNvSpPr>
          <p:nvPr/>
        </p:nvSpPr>
        <p:spPr bwMode="auto">
          <a:xfrm>
            <a:off x="4219575" y="2909218"/>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59398" name="Rectangle 6"/>
          <p:cNvSpPr>
            <a:spLocks noChangeArrowheads="1"/>
          </p:cNvSpPr>
          <p:nvPr/>
        </p:nvSpPr>
        <p:spPr bwMode="auto">
          <a:xfrm>
            <a:off x="3643313" y="2909218"/>
            <a:ext cx="576262" cy="431800"/>
          </a:xfrm>
          <a:prstGeom prst="rect">
            <a:avLst/>
          </a:prstGeom>
          <a:solidFill>
            <a:schemeClr val="accent2"/>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首部</a:t>
            </a:r>
          </a:p>
        </p:txBody>
      </p:sp>
      <p:grpSp>
        <p:nvGrpSpPr>
          <p:cNvPr id="2" name="Group 7"/>
          <p:cNvGrpSpPr>
            <a:grpSpLocks/>
          </p:cNvGrpSpPr>
          <p:nvPr/>
        </p:nvGrpSpPr>
        <p:grpSpPr bwMode="auto">
          <a:xfrm>
            <a:off x="3644901" y="2347243"/>
            <a:ext cx="2303463" cy="488950"/>
            <a:chOff x="1973" y="2532"/>
            <a:chExt cx="1451" cy="308"/>
          </a:xfrm>
        </p:grpSpPr>
        <p:sp>
          <p:nvSpPr>
            <p:cNvPr id="59400" name="AutoShape 8"/>
            <p:cNvSpPr>
              <a:spLocks/>
            </p:cNvSpPr>
            <p:nvPr/>
          </p:nvSpPr>
          <p:spPr bwMode="auto">
            <a:xfrm rot="5400000">
              <a:off x="2654" y="2070"/>
              <a:ext cx="90" cy="1451"/>
            </a:xfrm>
            <a:prstGeom prst="leftBrace">
              <a:avLst>
                <a:gd name="adj1" fmla="val 134352"/>
                <a:gd name="adj2" fmla="val 50000"/>
              </a:avLst>
            </a:prstGeom>
            <a:noFill/>
            <a:ln w="952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59401" name="Text Box 9"/>
            <p:cNvSpPr txBox="1">
              <a:spLocks noChangeArrowheads="1"/>
            </p:cNvSpPr>
            <p:nvPr/>
          </p:nvSpPr>
          <p:spPr bwMode="auto">
            <a:xfrm>
              <a:off x="2489" y="2532"/>
              <a:ext cx="566" cy="252"/>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a:t>
              </a:r>
              <a:r>
                <a:rPr lang="zh-CN" altLang="en-US" sz="1000">
                  <a:solidFill>
                    <a:srgbClr val="333399"/>
                  </a:solidFill>
                  <a:latin typeface="+mn-ea"/>
                  <a:ea typeface="+mn-ea"/>
                </a:rPr>
                <a:t> </a:t>
              </a:r>
              <a:r>
                <a:rPr lang="en-US" altLang="zh-CN" sz="2000">
                  <a:solidFill>
                    <a:srgbClr val="333399"/>
                  </a:solidFill>
                  <a:latin typeface="+mn-ea"/>
                  <a:ea typeface="+mn-ea"/>
                </a:rPr>
                <a:t>1</a:t>
              </a:r>
            </a:p>
          </p:txBody>
        </p:sp>
      </p:grpSp>
      <p:sp>
        <p:nvSpPr>
          <p:cNvPr id="59403" name="Rectangle 11"/>
          <p:cNvSpPr>
            <a:spLocks noChangeArrowheads="1"/>
          </p:cNvSpPr>
          <p:nvPr/>
        </p:nvSpPr>
        <p:spPr bwMode="auto">
          <a:xfrm>
            <a:off x="5948363" y="3774405"/>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59404" name="Rectangle 12"/>
          <p:cNvSpPr>
            <a:spLocks noChangeArrowheads="1"/>
          </p:cNvSpPr>
          <p:nvPr/>
        </p:nvSpPr>
        <p:spPr bwMode="auto">
          <a:xfrm>
            <a:off x="5372101" y="3774405"/>
            <a:ext cx="576263" cy="431800"/>
          </a:xfrm>
          <a:prstGeom prst="rect">
            <a:avLst/>
          </a:prstGeom>
          <a:solidFill>
            <a:schemeClr val="accent2"/>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首部</a:t>
            </a:r>
          </a:p>
        </p:txBody>
      </p:sp>
      <p:grpSp>
        <p:nvGrpSpPr>
          <p:cNvPr id="3" name="Group 13"/>
          <p:cNvGrpSpPr>
            <a:grpSpLocks/>
          </p:cNvGrpSpPr>
          <p:nvPr/>
        </p:nvGrpSpPr>
        <p:grpSpPr bwMode="auto">
          <a:xfrm>
            <a:off x="5372101" y="3212430"/>
            <a:ext cx="2303463" cy="488950"/>
            <a:chOff x="1973" y="2532"/>
            <a:chExt cx="1451" cy="308"/>
          </a:xfrm>
        </p:grpSpPr>
        <p:sp>
          <p:nvSpPr>
            <p:cNvPr id="59406" name="AutoShape 14"/>
            <p:cNvSpPr>
              <a:spLocks/>
            </p:cNvSpPr>
            <p:nvPr/>
          </p:nvSpPr>
          <p:spPr bwMode="auto">
            <a:xfrm rot="5400000">
              <a:off x="2654" y="2104"/>
              <a:ext cx="90" cy="1451"/>
            </a:xfrm>
            <a:prstGeom prst="leftBrace">
              <a:avLst>
                <a:gd name="adj1" fmla="val 134352"/>
                <a:gd name="adj2" fmla="val 50000"/>
              </a:avLst>
            </a:prstGeom>
            <a:noFill/>
            <a:ln w="952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59407" name="Text Box 15"/>
            <p:cNvSpPr txBox="1">
              <a:spLocks noChangeArrowheads="1"/>
            </p:cNvSpPr>
            <p:nvPr/>
          </p:nvSpPr>
          <p:spPr bwMode="auto">
            <a:xfrm>
              <a:off x="2489" y="2532"/>
              <a:ext cx="566" cy="252"/>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a:t>
              </a:r>
              <a:r>
                <a:rPr lang="zh-CN" altLang="en-US" sz="1000">
                  <a:solidFill>
                    <a:srgbClr val="333399"/>
                  </a:solidFill>
                  <a:latin typeface="+mn-ea"/>
                  <a:ea typeface="+mn-ea"/>
                </a:rPr>
                <a:t> </a:t>
              </a:r>
              <a:r>
                <a:rPr lang="en-US" altLang="zh-CN" sz="2000">
                  <a:solidFill>
                    <a:srgbClr val="333399"/>
                  </a:solidFill>
                  <a:latin typeface="+mn-ea"/>
                  <a:ea typeface="+mn-ea"/>
                </a:rPr>
                <a:t>2</a:t>
              </a:r>
            </a:p>
          </p:txBody>
        </p:sp>
      </p:grpSp>
      <p:sp>
        <p:nvSpPr>
          <p:cNvPr id="59409" name="Rectangle 17"/>
          <p:cNvSpPr>
            <a:spLocks noChangeArrowheads="1"/>
          </p:cNvSpPr>
          <p:nvPr/>
        </p:nvSpPr>
        <p:spPr bwMode="auto">
          <a:xfrm>
            <a:off x="7681913" y="4625305"/>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59410" name="Rectangle 18"/>
          <p:cNvSpPr>
            <a:spLocks noChangeArrowheads="1"/>
          </p:cNvSpPr>
          <p:nvPr/>
        </p:nvSpPr>
        <p:spPr bwMode="auto">
          <a:xfrm>
            <a:off x="7099301" y="4623718"/>
            <a:ext cx="576263" cy="431800"/>
          </a:xfrm>
          <a:prstGeom prst="rect">
            <a:avLst/>
          </a:prstGeom>
          <a:solidFill>
            <a:schemeClr val="accent2"/>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首部</a:t>
            </a:r>
          </a:p>
        </p:txBody>
      </p:sp>
      <p:grpSp>
        <p:nvGrpSpPr>
          <p:cNvPr id="4" name="Group 31"/>
          <p:cNvGrpSpPr>
            <a:grpSpLocks/>
          </p:cNvGrpSpPr>
          <p:nvPr/>
        </p:nvGrpSpPr>
        <p:grpSpPr bwMode="auto">
          <a:xfrm>
            <a:off x="7099301" y="4076030"/>
            <a:ext cx="2303463" cy="488950"/>
            <a:chOff x="3061" y="2668"/>
            <a:chExt cx="1451" cy="308"/>
          </a:xfrm>
        </p:grpSpPr>
        <p:sp>
          <p:nvSpPr>
            <p:cNvPr id="59412" name="AutoShape 20"/>
            <p:cNvSpPr>
              <a:spLocks/>
            </p:cNvSpPr>
            <p:nvPr/>
          </p:nvSpPr>
          <p:spPr bwMode="auto">
            <a:xfrm rot="5400000">
              <a:off x="3742" y="2240"/>
              <a:ext cx="90" cy="1451"/>
            </a:xfrm>
            <a:prstGeom prst="leftBrace">
              <a:avLst>
                <a:gd name="adj1" fmla="val 134352"/>
                <a:gd name="adj2" fmla="val 50000"/>
              </a:avLst>
            </a:prstGeom>
            <a:noFill/>
            <a:ln w="952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59413" name="Text Box 21"/>
            <p:cNvSpPr txBox="1">
              <a:spLocks noChangeArrowheads="1"/>
            </p:cNvSpPr>
            <p:nvPr/>
          </p:nvSpPr>
          <p:spPr bwMode="auto">
            <a:xfrm>
              <a:off x="3577" y="2668"/>
              <a:ext cx="566" cy="252"/>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a:t>
              </a:r>
              <a:r>
                <a:rPr lang="zh-CN" altLang="en-US" sz="1000">
                  <a:solidFill>
                    <a:srgbClr val="333399"/>
                  </a:solidFill>
                  <a:latin typeface="+mn-ea"/>
                  <a:ea typeface="+mn-ea"/>
                </a:rPr>
                <a:t> </a:t>
              </a:r>
              <a:r>
                <a:rPr lang="en-US" altLang="zh-CN" sz="2000">
                  <a:solidFill>
                    <a:srgbClr val="333399"/>
                  </a:solidFill>
                  <a:latin typeface="+mn-ea"/>
                  <a:ea typeface="+mn-ea"/>
                </a:rPr>
                <a:t>3</a:t>
              </a:r>
            </a:p>
          </p:txBody>
        </p:sp>
      </p:grpSp>
      <p:sp>
        <p:nvSpPr>
          <p:cNvPr id="59424" name="Text Box 32"/>
          <p:cNvSpPr txBox="1">
            <a:spLocks noChangeArrowheads="1"/>
          </p:cNvSpPr>
          <p:nvPr/>
        </p:nvSpPr>
        <p:spPr bwMode="auto">
          <a:xfrm>
            <a:off x="1774826" y="5430168"/>
            <a:ext cx="2016125"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a:solidFill>
                  <a:srgbClr val="333399"/>
                </a:solidFill>
                <a:latin typeface="+mn-ea"/>
                <a:ea typeface="+mn-ea"/>
              </a:rPr>
              <a:t>收到的数据</a:t>
            </a:r>
          </a:p>
        </p:txBody>
      </p:sp>
      <p:sp>
        <p:nvSpPr>
          <p:cNvPr id="20" name="Rectangle 2"/>
          <p:cNvSpPr>
            <a:spLocks noChangeArrowheads="1"/>
          </p:cNvSpPr>
          <p:nvPr/>
        </p:nvSpPr>
        <p:spPr bwMode="auto">
          <a:xfrm>
            <a:off x="4238625" y="5490493"/>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21" name="Rectangle 3"/>
          <p:cNvSpPr>
            <a:spLocks noChangeArrowheads="1"/>
          </p:cNvSpPr>
          <p:nvPr/>
        </p:nvSpPr>
        <p:spPr bwMode="auto">
          <a:xfrm>
            <a:off x="5967413" y="5490493"/>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22" name="Rectangle 4"/>
          <p:cNvSpPr>
            <a:spLocks noChangeArrowheads="1"/>
          </p:cNvSpPr>
          <p:nvPr/>
        </p:nvSpPr>
        <p:spPr bwMode="auto">
          <a:xfrm>
            <a:off x="7696200" y="5490493"/>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grpSp>
        <p:nvGrpSpPr>
          <p:cNvPr id="5" name="Group 30"/>
          <p:cNvGrpSpPr>
            <a:grpSpLocks/>
          </p:cNvGrpSpPr>
          <p:nvPr/>
        </p:nvGrpSpPr>
        <p:grpSpPr bwMode="auto">
          <a:xfrm>
            <a:off x="4167188" y="5031706"/>
            <a:ext cx="5264150" cy="887413"/>
            <a:chOff x="1202" y="1919"/>
            <a:chExt cx="3316" cy="559"/>
          </a:xfrm>
        </p:grpSpPr>
        <p:grpSp>
          <p:nvGrpSpPr>
            <p:cNvPr id="79890" name="Group 5"/>
            <p:cNvGrpSpPr>
              <a:grpSpLocks/>
            </p:cNvGrpSpPr>
            <p:nvPr/>
          </p:nvGrpSpPr>
          <p:grpSpPr bwMode="auto">
            <a:xfrm>
              <a:off x="1247" y="1919"/>
              <a:ext cx="3266" cy="250"/>
              <a:chOff x="1247" y="1737"/>
              <a:chExt cx="3266" cy="250"/>
            </a:xfrm>
          </p:grpSpPr>
          <p:sp>
            <p:nvSpPr>
              <p:cNvPr id="79898" name="Line 6"/>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9" name="Text Box 7"/>
              <p:cNvSpPr txBox="1">
                <a:spLocks noChangeArrowheads="1"/>
              </p:cNvSpPr>
              <p:nvPr/>
            </p:nvSpPr>
            <p:spPr bwMode="auto">
              <a:xfrm>
                <a:off x="2699" y="1737"/>
                <a:ext cx="4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imes New Roman" panose="02020603050405020304" pitchFamily="18" charset="0"/>
                    <a:ea typeface="黑体" panose="02010609060101010101" pitchFamily="49" charset="-122"/>
                  </a:rPr>
                  <a:t>报文</a:t>
                </a:r>
              </a:p>
            </p:txBody>
          </p:sp>
        </p:grpSp>
        <p:grpSp>
          <p:nvGrpSpPr>
            <p:cNvPr id="79891" name="Group 23"/>
            <p:cNvGrpSpPr>
              <a:grpSpLocks/>
            </p:cNvGrpSpPr>
            <p:nvPr/>
          </p:nvGrpSpPr>
          <p:grpSpPr bwMode="auto">
            <a:xfrm>
              <a:off x="1202" y="2206"/>
              <a:ext cx="3316" cy="272"/>
              <a:chOff x="1202" y="2206"/>
              <a:chExt cx="3316" cy="272"/>
            </a:xfrm>
          </p:grpSpPr>
          <p:grpSp>
            <p:nvGrpSpPr>
              <p:cNvPr id="79892" name="Group 24"/>
              <p:cNvGrpSpPr>
                <a:grpSpLocks/>
              </p:cNvGrpSpPr>
              <p:nvPr/>
            </p:nvGrpSpPr>
            <p:grpSpPr bwMode="auto">
              <a:xfrm>
                <a:off x="1247" y="2206"/>
                <a:ext cx="3266" cy="272"/>
                <a:chOff x="1247" y="2931"/>
                <a:chExt cx="3266" cy="272"/>
              </a:xfrm>
            </p:grpSpPr>
            <p:sp>
              <p:nvSpPr>
                <p:cNvPr id="79894" name="Rectangle 25"/>
                <p:cNvSpPr>
                  <a:spLocks noChangeArrowheads="1"/>
                </p:cNvSpPr>
                <p:nvPr/>
              </p:nvSpPr>
              <p:spPr bwMode="auto">
                <a:xfrm>
                  <a:off x="1248"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9895" name="Rectangle 26"/>
                <p:cNvSpPr>
                  <a:spLocks noChangeArrowheads="1"/>
                </p:cNvSpPr>
                <p:nvPr/>
              </p:nvSpPr>
              <p:spPr bwMode="auto">
                <a:xfrm>
                  <a:off x="2336"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Tahoma" panose="020B0604030504040204" pitchFamily="34" charset="0"/>
                    <a:ea typeface="黑体" panose="02010609060101010101" pitchFamily="49" charset="-122"/>
                  </a:endParaRPr>
                </a:p>
              </p:txBody>
            </p:sp>
            <p:sp>
              <p:nvSpPr>
                <p:cNvPr id="79896" name="Rectangle 27"/>
                <p:cNvSpPr>
                  <a:spLocks noChangeArrowheads="1"/>
                </p:cNvSpPr>
                <p:nvPr/>
              </p:nvSpPr>
              <p:spPr bwMode="auto">
                <a:xfrm>
                  <a:off x="3425"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9897" name="Rectangle 28"/>
                <p:cNvSpPr>
                  <a:spLocks noChangeArrowheads="1"/>
                </p:cNvSpPr>
                <p:nvPr/>
              </p:nvSpPr>
              <p:spPr bwMode="auto">
                <a:xfrm>
                  <a:off x="1247" y="2931"/>
                  <a:ext cx="3266" cy="27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9893" name="Text Box 29"/>
              <p:cNvSpPr txBox="1">
                <a:spLocks noChangeArrowheads="1"/>
              </p:cNvSpPr>
              <p:nvPr/>
            </p:nvSpPr>
            <p:spPr bwMode="auto">
              <a:xfrm>
                <a:off x="1202" y="2219"/>
                <a:ext cx="3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1101000110101010110101011100010011010010</a:t>
                </a:r>
              </a:p>
            </p:txBody>
          </p:sp>
        </p:grpSp>
      </p:grpSp>
    </p:spTree>
    <p:extLst>
      <p:ext uri="{BB962C8B-B14F-4D97-AF65-F5344CB8AC3E}">
        <p14:creationId xmlns:p14="http://schemas.microsoft.com/office/powerpoint/2010/main" val="3931598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nodeType="afterGroup">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nodeType="afterGroup">
                            <p:stCondLst>
                              <p:cond delay="1500"/>
                            </p:stCondLst>
                            <p:childTnLst>
                              <p:par>
                                <p:cTn id="14" presetID="42" presetClass="path" presetSubtype="0" accel="50000" decel="50000" fill="hold" grpId="0" nodeType="afterEffect">
                                  <p:stCondLst>
                                    <p:cond delay="0"/>
                                  </p:stCondLst>
                                  <p:childTnLst>
                                    <p:animMotion origin="layout" path="M 2.91667E-6 2.96296E-6 L 2.91667E-6 0.37754 " pathEditMode="relative" rAng="0" ptsTypes="AA">
                                      <p:cBhvr>
                                        <p:cTn id="15" dur="1000" fill="hold"/>
                                        <p:tgtEl>
                                          <p:spTgt spid="59397"/>
                                        </p:tgtEl>
                                        <p:attrNameLst>
                                          <p:attrName>ppt_x</p:attrName>
                                          <p:attrName>ppt_y</p:attrName>
                                        </p:attrNameLst>
                                      </p:cBhvr>
                                      <p:rCtr x="0" y="18866"/>
                                    </p:animMotion>
                                  </p:childTnLst>
                                </p:cTn>
                              </p:par>
                            </p:childTnLst>
                          </p:cTn>
                        </p:par>
                        <p:par>
                          <p:cTn id="16" fill="hold" nodeType="afterGroup">
                            <p:stCondLst>
                              <p:cond delay="2500"/>
                            </p:stCondLst>
                            <p:childTnLst>
                              <p:par>
                                <p:cTn id="17" presetID="1" presetClass="exit" presetSubtype="0" fill="hold" nodeType="after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nodeType="afterGroup">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nodeType="afterGroup">
                            <p:stCondLst>
                              <p:cond delay="4000"/>
                            </p:stCondLst>
                            <p:childTnLst>
                              <p:par>
                                <p:cTn id="26" presetID="42" presetClass="path" presetSubtype="0" accel="50000" decel="50000" fill="hold" grpId="0" nodeType="afterEffect">
                                  <p:stCondLst>
                                    <p:cond delay="0"/>
                                  </p:stCondLst>
                                  <p:childTnLst>
                                    <p:animMotion origin="layout" path="M -3.95833E-6 -4.44444E-6 L -3.95833E-6 0.25162 " pathEditMode="relative" rAng="0" ptsTypes="AA">
                                      <p:cBhvr>
                                        <p:cTn id="27" dur="1000" fill="hold"/>
                                        <p:tgtEl>
                                          <p:spTgt spid="59403"/>
                                        </p:tgtEl>
                                        <p:attrNameLst>
                                          <p:attrName>ppt_x</p:attrName>
                                          <p:attrName>ppt_y</p:attrName>
                                        </p:attrNameLst>
                                      </p:cBhvr>
                                      <p:rCtr x="0" y="12569"/>
                                    </p:animMotion>
                                  </p:childTnLst>
                                </p:cTn>
                              </p:par>
                            </p:childTnLst>
                          </p:cTn>
                        </p:par>
                        <p:par>
                          <p:cTn id="28" fill="hold" nodeType="afterGroup">
                            <p:stCondLst>
                              <p:cond delay="5000"/>
                            </p:stCondLst>
                            <p:childTnLst>
                              <p:par>
                                <p:cTn id="29" presetID="1" presetClass="exit" presetSubtype="0" fill="hold" nodeType="afterEffect">
                                  <p:stCondLst>
                                    <p:cond delay="500"/>
                                  </p:stCondLst>
                                  <p:childTnLst>
                                    <p:set>
                                      <p:cBhvr>
                                        <p:cTn id="30" dur="1" fill="hold">
                                          <p:stCondLst>
                                            <p:cond delay="0"/>
                                          </p:stCondLst>
                                        </p:cTn>
                                        <p:tgtEl>
                                          <p:spTgt spid="4"/>
                                        </p:tgtEl>
                                        <p:attrNameLst>
                                          <p:attrName>style.visibility</p:attrName>
                                        </p:attrNameLst>
                                      </p:cBhvr>
                                      <p:to>
                                        <p:strVal val="hidden"/>
                                      </p:to>
                                    </p:set>
                                  </p:childTnLst>
                                </p:cTn>
                              </p:par>
                            </p:childTnLst>
                          </p:cTn>
                        </p:par>
                        <p:par>
                          <p:cTn id="31" fill="hold" nodeType="afterGroup">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nodeType="afterGroup">
                            <p:stCondLst>
                              <p:cond delay="6500"/>
                            </p:stCondLst>
                            <p:childTnLst>
                              <p:par>
                                <p:cTn id="38" presetID="42" presetClass="path" presetSubtype="0" accel="50000" decel="50000" fill="hold" grpId="0" nodeType="afterEffect">
                                  <p:stCondLst>
                                    <p:cond delay="0"/>
                                  </p:stCondLst>
                                  <p:childTnLst>
                                    <p:animMotion origin="layout" path="M -1.45833E-6 1.48148E-6 L -0.00052 0.12754 " pathEditMode="relative" rAng="0" ptsTypes="AA">
                                      <p:cBhvr>
                                        <p:cTn id="39" dur="1000" fill="hold"/>
                                        <p:tgtEl>
                                          <p:spTgt spid="59409"/>
                                        </p:tgtEl>
                                        <p:attrNameLst>
                                          <p:attrName>ppt_x</p:attrName>
                                          <p:attrName>ppt_y</p:attrName>
                                        </p:attrNameLst>
                                      </p:cBhvr>
                                      <p:rCtr x="-26" y="6366"/>
                                    </p:animMotion>
                                  </p:childTnLst>
                                </p:cTn>
                              </p:par>
                            </p:childTnLst>
                          </p:cTn>
                        </p:par>
                        <p:par>
                          <p:cTn id="40" fill="hold" nodeType="afterGroup">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par>
                          <p:cTn id="43" fill="hold" nodeType="afterGroup">
                            <p:stCondLst>
                              <p:cond delay="7500"/>
                            </p:stCondLst>
                            <p:childTnLst>
                              <p:par>
                                <p:cTn id="44" presetID="10"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P spid="20" grpId="0" animBg="1"/>
      <p:bldP spid="21" grpId="0"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053BA83-672E-4278-85E9-553473A6BEA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52</a:t>
            </a:fld>
            <a:r>
              <a:rPr kumimoji="0" lang="en-US" altLang="zh-CN" sz="1000">
                <a:latin typeface="Arial" panose="020B0604020202020204" pitchFamily="34" charset="0"/>
                <a:ea typeface="宋体" panose="02010600030101010101" pitchFamily="2" charset="-122"/>
              </a:rPr>
              <a:t>-</a:t>
            </a:r>
          </a:p>
        </p:txBody>
      </p:sp>
      <p:sp>
        <p:nvSpPr>
          <p:cNvPr id="80899" name="Rectangle 2"/>
          <p:cNvSpPr>
            <a:spLocks noGrp="1" noChangeArrowheads="1"/>
          </p:cNvSpPr>
          <p:nvPr>
            <p:ph type="title" idx="4294967295"/>
          </p:nvPr>
        </p:nvSpPr>
        <p:spPr/>
        <p:txBody>
          <a:bodyPr/>
          <a:lstStyle/>
          <a:p>
            <a:pPr eaLnBrk="1" hangingPunct="1"/>
            <a:r>
              <a:rPr lang="zh-CN" altLang="en-US" sz="3200"/>
              <a:t>分组交换</a:t>
            </a:r>
            <a:r>
              <a:rPr lang="en-US" altLang="zh-CN" sz="3200"/>
              <a:t>: </a:t>
            </a:r>
            <a:r>
              <a:rPr lang="zh-CN" altLang="en-US" sz="3200"/>
              <a:t>时序图</a:t>
            </a:r>
          </a:p>
        </p:txBody>
      </p:sp>
      <p:grpSp>
        <p:nvGrpSpPr>
          <p:cNvPr id="80900" name="Group 3"/>
          <p:cNvGrpSpPr>
            <a:grpSpLocks/>
          </p:cNvGrpSpPr>
          <p:nvPr/>
        </p:nvGrpSpPr>
        <p:grpSpPr bwMode="auto">
          <a:xfrm>
            <a:off x="1630364" y="1341438"/>
            <a:ext cx="8929687" cy="4608512"/>
            <a:chOff x="0" y="0"/>
            <a:chExt cx="5265" cy="2832"/>
          </a:xfrm>
        </p:grpSpPr>
        <p:grpSp>
          <p:nvGrpSpPr>
            <p:cNvPr id="80902" name="Group 4"/>
            <p:cNvGrpSpPr>
              <a:grpSpLocks/>
            </p:cNvGrpSpPr>
            <p:nvPr/>
          </p:nvGrpSpPr>
          <p:grpSpPr bwMode="auto">
            <a:xfrm>
              <a:off x="3299" y="1967"/>
              <a:ext cx="1098" cy="775"/>
              <a:chOff x="0" y="0"/>
              <a:chExt cx="1097" cy="774"/>
            </a:xfrm>
          </p:grpSpPr>
          <p:sp>
            <p:nvSpPr>
              <p:cNvPr id="80935" name="AutoShape 5"/>
              <p:cNvSpPr>
                <a:spLocks noChangeArrowheads="1"/>
              </p:cNvSpPr>
              <p:nvPr/>
            </p:nvSpPr>
            <p:spPr bwMode="auto">
              <a:xfrm rot="5400000">
                <a:off x="393" y="-393"/>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1</a:t>
                </a:r>
              </a:p>
            </p:txBody>
          </p:sp>
          <p:sp>
            <p:nvSpPr>
              <p:cNvPr id="80936" name="AutoShape 6"/>
              <p:cNvSpPr>
                <a:spLocks noChangeArrowheads="1"/>
              </p:cNvSpPr>
              <p:nvPr/>
            </p:nvSpPr>
            <p:spPr bwMode="auto">
              <a:xfrm rot="5400000">
                <a:off x="399" y="-162"/>
                <a:ext cx="304"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2</a:t>
                </a:r>
              </a:p>
            </p:txBody>
          </p:sp>
          <p:sp>
            <p:nvSpPr>
              <p:cNvPr id="80937" name="AutoShape 7"/>
              <p:cNvSpPr>
                <a:spLocks noChangeArrowheads="1"/>
              </p:cNvSpPr>
              <p:nvPr/>
            </p:nvSpPr>
            <p:spPr bwMode="auto">
              <a:xfrm rot="5400000">
                <a:off x="393" y="75"/>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3</a:t>
                </a:r>
              </a:p>
            </p:txBody>
          </p:sp>
        </p:grpSp>
        <p:grpSp>
          <p:nvGrpSpPr>
            <p:cNvPr id="80903" name="Group 8"/>
            <p:cNvGrpSpPr>
              <a:grpSpLocks/>
            </p:cNvGrpSpPr>
            <p:nvPr/>
          </p:nvGrpSpPr>
          <p:grpSpPr bwMode="auto">
            <a:xfrm>
              <a:off x="2194" y="1582"/>
              <a:ext cx="1099" cy="776"/>
              <a:chOff x="0" y="0"/>
              <a:chExt cx="1097" cy="774"/>
            </a:xfrm>
          </p:grpSpPr>
          <p:sp>
            <p:nvSpPr>
              <p:cNvPr id="80932" name="AutoShape 9"/>
              <p:cNvSpPr>
                <a:spLocks noChangeArrowheads="1"/>
              </p:cNvSpPr>
              <p:nvPr/>
            </p:nvSpPr>
            <p:spPr bwMode="auto">
              <a:xfrm rot="5400000">
                <a:off x="393" y="-393"/>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1</a:t>
                </a:r>
              </a:p>
            </p:txBody>
          </p:sp>
          <p:sp>
            <p:nvSpPr>
              <p:cNvPr id="80933" name="AutoShape 10"/>
              <p:cNvSpPr>
                <a:spLocks noChangeArrowheads="1"/>
              </p:cNvSpPr>
              <p:nvPr/>
            </p:nvSpPr>
            <p:spPr bwMode="auto">
              <a:xfrm rot="5400000">
                <a:off x="399" y="-162"/>
                <a:ext cx="304"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2</a:t>
                </a:r>
              </a:p>
            </p:txBody>
          </p:sp>
          <p:sp>
            <p:nvSpPr>
              <p:cNvPr id="80934" name="AutoShape 11"/>
              <p:cNvSpPr>
                <a:spLocks noChangeArrowheads="1"/>
              </p:cNvSpPr>
              <p:nvPr/>
            </p:nvSpPr>
            <p:spPr bwMode="auto">
              <a:xfrm rot="5400000">
                <a:off x="393" y="75"/>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3</a:t>
                </a:r>
              </a:p>
            </p:txBody>
          </p:sp>
        </p:grpSp>
        <p:sp>
          <p:nvSpPr>
            <p:cNvPr id="80904" name="Rectangle 12"/>
            <p:cNvSpPr>
              <a:spLocks noChangeArrowheads="1"/>
            </p:cNvSpPr>
            <p:nvPr/>
          </p:nvSpPr>
          <p:spPr bwMode="auto">
            <a:xfrm>
              <a:off x="1828" y="1014"/>
              <a:ext cx="0" cy="8"/>
            </a:xfrm>
            <a:prstGeom prst="rect">
              <a:avLst/>
            </a:prstGeom>
            <a:blipFill dpi="0" rotWithShape="0">
              <a:blip r:embed="rId3"/>
              <a:srcRect/>
              <a:tile tx="0" ty="0" sx="100000" sy="100000" flip="none" algn="tl"/>
            </a:blip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0905" name="Rectangle 13"/>
            <p:cNvSpPr>
              <a:spLocks noChangeArrowheads="1"/>
            </p:cNvSpPr>
            <p:nvPr/>
          </p:nvSpPr>
          <p:spPr bwMode="auto">
            <a:xfrm>
              <a:off x="1828" y="1479"/>
              <a:ext cx="0" cy="8"/>
            </a:xfrm>
            <a:prstGeom prst="rect">
              <a:avLst/>
            </a:prstGeom>
            <a:blipFill dpi="0" rotWithShape="0">
              <a:blip r:embed="rId3"/>
              <a:srcRect/>
              <a:tile tx="0" ty="0" sx="100000" sy="100000" flip="none" algn="tl"/>
            </a:blip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aphicFrame>
          <p:nvGraphicFramePr>
            <p:cNvPr id="80906" name="Object 14"/>
            <p:cNvGraphicFramePr>
              <a:graphicFrameLocks noChangeAspect="1"/>
            </p:cNvGraphicFramePr>
            <p:nvPr/>
          </p:nvGraphicFramePr>
          <p:xfrm>
            <a:off x="73" y="0"/>
            <a:ext cx="5192" cy="751"/>
          </p:xfrm>
          <a:graphic>
            <a:graphicData uri="http://schemas.openxmlformats.org/presentationml/2006/ole">
              <mc:AlternateContent xmlns:mc="http://schemas.openxmlformats.org/markup-compatibility/2006">
                <mc:Choice xmlns:v="urn:schemas-microsoft-com:vml" Requires="v">
                  <p:oleObj spid="_x0000_s10260" r:id="rId4" imgW="8280400" imgH="1153160" progId="Visio.Drawing.4">
                    <p:embed/>
                  </p:oleObj>
                </mc:Choice>
                <mc:Fallback>
                  <p:oleObj r:id="rId4" imgW="8280400" imgH="1153160" progId="Visio.Drawing.4">
                    <p:embed/>
                    <p:pic>
                      <p:nvPicPr>
                        <p:cNvPr id="8090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 y="0"/>
                          <a:ext cx="5192"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7" name="Line 15"/>
            <p:cNvSpPr>
              <a:spLocks noChangeShapeType="1"/>
            </p:cNvSpPr>
            <p:nvPr/>
          </p:nvSpPr>
          <p:spPr bwMode="auto">
            <a:xfrm flipV="1">
              <a:off x="1113" y="1194"/>
              <a:ext cx="1168" cy="2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80908" name="Line 16"/>
            <p:cNvSpPr>
              <a:spLocks noChangeShapeType="1"/>
            </p:cNvSpPr>
            <p:nvPr/>
          </p:nvSpPr>
          <p:spPr bwMode="auto">
            <a:xfrm flipV="1">
              <a:off x="2185" y="1290"/>
              <a:ext cx="9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80909" name="AutoShape 17"/>
            <p:cNvSpPr>
              <a:spLocks/>
            </p:cNvSpPr>
            <p:nvPr/>
          </p:nvSpPr>
          <p:spPr bwMode="auto">
            <a:xfrm>
              <a:off x="2329" y="1193"/>
              <a:ext cx="48" cy="97"/>
            </a:xfrm>
            <a:prstGeom prst="rightBrace">
              <a:avLst>
                <a:gd name="adj1" fmla="val 1684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b="1">
                <a:latin typeface="PMingLiU" pitchFamily="18" charset="-120"/>
                <a:ea typeface="宋体" panose="02010600030101010101" pitchFamily="2" charset="-122"/>
              </a:endParaRPr>
            </a:p>
          </p:txBody>
        </p:sp>
        <p:grpSp>
          <p:nvGrpSpPr>
            <p:cNvPr id="80910" name="Group 18"/>
            <p:cNvGrpSpPr>
              <a:grpSpLocks/>
            </p:cNvGrpSpPr>
            <p:nvPr/>
          </p:nvGrpSpPr>
          <p:grpSpPr bwMode="auto">
            <a:xfrm>
              <a:off x="1108" y="1230"/>
              <a:ext cx="1098" cy="775"/>
              <a:chOff x="0" y="0"/>
              <a:chExt cx="1097" cy="774"/>
            </a:xfrm>
          </p:grpSpPr>
          <p:sp>
            <p:nvSpPr>
              <p:cNvPr id="80929" name="AutoShape 19"/>
              <p:cNvSpPr>
                <a:spLocks noChangeArrowheads="1"/>
              </p:cNvSpPr>
              <p:nvPr/>
            </p:nvSpPr>
            <p:spPr bwMode="auto">
              <a:xfrm rot="5400000">
                <a:off x="393" y="-393"/>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0"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1</a:t>
                </a:r>
              </a:p>
            </p:txBody>
          </p:sp>
          <p:sp>
            <p:nvSpPr>
              <p:cNvPr id="80930" name="AutoShape 20"/>
              <p:cNvSpPr>
                <a:spLocks noChangeArrowheads="1"/>
              </p:cNvSpPr>
              <p:nvPr/>
            </p:nvSpPr>
            <p:spPr bwMode="auto">
              <a:xfrm rot="5400000">
                <a:off x="399" y="-162"/>
                <a:ext cx="304"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0"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2</a:t>
                </a:r>
              </a:p>
            </p:txBody>
          </p:sp>
          <p:sp>
            <p:nvSpPr>
              <p:cNvPr id="80931" name="AutoShape 21"/>
              <p:cNvSpPr>
                <a:spLocks noChangeArrowheads="1"/>
              </p:cNvSpPr>
              <p:nvPr/>
            </p:nvSpPr>
            <p:spPr bwMode="auto">
              <a:xfrm rot="5400000">
                <a:off x="393" y="75"/>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0"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3</a:t>
                </a:r>
              </a:p>
            </p:txBody>
          </p:sp>
        </p:grpSp>
        <p:sp>
          <p:nvSpPr>
            <p:cNvPr id="80911" name="Line 22"/>
            <p:cNvSpPr>
              <a:spLocks noChangeShapeType="1"/>
            </p:cNvSpPr>
            <p:nvPr/>
          </p:nvSpPr>
          <p:spPr bwMode="auto">
            <a:xfrm>
              <a:off x="1108"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2" name="Line 23"/>
            <p:cNvSpPr>
              <a:spLocks noChangeShapeType="1"/>
            </p:cNvSpPr>
            <p:nvPr/>
          </p:nvSpPr>
          <p:spPr bwMode="auto">
            <a:xfrm>
              <a:off x="2200"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3" name="Line 24"/>
            <p:cNvSpPr>
              <a:spLocks noChangeShapeType="1"/>
            </p:cNvSpPr>
            <p:nvPr/>
          </p:nvSpPr>
          <p:spPr bwMode="auto">
            <a:xfrm>
              <a:off x="3294"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4" name="Line 25"/>
            <p:cNvSpPr>
              <a:spLocks noChangeShapeType="1"/>
            </p:cNvSpPr>
            <p:nvPr/>
          </p:nvSpPr>
          <p:spPr bwMode="auto">
            <a:xfrm>
              <a:off x="4386"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5" name="Oval 26"/>
            <p:cNvSpPr>
              <a:spLocks noChangeArrowheads="1"/>
            </p:cNvSpPr>
            <p:nvPr/>
          </p:nvSpPr>
          <p:spPr bwMode="auto">
            <a:xfrm>
              <a:off x="3529" y="1771"/>
              <a:ext cx="134" cy="47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70" tIns="45786" rIns="91570" bIns="228943" anchorCtr="1">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0916" name="Line 27"/>
            <p:cNvSpPr>
              <a:spLocks noChangeShapeType="1"/>
            </p:cNvSpPr>
            <p:nvPr/>
          </p:nvSpPr>
          <p:spPr bwMode="auto">
            <a:xfrm flipV="1">
              <a:off x="3630" y="1386"/>
              <a:ext cx="67" cy="39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91570" tIns="45786" rIns="91570" bIns="228943" anchorCtr="1">
              <a:spAutoFit/>
            </a:bodyPr>
            <a:lstStyle/>
            <a:p>
              <a:endParaRPr lang="zh-CN" altLang="en-US"/>
            </a:p>
          </p:txBody>
        </p:sp>
        <p:sp>
          <p:nvSpPr>
            <p:cNvPr id="80917" name="Text Box 28"/>
            <p:cNvSpPr txBox="1">
              <a:spLocks noChangeArrowheads="1"/>
            </p:cNvSpPr>
            <p:nvPr/>
          </p:nvSpPr>
          <p:spPr bwMode="auto">
            <a:xfrm>
              <a:off x="3525" y="1467"/>
              <a:ext cx="679"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分组</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在交换机</a:t>
              </a:r>
              <a:r>
                <a:rPr kumimoji="0" lang="en-US" altLang="zh-CN" sz="1400">
                  <a:latin typeface="Arial" panose="020B0604020202020204" pitchFamily="34" charset="0"/>
                  <a:ea typeface="宋体" panose="02010600030101010101" pitchFamily="2" charset="-122"/>
                </a:rPr>
                <a:t>2</a:t>
              </a:r>
              <a:r>
                <a:rPr kumimoji="0" lang="zh-CN" altLang="en-US" sz="1400">
                  <a:latin typeface="Arial" panose="020B0604020202020204" pitchFamily="34" charset="0"/>
                  <a:ea typeface="宋体" panose="02010600030101010101" pitchFamily="2" charset="-122"/>
                </a:rPr>
                <a:t>的处理时延</a:t>
              </a:r>
              <a:endParaRPr kumimoji="0" lang="en-US" altLang="zh-CN" sz="1400">
                <a:latin typeface="Arial" panose="020B0604020202020204" pitchFamily="34" charset="0"/>
                <a:ea typeface="宋体" panose="02010600030101010101" pitchFamily="2" charset="-122"/>
              </a:endParaRPr>
            </a:p>
          </p:txBody>
        </p:sp>
        <p:sp>
          <p:nvSpPr>
            <p:cNvPr id="80918" name="Line 29"/>
            <p:cNvSpPr>
              <a:spLocks noChangeShapeType="1"/>
            </p:cNvSpPr>
            <p:nvPr/>
          </p:nvSpPr>
          <p:spPr bwMode="auto">
            <a:xfrm flipV="1">
              <a:off x="3730" y="1438"/>
              <a:ext cx="805" cy="1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91570" tIns="45786" rIns="91570" bIns="228943" anchorCtr="1">
              <a:spAutoFit/>
            </a:bodyPr>
            <a:lstStyle/>
            <a:p>
              <a:endParaRPr lang="zh-CN" altLang="en-US"/>
            </a:p>
          </p:txBody>
        </p:sp>
        <p:sp>
          <p:nvSpPr>
            <p:cNvPr id="80919" name="AutoShape 30"/>
            <p:cNvSpPr>
              <a:spLocks/>
            </p:cNvSpPr>
            <p:nvPr/>
          </p:nvSpPr>
          <p:spPr bwMode="auto">
            <a:xfrm>
              <a:off x="987" y="1215"/>
              <a:ext cx="48" cy="241"/>
            </a:xfrm>
            <a:prstGeom prst="leftBrace">
              <a:avLst>
                <a:gd name="adj1" fmla="val 4184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570" tIns="45786" rIns="274731"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a:p>
              <a:pPr algn="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p:txBody>
        </p:sp>
        <p:sp>
          <p:nvSpPr>
            <p:cNvPr id="80920" name="Text Box 31"/>
            <p:cNvSpPr txBox="1">
              <a:spLocks noChangeArrowheads="1"/>
            </p:cNvSpPr>
            <p:nvPr/>
          </p:nvSpPr>
          <p:spPr bwMode="auto">
            <a:xfrm>
              <a:off x="265" y="153"/>
              <a:ext cx="63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主机</a:t>
              </a:r>
              <a:r>
                <a:rPr kumimoji="0" lang="en-US" altLang="zh-CN" sz="1600">
                  <a:latin typeface="Arial" panose="020B0604020202020204" pitchFamily="34" charset="0"/>
                  <a:ea typeface="宋体" panose="02010600030101010101" pitchFamily="2" charset="-122"/>
                </a:rPr>
                <a:t>1</a:t>
              </a:r>
            </a:p>
          </p:txBody>
        </p:sp>
        <p:sp>
          <p:nvSpPr>
            <p:cNvPr id="80921" name="Text Box 32"/>
            <p:cNvSpPr txBox="1">
              <a:spLocks noChangeArrowheads="1"/>
            </p:cNvSpPr>
            <p:nvPr/>
          </p:nvSpPr>
          <p:spPr bwMode="auto">
            <a:xfrm>
              <a:off x="4640" y="105"/>
              <a:ext cx="52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主机</a:t>
              </a:r>
              <a:r>
                <a:rPr kumimoji="0" lang="en-US" altLang="zh-CN" sz="1600">
                  <a:latin typeface="Arial" panose="020B0604020202020204" pitchFamily="34" charset="0"/>
                  <a:ea typeface="宋体" panose="02010600030101010101" pitchFamily="2" charset="-122"/>
                </a:rPr>
                <a:t>2</a:t>
              </a:r>
            </a:p>
          </p:txBody>
        </p:sp>
        <p:sp>
          <p:nvSpPr>
            <p:cNvPr id="80922" name="Text Box 33"/>
            <p:cNvSpPr txBox="1">
              <a:spLocks noChangeArrowheads="1"/>
            </p:cNvSpPr>
            <p:nvPr/>
          </p:nvSpPr>
          <p:spPr bwMode="auto">
            <a:xfrm>
              <a:off x="1945" y="144"/>
              <a:ext cx="56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交换机</a:t>
              </a:r>
              <a:r>
                <a:rPr kumimoji="0" lang="en-US" altLang="zh-CN" sz="1600">
                  <a:latin typeface="Arial" panose="020B0604020202020204" pitchFamily="34" charset="0"/>
                  <a:ea typeface="宋体" panose="02010600030101010101" pitchFamily="2" charset="-122"/>
                </a:rPr>
                <a:t>1</a:t>
              </a:r>
            </a:p>
          </p:txBody>
        </p:sp>
        <p:sp>
          <p:nvSpPr>
            <p:cNvPr id="80923" name="Text Box 34"/>
            <p:cNvSpPr txBox="1">
              <a:spLocks noChangeArrowheads="1"/>
            </p:cNvSpPr>
            <p:nvPr/>
          </p:nvSpPr>
          <p:spPr bwMode="auto">
            <a:xfrm>
              <a:off x="2953" y="144"/>
              <a:ext cx="57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交换机</a:t>
              </a:r>
              <a:r>
                <a:rPr kumimoji="0" lang="en-US" altLang="zh-CN" sz="1600">
                  <a:latin typeface="Arial" panose="020B0604020202020204" pitchFamily="34" charset="0"/>
                  <a:ea typeface="宋体" panose="02010600030101010101" pitchFamily="2" charset="-122"/>
                </a:rPr>
                <a:t>2</a:t>
              </a:r>
            </a:p>
          </p:txBody>
        </p:sp>
        <p:sp>
          <p:nvSpPr>
            <p:cNvPr id="80924" name="Text Box 35"/>
            <p:cNvSpPr txBox="1">
              <a:spLocks noChangeArrowheads="1"/>
            </p:cNvSpPr>
            <p:nvPr/>
          </p:nvSpPr>
          <p:spPr bwMode="auto">
            <a:xfrm>
              <a:off x="2310" y="1062"/>
              <a:ext cx="1002"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Arial" panose="020B0604020202020204" pitchFamily="34" charset="0"/>
                  <a:ea typeface="宋体" panose="02010600030101010101" pitchFamily="2" charset="-122"/>
                </a:rPr>
                <a:t>主机</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和交换机</a:t>
              </a:r>
              <a:r>
                <a:rPr kumimoji="0" lang="en-US" altLang="zh-CN" sz="1600">
                  <a:latin typeface="Arial" panose="020B0604020202020204" pitchFamily="34" charset="0"/>
                  <a:ea typeface="宋体" panose="02010600030101010101" pitchFamily="2" charset="-122"/>
                </a:rPr>
                <a:t>1 </a:t>
              </a:r>
            </a:p>
            <a:p>
              <a:pPr>
                <a:spcBef>
                  <a:spcPct val="0"/>
                </a:spcBef>
                <a:buClrTx/>
                <a:buSzTx/>
                <a:buFontTx/>
                <a:buNone/>
              </a:pPr>
              <a:r>
                <a:rPr kumimoji="0" lang="zh-CN" altLang="en-US" sz="1600">
                  <a:latin typeface="Arial" panose="020B0604020202020204" pitchFamily="34" charset="0"/>
                  <a:ea typeface="宋体" panose="02010600030101010101" pitchFamily="2" charset="-122"/>
                </a:rPr>
                <a:t>之间的传播时延</a:t>
              </a:r>
              <a:endParaRPr kumimoji="0" lang="en-US" altLang="zh-CN" sz="1600">
                <a:latin typeface="Arial" panose="020B0604020202020204" pitchFamily="34" charset="0"/>
                <a:ea typeface="宋体" panose="02010600030101010101" pitchFamily="2" charset="-122"/>
              </a:endParaRPr>
            </a:p>
          </p:txBody>
        </p:sp>
        <p:sp>
          <p:nvSpPr>
            <p:cNvPr id="80925" name="Line 36"/>
            <p:cNvSpPr>
              <a:spLocks noChangeShapeType="1"/>
            </p:cNvSpPr>
            <p:nvPr/>
          </p:nvSpPr>
          <p:spPr bwMode="auto">
            <a:xfrm flipV="1">
              <a:off x="3301" y="1686"/>
              <a:ext cx="192" cy="1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80926" name="Line 37"/>
            <p:cNvSpPr>
              <a:spLocks noChangeShapeType="1"/>
            </p:cNvSpPr>
            <p:nvPr/>
          </p:nvSpPr>
          <p:spPr bwMode="auto">
            <a:xfrm flipV="1">
              <a:off x="3289" y="1770"/>
              <a:ext cx="192" cy="1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80927" name="AutoShape 38"/>
            <p:cNvSpPr>
              <a:spLocks/>
            </p:cNvSpPr>
            <p:nvPr/>
          </p:nvSpPr>
          <p:spPr bwMode="auto">
            <a:xfrm>
              <a:off x="3529" y="1674"/>
              <a:ext cx="96" cy="96"/>
            </a:xfrm>
            <a:prstGeom prst="rightBrace">
              <a:avLst>
                <a:gd name="adj1" fmla="val 833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b="1">
                <a:latin typeface="PMingLiU" pitchFamily="18" charset="-120"/>
                <a:ea typeface="宋体" panose="02010600030101010101" pitchFamily="2" charset="-122"/>
              </a:endParaRPr>
            </a:p>
          </p:txBody>
        </p:sp>
        <p:sp>
          <p:nvSpPr>
            <p:cNvPr id="80928" name="Text Box 39"/>
            <p:cNvSpPr txBox="1">
              <a:spLocks noChangeArrowheads="1"/>
            </p:cNvSpPr>
            <p:nvPr/>
          </p:nvSpPr>
          <p:spPr bwMode="auto">
            <a:xfrm>
              <a:off x="0" y="1125"/>
              <a:ext cx="86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宋体" panose="02010600030101010101" pitchFamily="2" charset="-122"/>
                </a:rPr>
                <a:t>分组</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在主机</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的</a:t>
              </a:r>
              <a:endParaRPr kumimoji="0" lang="en-US" altLang="zh-CN" sz="1400">
                <a:latin typeface="Arial" panose="020B0604020202020204" pitchFamily="34" charset="0"/>
                <a:ea typeface="宋体" panose="02010600030101010101" pitchFamily="2" charset="-122"/>
              </a:endParaRPr>
            </a:p>
            <a:p>
              <a:pPr>
                <a:spcBef>
                  <a:spcPct val="0"/>
                </a:spcBef>
                <a:buClrTx/>
                <a:buSzTx/>
                <a:buFontTx/>
                <a:buNone/>
              </a:pPr>
              <a:r>
                <a:rPr kumimoji="0" lang="zh-CN" altLang="en-US" sz="1400">
                  <a:latin typeface="Arial" panose="020B0604020202020204" pitchFamily="34" charset="0"/>
                  <a:ea typeface="宋体" panose="02010600030101010101" pitchFamily="2" charset="-122"/>
                </a:rPr>
                <a:t>传输时间</a:t>
              </a:r>
              <a:endParaRPr kumimoji="0" lang="en-US" altLang="zh-CN" sz="1400">
                <a:latin typeface="Arial" panose="020B0604020202020204" pitchFamily="34" charset="0"/>
                <a:ea typeface="宋体" panose="02010600030101010101" pitchFamily="2" charset="-122"/>
              </a:endParaRPr>
            </a:p>
          </p:txBody>
        </p:sp>
      </p:grpSp>
      <p:sp>
        <p:nvSpPr>
          <p:cNvPr id="80901" name="Text Box 40"/>
          <p:cNvSpPr txBox="1">
            <a:spLocks noChangeArrowheads="1"/>
          </p:cNvSpPr>
          <p:nvPr/>
        </p:nvSpPr>
        <p:spPr bwMode="auto">
          <a:xfrm>
            <a:off x="2927350" y="6165851"/>
            <a:ext cx="6624638" cy="396875"/>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华文中宋" panose="02010600040101010101" pitchFamily="2" charset="-122"/>
              </a:rPr>
              <a:t>存储转发策略通过链路并行传输以高效利用链路带宽</a:t>
            </a:r>
          </a:p>
        </p:txBody>
      </p:sp>
    </p:spTree>
    <p:extLst>
      <p:ext uri="{BB962C8B-B14F-4D97-AF65-F5344CB8AC3E}">
        <p14:creationId xmlns:p14="http://schemas.microsoft.com/office/powerpoint/2010/main" val="3615797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975520" y="488951"/>
            <a:ext cx="8224838" cy="833437"/>
          </a:xfrm>
        </p:spPr>
        <p:txBody>
          <a:bodyPr/>
          <a:lstStyle/>
          <a:p>
            <a:pPr eaLnBrk="1" hangingPunct="1"/>
            <a:r>
              <a:rPr lang="zh-CN" altLang="en-US" sz="4000" dirty="0">
                <a:ea typeface="宋体" panose="02010600030101010101" pitchFamily="2" charset="-122"/>
              </a:rPr>
              <a:t>分组交换：存储转发</a:t>
            </a:r>
            <a:endParaRPr lang="en-US" altLang="zh-CN" sz="4000" dirty="0">
              <a:ea typeface="宋体" panose="02010600030101010101" pitchFamily="2" charset="-122"/>
            </a:endParaRPr>
          </a:p>
        </p:txBody>
      </p:sp>
      <p:sp>
        <p:nvSpPr>
          <p:cNvPr id="81923" name="Rectangle 3"/>
          <p:cNvSpPr>
            <a:spLocks noGrp="1" noChangeArrowheads="1"/>
          </p:cNvSpPr>
          <p:nvPr>
            <p:ph type="body" sz="half" idx="4294967295"/>
          </p:nvPr>
        </p:nvSpPr>
        <p:spPr>
          <a:xfrm>
            <a:off x="1127449" y="3787106"/>
            <a:ext cx="5119366" cy="2044700"/>
          </a:xfrm>
        </p:spPr>
        <p:txBody>
          <a:bodyPr/>
          <a:lstStyle/>
          <a:p>
            <a:pPr eaLnBrk="1" hangingPunct="1"/>
            <a:r>
              <a:rPr lang="zh-CN" altLang="en-US" sz="2400" dirty="0">
                <a:ea typeface="宋体" panose="02010600030101010101" pitchFamily="2" charset="-122"/>
              </a:rPr>
              <a:t>需 </a:t>
            </a:r>
            <a:r>
              <a:rPr lang="en-US" altLang="zh-CN" sz="2400" dirty="0">
                <a:ea typeface="宋体" panose="02010600030101010101" pitchFamily="2" charset="-122"/>
              </a:rPr>
              <a:t>L/R </a:t>
            </a:r>
            <a:r>
              <a:rPr lang="zh-CN" altLang="en-US" sz="2400" dirty="0">
                <a:ea typeface="宋体" panose="02010600030101010101" pitchFamily="2" charset="-122"/>
              </a:rPr>
              <a:t>秒 将一个 </a:t>
            </a:r>
            <a:r>
              <a:rPr lang="en-US" altLang="zh-CN" sz="2400" dirty="0">
                <a:ea typeface="宋体" panose="02010600030101010101" pitchFamily="2" charset="-122"/>
              </a:rPr>
              <a:t>L bits </a:t>
            </a:r>
            <a:r>
              <a:rPr lang="zh-CN" altLang="en-US" sz="2400" dirty="0">
                <a:ea typeface="宋体" panose="02010600030101010101" pitchFamily="2" charset="-122"/>
              </a:rPr>
              <a:t>的数据包传送到速率为</a:t>
            </a:r>
            <a:r>
              <a:rPr lang="en-US" altLang="zh-CN" sz="2400" dirty="0">
                <a:ea typeface="宋体" panose="02010600030101010101" pitchFamily="2" charset="-122"/>
              </a:rPr>
              <a:t>R bps</a:t>
            </a:r>
            <a:r>
              <a:rPr lang="zh-CN" altLang="en-US" sz="2400" dirty="0">
                <a:ea typeface="宋体" panose="02010600030101010101" pitchFamily="2" charset="-122"/>
              </a:rPr>
              <a:t>的链路</a:t>
            </a:r>
          </a:p>
          <a:p>
            <a:pPr eaLnBrk="1" hangingPunct="1">
              <a:buSzPct val="75000"/>
            </a:pPr>
            <a:r>
              <a:rPr lang="zh-CN" altLang="en-US" sz="2400" dirty="0">
                <a:solidFill>
                  <a:srgbClr val="FF0000"/>
                </a:solidFill>
                <a:ea typeface="宋体" panose="02010600030101010101" pitchFamily="2" charset="-122"/>
              </a:rPr>
              <a:t>存储转发：</a:t>
            </a:r>
            <a:r>
              <a:rPr lang="zh-CN" altLang="en-US" sz="2400" i="1" dirty="0">
                <a:solidFill>
                  <a:srgbClr val="FF0000"/>
                </a:solidFill>
                <a:ea typeface="宋体" panose="02010600030101010101" pitchFamily="2" charset="-122"/>
              </a:rPr>
              <a:t> </a:t>
            </a:r>
            <a:r>
              <a:rPr lang="zh-CN" altLang="en-US" sz="2400" dirty="0">
                <a:ea typeface="宋体" panose="02010600030101010101" pitchFamily="2" charset="-122"/>
              </a:rPr>
              <a:t>整个数据包需到达路由器后才能被转发到下一条链路</a:t>
            </a:r>
          </a:p>
          <a:p>
            <a:pPr eaLnBrk="1" hangingPunct="1">
              <a:buSzPct val="75000"/>
            </a:pPr>
            <a:endParaRPr lang="en-US" altLang="zh-CN" sz="2400" dirty="0">
              <a:ea typeface="宋体" panose="02010600030101010101" pitchFamily="2" charset="-122"/>
            </a:endParaRPr>
          </a:p>
        </p:txBody>
      </p:sp>
      <p:sp>
        <p:nvSpPr>
          <p:cNvPr id="81924" name="Rectangle 4"/>
          <p:cNvSpPr>
            <a:spLocks noGrp="1" noChangeArrowheads="1"/>
          </p:cNvSpPr>
          <p:nvPr>
            <p:ph type="body" sz="half" idx="4294967295"/>
          </p:nvPr>
        </p:nvSpPr>
        <p:spPr>
          <a:xfrm>
            <a:off x="6980239" y="3902995"/>
            <a:ext cx="3514725" cy="2232025"/>
          </a:xfrm>
        </p:spPr>
        <p:txBody>
          <a:bodyPr/>
          <a:lstStyle/>
          <a:p>
            <a:pPr eaLnBrk="1" hangingPunct="1">
              <a:lnSpc>
                <a:spcPct val="90000"/>
              </a:lnSpc>
              <a:buFont typeface="Wingdings" panose="05000000000000000000" pitchFamily="2" charset="2"/>
              <a:buNone/>
            </a:pPr>
            <a:r>
              <a:rPr lang="zh-CN" altLang="en-US" sz="2400" i="1" dirty="0">
                <a:solidFill>
                  <a:srgbClr val="000099"/>
                </a:solidFill>
                <a:ea typeface="宋体" panose="02010600030101010101" pitchFamily="2" charset="-122"/>
              </a:rPr>
              <a:t>一跳传输数值计算</a:t>
            </a:r>
            <a:r>
              <a:rPr lang="en-US" altLang="zh-CN" sz="2400" i="1" dirty="0">
                <a:solidFill>
                  <a:srgbClr val="000099"/>
                </a:solidFill>
                <a:ea typeface="宋体" panose="02010600030101010101" pitchFamily="2" charset="-122"/>
              </a:rPr>
              <a:t>:</a:t>
            </a:r>
          </a:p>
          <a:p>
            <a:pPr eaLnBrk="1" hangingPunct="1">
              <a:lnSpc>
                <a:spcPct val="90000"/>
              </a:lnSpc>
              <a:buSzTx/>
              <a:buFont typeface="Wingdings" panose="05000000000000000000" pitchFamily="2" charset="2"/>
              <a:buChar char="§"/>
            </a:pPr>
            <a:r>
              <a:rPr lang="en-US" altLang="zh-CN" sz="2400" i="1" dirty="0">
                <a:ea typeface="宋体" panose="02010600030101010101" pitchFamily="2" charset="-122"/>
              </a:rPr>
              <a:t>L</a:t>
            </a:r>
            <a:r>
              <a:rPr lang="en-US" altLang="zh-CN" sz="2400" dirty="0">
                <a:ea typeface="宋体" panose="02010600030101010101" pitchFamily="2" charset="-122"/>
              </a:rPr>
              <a:t> = 7.5 </a:t>
            </a:r>
            <a:r>
              <a:rPr lang="en-US" altLang="zh-CN" sz="2400" dirty="0" err="1">
                <a:ea typeface="宋体" panose="02010600030101010101" pitchFamily="2" charset="-122"/>
              </a:rPr>
              <a:t>Mbits</a:t>
            </a:r>
            <a:endParaRPr lang="en-US" altLang="zh-CN" sz="2400" dirty="0">
              <a:ea typeface="宋体" panose="02010600030101010101" pitchFamily="2" charset="-122"/>
            </a:endParaRPr>
          </a:p>
          <a:p>
            <a:pPr eaLnBrk="1" hangingPunct="1">
              <a:lnSpc>
                <a:spcPct val="90000"/>
              </a:lnSpc>
              <a:buSzTx/>
              <a:buFont typeface="Wingdings" panose="05000000000000000000" pitchFamily="2" charset="2"/>
              <a:buChar char="§"/>
            </a:pPr>
            <a:r>
              <a:rPr lang="en-US" altLang="zh-CN" sz="2400" i="1" dirty="0">
                <a:ea typeface="宋体" panose="02010600030101010101" pitchFamily="2" charset="-122"/>
              </a:rPr>
              <a:t>R</a:t>
            </a:r>
            <a:r>
              <a:rPr lang="en-US" altLang="zh-CN" sz="2400" dirty="0">
                <a:ea typeface="宋体" panose="02010600030101010101" pitchFamily="2" charset="-122"/>
              </a:rPr>
              <a:t> = 1.5 Mbps</a:t>
            </a:r>
          </a:p>
          <a:p>
            <a:pPr eaLnBrk="1" hangingPunct="1">
              <a:lnSpc>
                <a:spcPct val="90000"/>
              </a:lnSpc>
              <a:buSzTx/>
              <a:buFont typeface="Wingdings" panose="05000000000000000000" pitchFamily="2" charset="2"/>
              <a:buChar char="§"/>
            </a:pPr>
            <a:r>
              <a:rPr lang="zh-CN" altLang="en-US" sz="2400" dirty="0">
                <a:ea typeface="宋体" panose="02010600030101010101" pitchFamily="2" charset="-122"/>
              </a:rPr>
              <a:t>一跳传输时延</a:t>
            </a:r>
            <a:r>
              <a:rPr lang="en-US" altLang="zh-CN" sz="2400" dirty="0">
                <a:ea typeface="宋体" panose="02010600030101010101" pitchFamily="2" charset="-122"/>
              </a:rPr>
              <a:t> = 5 sec</a:t>
            </a:r>
          </a:p>
        </p:txBody>
      </p:sp>
      <p:sp>
        <p:nvSpPr>
          <p:cNvPr id="41" name="TextBox 40"/>
          <p:cNvSpPr txBox="1"/>
          <p:nvPr/>
        </p:nvSpPr>
        <p:spPr>
          <a:xfrm>
            <a:off x="1859714" y="2603213"/>
            <a:ext cx="1159292" cy="523220"/>
          </a:xfrm>
          <a:prstGeom prst="rect">
            <a:avLst/>
          </a:prstGeom>
          <a:noFill/>
        </p:spPr>
        <p:txBody>
          <a:bodyPr wrap="none">
            <a:spAutoFit/>
          </a:bodyPr>
          <a:lstStyle/>
          <a:p>
            <a:pPr eaLnBrk="1" fontAlgn="auto" hangingPunct="1">
              <a:spcBef>
                <a:spcPts val="0"/>
              </a:spcBef>
              <a:spcAft>
                <a:spcPts val="0"/>
              </a:spcAft>
              <a:defRPr/>
            </a:pPr>
            <a:r>
              <a:rPr lang="en-US" sz="2800" kern="0" dirty="0">
                <a:solidFill>
                  <a:prstClr val="black"/>
                </a:solidFill>
                <a:latin typeface="Calibri"/>
              </a:rPr>
              <a:t>source</a:t>
            </a:r>
          </a:p>
        </p:txBody>
      </p:sp>
      <p:grpSp>
        <p:nvGrpSpPr>
          <p:cNvPr id="81926" name="Group 41"/>
          <p:cNvGrpSpPr>
            <a:grpSpLocks/>
          </p:cNvGrpSpPr>
          <p:nvPr/>
        </p:nvGrpSpPr>
        <p:grpSpPr bwMode="auto">
          <a:xfrm>
            <a:off x="3154364" y="2768600"/>
            <a:ext cx="1057275" cy="420688"/>
            <a:chOff x="1816230" y="6118900"/>
            <a:chExt cx="1843339" cy="739100"/>
          </a:xfrm>
        </p:grpSpPr>
        <p:pic>
          <p:nvPicPr>
            <p:cNvPr id="8198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defRPr/>
              </a:pPr>
              <a:endParaRPr lang="zh-CN" altLang="en-US">
                <a:solidFill>
                  <a:srgbClr val="FFFFFF"/>
                </a:solidFill>
                <a:latin typeface="Calibri" pitchFamily="34" charset="0"/>
              </a:endParaRPr>
            </a:p>
          </p:txBody>
        </p:sp>
      </p:grpSp>
      <p:cxnSp>
        <p:nvCxnSpPr>
          <p:cNvPr id="81927"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81928" name="Group 43"/>
          <p:cNvGrpSpPr>
            <a:grpSpLocks/>
          </p:cNvGrpSpPr>
          <p:nvPr/>
        </p:nvGrpSpPr>
        <p:grpSpPr bwMode="auto">
          <a:xfrm>
            <a:off x="5446713" y="2687639"/>
            <a:ext cx="1058862" cy="384175"/>
            <a:chOff x="5142253" y="5649029"/>
            <a:chExt cx="1304545" cy="695633"/>
          </a:xfrm>
        </p:grpSpPr>
        <p:grpSp>
          <p:nvGrpSpPr>
            <p:cNvPr id="81980" name="Group 92"/>
            <p:cNvGrpSpPr>
              <a:grpSpLocks/>
            </p:cNvGrpSpPr>
            <p:nvPr/>
          </p:nvGrpSpPr>
          <p:grpSpPr bwMode="auto">
            <a:xfrm>
              <a:off x="5147271" y="5649029"/>
              <a:ext cx="1276350" cy="695633"/>
              <a:chOff x="4981575" y="5851547"/>
              <a:chExt cx="1276350" cy="695633"/>
            </a:xfrm>
          </p:grpSpPr>
          <p:pic>
            <p:nvPicPr>
              <p:cNvPr id="81983" name="Picture 9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85"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86"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81981"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82"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grpSp>
        <p:nvGrpSpPr>
          <p:cNvPr id="81929" name="Group 44"/>
          <p:cNvGrpSpPr>
            <a:grpSpLocks/>
          </p:cNvGrpSpPr>
          <p:nvPr/>
        </p:nvGrpSpPr>
        <p:grpSpPr bwMode="auto">
          <a:xfrm>
            <a:off x="5400675" y="1608138"/>
            <a:ext cx="1092200" cy="303212"/>
            <a:chOff x="5128542" y="4838701"/>
            <a:chExt cx="1300833" cy="530211"/>
          </a:xfrm>
        </p:grpSpPr>
        <p:pic>
          <p:nvPicPr>
            <p:cNvPr id="8197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79"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grpSp>
        <p:nvGrpSpPr>
          <p:cNvPr id="81930" name="Group 45"/>
          <p:cNvGrpSpPr>
            <a:grpSpLocks/>
          </p:cNvGrpSpPr>
          <p:nvPr/>
        </p:nvGrpSpPr>
        <p:grpSpPr bwMode="auto">
          <a:xfrm>
            <a:off x="3259139" y="1196975"/>
            <a:ext cx="1150937" cy="730250"/>
            <a:chOff x="2387973" y="4309243"/>
            <a:chExt cx="1771787" cy="1282262"/>
          </a:xfrm>
        </p:grpSpPr>
        <p:pic>
          <p:nvPicPr>
            <p:cNvPr id="819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defRPr/>
              </a:pPr>
              <a:endParaRPr lang="zh-CN" altLang="en-US">
                <a:solidFill>
                  <a:srgbClr val="FFFFFF"/>
                </a:solidFill>
                <a:latin typeface="Calibri" pitchFamily="34" charset="0"/>
              </a:endParaRPr>
            </a:p>
          </p:txBody>
        </p:sp>
      </p:grpSp>
      <p:sp>
        <p:nvSpPr>
          <p:cNvPr id="47" name="TextBox 46"/>
          <p:cNvSpPr txBox="1"/>
          <p:nvPr/>
        </p:nvSpPr>
        <p:spPr>
          <a:xfrm>
            <a:off x="4459288" y="2908301"/>
            <a:ext cx="981359" cy="523220"/>
          </a:xfrm>
          <a:prstGeom prst="rect">
            <a:avLst/>
          </a:prstGeom>
          <a:noFill/>
        </p:spPr>
        <p:txBody>
          <a:bodyPr wrap="none">
            <a:spAutoFit/>
          </a:bodyPr>
          <a:lstStyle/>
          <a:p>
            <a:pPr eaLnBrk="1" fontAlgn="auto" hangingPunct="1">
              <a:spcBef>
                <a:spcPts val="0"/>
              </a:spcBef>
              <a:spcAft>
                <a:spcPts val="0"/>
              </a:spcAft>
              <a:defRPr/>
            </a:pPr>
            <a:r>
              <a:rPr lang="en-US" sz="2800" i="1" kern="0" dirty="0">
                <a:solidFill>
                  <a:prstClr val="black"/>
                </a:solidFill>
                <a:latin typeface="Calibri"/>
              </a:rPr>
              <a:t>R</a:t>
            </a:r>
            <a:r>
              <a:rPr lang="en-US" sz="2800" kern="0" dirty="0">
                <a:solidFill>
                  <a:prstClr val="black"/>
                </a:solidFill>
                <a:latin typeface="Calibri"/>
              </a:rPr>
              <a:t> bps</a:t>
            </a:r>
          </a:p>
        </p:txBody>
      </p:sp>
      <p:cxnSp>
        <p:nvCxnSpPr>
          <p:cNvPr id="81932"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81933" name="Group 100"/>
          <p:cNvGrpSpPr>
            <a:grpSpLocks/>
          </p:cNvGrpSpPr>
          <p:nvPr/>
        </p:nvGrpSpPr>
        <p:grpSpPr bwMode="auto">
          <a:xfrm>
            <a:off x="7469188" y="2071689"/>
            <a:ext cx="1477962" cy="1284287"/>
            <a:chOff x="-44" y="1473"/>
            <a:chExt cx="981" cy="1105"/>
          </a:xfrm>
        </p:grpSpPr>
        <p:pic>
          <p:nvPicPr>
            <p:cNvPr id="81971" name="Picture 101"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kern="0">
                <a:solidFill>
                  <a:prstClr val="black"/>
                </a:solidFill>
                <a:latin typeface="Calibri"/>
              </a:endParaRPr>
            </a:p>
          </p:txBody>
        </p:sp>
      </p:grpSp>
      <p:sp>
        <p:nvSpPr>
          <p:cNvPr id="50" name="TextBox 49"/>
          <p:cNvSpPr txBox="1"/>
          <p:nvPr/>
        </p:nvSpPr>
        <p:spPr>
          <a:xfrm>
            <a:off x="8951914" y="2778126"/>
            <a:ext cx="1835759" cy="523220"/>
          </a:xfrm>
          <a:prstGeom prst="rect">
            <a:avLst/>
          </a:prstGeom>
          <a:noFill/>
        </p:spPr>
        <p:txBody>
          <a:bodyPr wrap="none">
            <a:spAutoFit/>
          </a:bodyPr>
          <a:lstStyle/>
          <a:p>
            <a:pPr eaLnBrk="1" fontAlgn="auto" hangingPunct="1">
              <a:spcBef>
                <a:spcPts val="0"/>
              </a:spcBef>
              <a:spcAft>
                <a:spcPts val="0"/>
              </a:spcAft>
              <a:defRPr/>
            </a:pPr>
            <a:r>
              <a:rPr lang="en-US" sz="2800" kern="0" dirty="0">
                <a:solidFill>
                  <a:prstClr val="black"/>
                </a:solidFill>
                <a:latin typeface="Calibri"/>
              </a:rPr>
              <a:t>destination</a:t>
            </a:r>
          </a:p>
        </p:txBody>
      </p:sp>
      <p:sp>
        <p:nvSpPr>
          <p:cNvPr id="81935" name="TextBox 52"/>
          <p:cNvSpPr txBox="1">
            <a:spLocks noChangeArrowheads="1"/>
          </p:cNvSpPr>
          <p:nvPr/>
        </p:nvSpPr>
        <p:spPr bwMode="auto">
          <a:xfrm>
            <a:off x="3919538" y="2574925"/>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000000"/>
                </a:solidFill>
                <a:ea typeface="宋体" panose="02010600030101010101" pitchFamily="2" charset="-122"/>
              </a:rPr>
              <a:t>1</a:t>
            </a:r>
          </a:p>
        </p:txBody>
      </p:sp>
      <p:sp>
        <p:nvSpPr>
          <p:cNvPr id="81936" name="TextBox 53"/>
          <p:cNvSpPr txBox="1">
            <a:spLocks noChangeArrowheads="1"/>
          </p:cNvSpPr>
          <p:nvPr/>
        </p:nvSpPr>
        <p:spPr bwMode="auto">
          <a:xfrm>
            <a:off x="3722688" y="2581275"/>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000000"/>
                </a:solidFill>
                <a:ea typeface="宋体" panose="02010600030101010101" pitchFamily="2" charset="-122"/>
              </a:rPr>
              <a:t>2</a:t>
            </a:r>
          </a:p>
        </p:txBody>
      </p:sp>
      <p:sp>
        <p:nvSpPr>
          <p:cNvPr id="81937" name="TextBox 54"/>
          <p:cNvSpPr txBox="1">
            <a:spLocks noChangeArrowheads="1"/>
          </p:cNvSpPr>
          <p:nvPr/>
        </p:nvSpPr>
        <p:spPr bwMode="auto">
          <a:xfrm>
            <a:off x="3535363" y="2578100"/>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000000"/>
                </a:solidFill>
                <a:ea typeface="宋体" panose="02010600030101010101" pitchFamily="2" charset="-122"/>
              </a:rPr>
              <a:t>3</a:t>
            </a:r>
          </a:p>
        </p:txBody>
      </p:sp>
      <p:grpSp>
        <p:nvGrpSpPr>
          <p:cNvPr id="81938" name="Group 55"/>
          <p:cNvGrpSpPr>
            <a:grpSpLocks/>
          </p:cNvGrpSpPr>
          <p:nvPr/>
        </p:nvGrpSpPr>
        <p:grpSpPr bwMode="auto">
          <a:xfrm>
            <a:off x="3268664" y="1873251"/>
            <a:ext cx="2935287" cy="841375"/>
            <a:chOff x="593766" y="5264055"/>
            <a:chExt cx="3597129" cy="1011695"/>
          </a:xfrm>
        </p:grpSpPr>
        <p:grpSp>
          <p:nvGrpSpPr>
            <p:cNvPr id="81942" name="Group 56"/>
            <p:cNvGrpSpPr>
              <a:grpSpLocks/>
            </p:cNvGrpSpPr>
            <p:nvPr/>
          </p:nvGrpSpPr>
          <p:grpSpPr bwMode="auto">
            <a:xfrm>
              <a:off x="3527077" y="5264055"/>
              <a:ext cx="617671" cy="927313"/>
              <a:chOff x="2105936" y="5387204"/>
              <a:chExt cx="617671" cy="927313"/>
            </a:xfrm>
          </p:grpSpPr>
          <p:sp>
            <p:nvSpPr>
              <p:cNvPr id="81963"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cxnSp>
            <p:nvCxnSpPr>
              <p:cNvPr id="81967"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8"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9"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70"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81943"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957"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cxnSp>
            <p:nvCxnSpPr>
              <p:cNvPr id="81959"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0"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1"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2"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81944"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954"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81945"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46"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nvGrpSpPr>
            <p:cNvPr id="81947"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951"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81948"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102" name="TextBox 101"/>
          <p:cNvSpPr txBox="1"/>
          <p:nvPr/>
        </p:nvSpPr>
        <p:spPr>
          <a:xfrm>
            <a:off x="1227475" y="1776339"/>
            <a:ext cx="1733167" cy="568617"/>
          </a:xfrm>
          <a:prstGeom prst="rect">
            <a:avLst/>
          </a:prstGeom>
          <a:noFill/>
        </p:spPr>
        <p:txBody>
          <a:bodyPr wrap="none">
            <a:spAutoFit/>
          </a:bodyPr>
          <a:lstStyle/>
          <a:p>
            <a:pPr eaLnBrk="1" fontAlgn="auto" hangingPunct="1">
              <a:lnSpc>
                <a:spcPts val="1700"/>
              </a:lnSpc>
              <a:spcBef>
                <a:spcPts val="0"/>
              </a:spcBef>
              <a:spcAft>
                <a:spcPts val="0"/>
              </a:spcAft>
              <a:defRPr/>
            </a:pPr>
            <a:r>
              <a:rPr lang="en-US" sz="2800" i="1" kern="0" dirty="0">
                <a:solidFill>
                  <a:prstClr val="black"/>
                </a:solidFill>
                <a:latin typeface="Calibri"/>
              </a:rPr>
              <a:t>L</a:t>
            </a:r>
            <a:r>
              <a:rPr lang="en-US" sz="2800" kern="0" dirty="0">
                <a:solidFill>
                  <a:prstClr val="black"/>
                </a:solidFill>
                <a:latin typeface="Calibri"/>
              </a:rPr>
              <a:t> bits</a:t>
            </a:r>
          </a:p>
          <a:p>
            <a:pPr eaLnBrk="1" fontAlgn="auto" hangingPunct="1">
              <a:lnSpc>
                <a:spcPts val="1700"/>
              </a:lnSpc>
              <a:spcBef>
                <a:spcPts val="0"/>
              </a:spcBef>
              <a:spcAft>
                <a:spcPts val="0"/>
              </a:spcAft>
              <a:defRPr/>
            </a:pPr>
            <a:r>
              <a:rPr lang="en-US" sz="2800" kern="0" dirty="0">
                <a:solidFill>
                  <a:prstClr val="black"/>
                </a:solidFill>
                <a:latin typeface="Calibri"/>
              </a:rPr>
              <a:t>per packet</a:t>
            </a:r>
          </a:p>
        </p:txBody>
      </p:sp>
      <p:sp>
        <p:nvSpPr>
          <p:cNvPr id="103" name="TextBox 102"/>
          <p:cNvSpPr txBox="1"/>
          <p:nvPr/>
        </p:nvSpPr>
        <p:spPr>
          <a:xfrm>
            <a:off x="6858000" y="2898776"/>
            <a:ext cx="981359" cy="523220"/>
          </a:xfrm>
          <a:prstGeom prst="rect">
            <a:avLst/>
          </a:prstGeom>
          <a:noFill/>
        </p:spPr>
        <p:txBody>
          <a:bodyPr wrap="none">
            <a:spAutoFit/>
          </a:bodyPr>
          <a:lstStyle/>
          <a:p>
            <a:pPr eaLnBrk="1" fontAlgn="auto" hangingPunct="1">
              <a:spcBef>
                <a:spcPts val="0"/>
              </a:spcBef>
              <a:spcAft>
                <a:spcPts val="0"/>
              </a:spcAft>
              <a:defRPr/>
            </a:pPr>
            <a:r>
              <a:rPr lang="en-US" sz="2800" i="1" kern="0" dirty="0">
                <a:solidFill>
                  <a:prstClr val="black"/>
                </a:solidFill>
                <a:latin typeface="Calibri"/>
              </a:rPr>
              <a:t>R</a:t>
            </a:r>
            <a:r>
              <a:rPr lang="en-US" sz="2800" kern="0" dirty="0">
                <a:solidFill>
                  <a:prstClr val="black"/>
                </a:solidFill>
                <a:latin typeface="Calibri"/>
              </a:rPr>
              <a:t> bps</a:t>
            </a:r>
          </a:p>
        </p:txBody>
      </p:sp>
      <p:sp>
        <p:nvSpPr>
          <p:cNvPr id="81941" name="Rectangle 3"/>
          <p:cNvSpPr txBox="1">
            <a:spLocks noChangeArrowheads="1"/>
          </p:cNvSpPr>
          <p:nvPr/>
        </p:nvSpPr>
        <p:spPr bwMode="auto">
          <a:xfrm>
            <a:off x="1457255" y="5713685"/>
            <a:ext cx="4832491"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buClr>
                <a:srgbClr val="000099"/>
              </a:buClr>
              <a:buSzPct val="75000"/>
              <a:buFont typeface="Wingdings" panose="05000000000000000000" pitchFamily="2" charset="2"/>
              <a:buChar char="v"/>
            </a:pPr>
            <a:r>
              <a:rPr kumimoji="0" lang="zh-CN" altLang="en-US" sz="1800" dirty="0">
                <a:latin typeface="Gill Sans MT" panose="020B0502020104020203" pitchFamily="34" charset="0"/>
                <a:ea typeface="宋体" panose="02010600030101010101" pitchFamily="2" charset="-122"/>
              </a:rPr>
              <a:t>端到端时延</a:t>
            </a:r>
            <a:r>
              <a:rPr kumimoji="0" lang="en-US" altLang="zh-CN" sz="1800" dirty="0">
                <a:latin typeface="Gill Sans MT" panose="020B0502020104020203" pitchFamily="34" charset="0"/>
                <a:ea typeface="宋体" panose="02010600030101010101" pitchFamily="2" charset="-122"/>
              </a:rPr>
              <a:t> = 2</a:t>
            </a:r>
            <a:r>
              <a:rPr kumimoji="0" lang="en-US" altLang="zh-CN" sz="1800" i="1" dirty="0">
                <a:latin typeface="Gill Sans MT" panose="020B0502020104020203" pitchFamily="34" charset="0"/>
                <a:ea typeface="宋体" panose="02010600030101010101" pitchFamily="2" charset="-122"/>
              </a:rPr>
              <a:t>L</a:t>
            </a:r>
            <a:r>
              <a:rPr kumimoji="0" lang="en-US" altLang="zh-CN" sz="1800" dirty="0">
                <a:latin typeface="Gill Sans MT" panose="020B0502020104020203" pitchFamily="34" charset="0"/>
                <a:ea typeface="宋体" panose="02010600030101010101" pitchFamily="2" charset="-122"/>
              </a:rPr>
              <a:t>/</a:t>
            </a:r>
            <a:r>
              <a:rPr kumimoji="0" lang="en-US" altLang="zh-CN" sz="1800" i="1" dirty="0">
                <a:latin typeface="Gill Sans MT" panose="020B0502020104020203" pitchFamily="34" charset="0"/>
                <a:ea typeface="宋体" panose="02010600030101010101" pitchFamily="2" charset="-122"/>
              </a:rPr>
              <a:t>R</a:t>
            </a:r>
            <a:r>
              <a:rPr kumimoji="0" lang="en-US" altLang="zh-CN" sz="1800" dirty="0">
                <a:latin typeface="Gill Sans MT" panose="020B0502020104020203" pitchFamily="34" charset="0"/>
                <a:ea typeface="宋体" panose="02010600030101010101" pitchFamily="2" charset="-122"/>
              </a:rPr>
              <a:t> (</a:t>
            </a:r>
            <a:r>
              <a:rPr kumimoji="0" lang="zh-CN" altLang="en-US" sz="1800" dirty="0">
                <a:latin typeface="Gill Sans MT" panose="020B0502020104020203" pitchFamily="34" charset="0"/>
                <a:ea typeface="宋体" panose="02010600030101010101" pitchFamily="2" charset="-122"/>
              </a:rPr>
              <a:t>假设电波</a:t>
            </a:r>
            <a:r>
              <a:rPr kumimoji="0" lang="zh-CN" altLang="en-US" sz="1800" dirty="0">
                <a:solidFill>
                  <a:srgbClr val="FF0000"/>
                </a:solidFill>
                <a:latin typeface="Gill Sans MT" panose="020B0502020104020203" pitchFamily="34" charset="0"/>
                <a:ea typeface="宋体" panose="02010600030101010101" pitchFamily="2" charset="-122"/>
              </a:rPr>
              <a:t>传播时延</a:t>
            </a:r>
            <a:r>
              <a:rPr kumimoji="0" lang="zh-CN" altLang="en-US" sz="1800" dirty="0">
                <a:latin typeface="Gill Sans MT" panose="020B0502020104020203" pitchFamily="34" charset="0"/>
                <a:ea typeface="宋体" panose="02010600030101010101" pitchFamily="2" charset="-122"/>
              </a:rPr>
              <a:t>为</a:t>
            </a:r>
            <a:r>
              <a:rPr kumimoji="0" lang="en-US" altLang="zh-CN" sz="1800" dirty="0">
                <a:latin typeface="Gill Sans MT" panose="020B0502020104020203" pitchFamily="34" charset="0"/>
                <a:ea typeface="宋体" panose="02010600030101010101" pitchFamily="2" charset="-122"/>
              </a:rPr>
              <a:t>0)</a:t>
            </a:r>
          </a:p>
        </p:txBody>
      </p:sp>
    </p:spTree>
    <p:extLst>
      <p:ext uri="{BB962C8B-B14F-4D97-AF65-F5344CB8AC3E}">
        <p14:creationId xmlns:p14="http://schemas.microsoft.com/office/powerpoint/2010/main" val="294455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228"/>
          <p:cNvGrpSpPr>
            <a:grpSpLocks/>
          </p:cNvGrpSpPr>
          <p:nvPr/>
        </p:nvGrpSpPr>
        <p:grpSpPr bwMode="auto">
          <a:xfrm>
            <a:off x="3046238" y="2366987"/>
            <a:ext cx="1187450" cy="554037"/>
            <a:chOff x="4650" y="1129"/>
            <a:chExt cx="246" cy="95"/>
          </a:xfrm>
        </p:grpSpPr>
        <p:sp>
          <p:nvSpPr>
            <p:cNvPr id="840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grpSp>
          <p:nvGrpSpPr>
            <p:cNvPr id="84044" name="Group 232"/>
            <p:cNvGrpSpPr>
              <a:grpSpLocks/>
            </p:cNvGrpSpPr>
            <p:nvPr/>
          </p:nvGrpSpPr>
          <p:grpSpPr bwMode="auto">
            <a:xfrm>
              <a:off x="4699" y="1145"/>
              <a:ext cx="138" cy="29"/>
              <a:chOff x="2468" y="1332"/>
              <a:chExt cx="310" cy="60"/>
            </a:xfrm>
          </p:grpSpPr>
          <p:sp>
            <p:nvSpPr>
              <p:cNvPr id="84047"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48"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045"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6"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3971" name="Group 105"/>
          <p:cNvGrpSpPr>
            <a:grpSpLocks/>
          </p:cNvGrpSpPr>
          <p:nvPr/>
        </p:nvGrpSpPr>
        <p:grpSpPr bwMode="auto">
          <a:xfrm>
            <a:off x="7507113" y="2590823"/>
            <a:ext cx="779462" cy="679450"/>
            <a:chOff x="-44" y="1473"/>
            <a:chExt cx="981" cy="1105"/>
          </a:xfrm>
        </p:grpSpPr>
        <p:pic>
          <p:nvPicPr>
            <p:cNvPr id="84039"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107"/>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83972" name="Rectangle 2"/>
          <p:cNvSpPr>
            <a:spLocks noGrp="1" noChangeArrowheads="1"/>
          </p:cNvSpPr>
          <p:nvPr>
            <p:ph type="title" idx="4294967295"/>
          </p:nvPr>
        </p:nvSpPr>
        <p:spPr>
          <a:xfrm>
            <a:off x="995189" y="536598"/>
            <a:ext cx="8447087" cy="782638"/>
          </a:xfrm>
        </p:spPr>
        <p:txBody>
          <a:bodyPr/>
          <a:lstStyle/>
          <a:p>
            <a:pPr eaLnBrk="1" hangingPunct="1"/>
            <a:r>
              <a:rPr lang="zh-CN" altLang="en-US">
                <a:ea typeface="宋体" panose="02010600030101010101" pitchFamily="2" charset="-122"/>
              </a:rPr>
              <a:t>分组交换</a:t>
            </a:r>
            <a:r>
              <a:rPr lang="en-US" altLang="zh-CN">
                <a:ea typeface="宋体" panose="02010600030101010101" pitchFamily="2" charset="-122"/>
              </a:rPr>
              <a:t>: </a:t>
            </a:r>
            <a:r>
              <a:rPr lang="zh-CN" altLang="en-US">
                <a:ea typeface="宋体" panose="02010600030101010101" pitchFamily="2" charset="-122"/>
              </a:rPr>
              <a:t>排队时延</a:t>
            </a:r>
            <a:r>
              <a:rPr lang="en-US" altLang="zh-CN">
                <a:ea typeface="宋体" panose="02010600030101010101" pitchFamily="2" charset="-122"/>
              </a:rPr>
              <a:t>, </a:t>
            </a:r>
            <a:r>
              <a:rPr lang="zh-CN" altLang="en-US">
                <a:ea typeface="宋体" panose="02010600030101010101" pitchFamily="2" charset="-122"/>
              </a:rPr>
              <a:t>丢包</a:t>
            </a:r>
            <a:endParaRPr lang="en-US" altLang="zh-CN" sz="4000">
              <a:ea typeface="宋体" panose="02010600030101010101" pitchFamily="2" charset="-122"/>
            </a:endParaRPr>
          </a:p>
        </p:txBody>
      </p:sp>
      <p:sp>
        <p:nvSpPr>
          <p:cNvPr id="83973" name="Line 230"/>
          <p:cNvSpPr>
            <a:spLocks noChangeShapeType="1"/>
          </p:cNvSpPr>
          <p:nvPr/>
        </p:nvSpPr>
        <p:spPr bwMode="auto">
          <a:xfrm>
            <a:off x="4209875" y="2579711"/>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83974" name="Line 276"/>
          <p:cNvSpPr>
            <a:spLocks noChangeShapeType="1"/>
          </p:cNvSpPr>
          <p:nvPr/>
        </p:nvSpPr>
        <p:spPr bwMode="auto">
          <a:xfrm>
            <a:off x="2333450" y="2247924"/>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5" name="Line 277"/>
          <p:cNvSpPr>
            <a:spLocks noChangeShapeType="1"/>
          </p:cNvSpPr>
          <p:nvPr/>
        </p:nvSpPr>
        <p:spPr bwMode="auto">
          <a:xfrm flipV="1">
            <a:off x="2477913" y="2733699"/>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278"/>
          <p:cNvSpPr>
            <a:spLocks noChangeShapeType="1"/>
          </p:cNvSpPr>
          <p:nvPr/>
        </p:nvSpPr>
        <p:spPr bwMode="auto">
          <a:xfrm>
            <a:off x="4174951" y="2674962"/>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279"/>
          <p:cNvSpPr>
            <a:spLocks noChangeShapeType="1"/>
          </p:cNvSpPr>
          <p:nvPr/>
        </p:nvSpPr>
        <p:spPr bwMode="auto">
          <a:xfrm flipH="1" flipV="1">
            <a:off x="6778451" y="2857523"/>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8" name="Line 280"/>
          <p:cNvSpPr>
            <a:spLocks noChangeShapeType="1"/>
          </p:cNvSpPr>
          <p:nvPr/>
        </p:nvSpPr>
        <p:spPr bwMode="auto">
          <a:xfrm flipV="1">
            <a:off x="7251525" y="2306662"/>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9" name="Rectangle 287"/>
          <p:cNvSpPr>
            <a:spLocks noChangeArrowheads="1"/>
          </p:cNvSpPr>
          <p:nvPr/>
        </p:nvSpPr>
        <p:spPr bwMode="auto">
          <a:xfrm>
            <a:off x="4373389" y="2462237"/>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0" name="Rectangle 288"/>
          <p:cNvSpPr>
            <a:spLocks noChangeArrowheads="1"/>
          </p:cNvSpPr>
          <p:nvPr/>
        </p:nvSpPr>
        <p:spPr bwMode="auto">
          <a:xfrm>
            <a:off x="4535314" y="2462237"/>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1" name="Rectangle 289"/>
          <p:cNvSpPr>
            <a:spLocks noChangeArrowheads="1"/>
          </p:cNvSpPr>
          <p:nvPr/>
        </p:nvSpPr>
        <p:spPr bwMode="auto">
          <a:xfrm>
            <a:off x="4697239" y="2462237"/>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2" name="Rectangle 290"/>
          <p:cNvSpPr>
            <a:spLocks noChangeArrowheads="1"/>
          </p:cNvSpPr>
          <p:nvPr/>
        </p:nvSpPr>
        <p:spPr bwMode="auto">
          <a:xfrm>
            <a:off x="4859164" y="2462237"/>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3" name="Rectangle 291"/>
          <p:cNvSpPr>
            <a:spLocks noChangeArrowheads="1"/>
          </p:cNvSpPr>
          <p:nvPr/>
        </p:nvSpPr>
        <p:spPr bwMode="auto">
          <a:xfrm>
            <a:off x="5021089" y="2462237"/>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4" name="Rectangle 292"/>
          <p:cNvSpPr>
            <a:spLocks noChangeArrowheads="1"/>
          </p:cNvSpPr>
          <p:nvPr/>
        </p:nvSpPr>
        <p:spPr bwMode="auto">
          <a:xfrm>
            <a:off x="5392564" y="2462237"/>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5" name="Rectangle 293"/>
          <p:cNvSpPr>
            <a:spLocks noChangeArrowheads="1"/>
          </p:cNvSpPr>
          <p:nvPr/>
        </p:nvSpPr>
        <p:spPr bwMode="auto">
          <a:xfrm>
            <a:off x="5830714" y="2457474"/>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83986" name="Group 311"/>
          <p:cNvGrpSpPr>
            <a:grpSpLocks/>
          </p:cNvGrpSpPr>
          <p:nvPr/>
        </p:nvGrpSpPr>
        <p:grpSpPr bwMode="auto">
          <a:xfrm>
            <a:off x="3528838" y="2538437"/>
            <a:ext cx="633412" cy="200025"/>
            <a:chOff x="1800" y="1425"/>
            <a:chExt cx="399" cy="126"/>
          </a:xfrm>
        </p:grpSpPr>
        <p:sp>
          <p:nvSpPr>
            <p:cNvPr id="84035"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4036"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4037"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4038"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83987" name="Rectangle 298"/>
          <p:cNvSpPr>
            <a:spLocks noChangeArrowheads="1"/>
          </p:cNvSpPr>
          <p:nvPr/>
        </p:nvSpPr>
        <p:spPr bwMode="auto">
          <a:xfrm>
            <a:off x="2871614" y="2438424"/>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8" name="Rectangle 299"/>
          <p:cNvSpPr>
            <a:spLocks noChangeArrowheads="1"/>
          </p:cNvSpPr>
          <p:nvPr/>
        </p:nvSpPr>
        <p:spPr bwMode="auto">
          <a:xfrm>
            <a:off x="2652539" y="3009924"/>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9" name="Line 300"/>
          <p:cNvSpPr>
            <a:spLocks noChangeShapeType="1"/>
          </p:cNvSpPr>
          <p:nvPr/>
        </p:nvSpPr>
        <p:spPr bwMode="auto">
          <a:xfrm>
            <a:off x="2833513" y="2387623"/>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0" name="Line 301"/>
          <p:cNvSpPr>
            <a:spLocks noChangeShapeType="1"/>
          </p:cNvSpPr>
          <p:nvPr/>
        </p:nvSpPr>
        <p:spPr bwMode="auto">
          <a:xfrm flipV="1">
            <a:off x="2835101" y="2859112"/>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1" name="Line 302"/>
          <p:cNvSpPr>
            <a:spLocks noChangeShapeType="1"/>
          </p:cNvSpPr>
          <p:nvPr/>
        </p:nvSpPr>
        <p:spPr bwMode="auto">
          <a:xfrm>
            <a:off x="4754389" y="2352698"/>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2" name="Text Box 303"/>
          <p:cNvSpPr txBox="1">
            <a:spLocks noChangeArrowheads="1"/>
          </p:cNvSpPr>
          <p:nvPr/>
        </p:nvSpPr>
        <p:spPr bwMode="auto">
          <a:xfrm>
            <a:off x="1492075" y="190978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6600"/>
                </a:solidFill>
                <a:latin typeface="Arial" panose="020B0604020202020204" pitchFamily="34" charset="0"/>
                <a:ea typeface="宋体" panose="02010600030101010101" pitchFamily="2" charset="-122"/>
              </a:rPr>
              <a:t>A</a:t>
            </a:r>
          </a:p>
        </p:txBody>
      </p:sp>
      <p:sp>
        <p:nvSpPr>
          <p:cNvPr id="83993" name="Text Box 304"/>
          <p:cNvSpPr txBox="1">
            <a:spLocks noChangeArrowheads="1"/>
          </p:cNvSpPr>
          <p:nvPr/>
        </p:nvSpPr>
        <p:spPr bwMode="auto">
          <a:xfrm>
            <a:off x="1631775" y="2884511"/>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99"/>
                </a:solidFill>
                <a:latin typeface="Arial" panose="020B0604020202020204" pitchFamily="34" charset="0"/>
                <a:ea typeface="宋体" panose="02010600030101010101" pitchFamily="2" charset="-122"/>
              </a:rPr>
              <a:t>B</a:t>
            </a:r>
          </a:p>
        </p:txBody>
      </p:sp>
      <p:sp>
        <p:nvSpPr>
          <p:cNvPr id="83994" name="Text Box 305"/>
          <p:cNvSpPr txBox="1">
            <a:spLocks noChangeArrowheads="1"/>
          </p:cNvSpPr>
          <p:nvPr/>
        </p:nvSpPr>
        <p:spPr bwMode="auto">
          <a:xfrm>
            <a:off x="7346775" y="174151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C</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3995" name="Text Box 308"/>
          <p:cNvSpPr txBox="1">
            <a:spLocks noChangeArrowheads="1"/>
          </p:cNvSpPr>
          <p:nvPr/>
        </p:nvSpPr>
        <p:spPr bwMode="auto">
          <a:xfrm>
            <a:off x="2379489" y="1862162"/>
            <a:ext cx="1563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R</a:t>
            </a:r>
            <a:r>
              <a:rPr kumimoji="0" lang="en-US" altLang="zh-CN" sz="1800">
                <a:latin typeface="Arial" panose="020B0604020202020204" pitchFamily="34" charset="0"/>
                <a:ea typeface="宋体" panose="02010600030101010101" pitchFamily="2" charset="-122"/>
              </a:rPr>
              <a:t> = 100 Mb/s</a:t>
            </a:r>
          </a:p>
        </p:txBody>
      </p:sp>
      <p:sp>
        <p:nvSpPr>
          <p:cNvPr id="83996" name="Text Box 309"/>
          <p:cNvSpPr txBox="1">
            <a:spLocks noChangeArrowheads="1"/>
          </p:cNvSpPr>
          <p:nvPr/>
        </p:nvSpPr>
        <p:spPr bwMode="auto">
          <a:xfrm>
            <a:off x="4368626" y="2714648"/>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Arial" panose="020B0604020202020204" pitchFamily="34" charset="0"/>
                <a:ea typeface="宋体" panose="02010600030101010101" pitchFamily="2" charset="-122"/>
              </a:rPr>
              <a:t>R</a:t>
            </a:r>
            <a:r>
              <a:rPr kumimoji="0" lang="en-US" altLang="zh-CN" sz="2000">
                <a:latin typeface="Arial" panose="020B0604020202020204" pitchFamily="34" charset="0"/>
                <a:ea typeface="宋体" panose="02010600030101010101" pitchFamily="2" charset="-122"/>
              </a:rPr>
              <a:t> = 1.5 Mb/s</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3997" name="Text Box 310"/>
          <p:cNvSpPr txBox="1">
            <a:spLocks noChangeArrowheads="1"/>
          </p:cNvSpPr>
          <p:nvPr/>
        </p:nvSpPr>
        <p:spPr bwMode="auto">
          <a:xfrm>
            <a:off x="6765751" y="327027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solidFill>
                <a:schemeClr val="accent1"/>
              </a:solidFill>
              <a:latin typeface="Arial" panose="020B0604020202020204" pitchFamily="34" charset="0"/>
              <a:ea typeface="宋体" panose="02010600030101010101" pitchFamily="2" charset="-122"/>
            </a:endParaRPr>
          </a:p>
        </p:txBody>
      </p:sp>
      <p:sp>
        <p:nvSpPr>
          <p:cNvPr id="83998" name="Line 281"/>
          <p:cNvSpPr>
            <a:spLocks noChangeShapeType="1"/>
          </p:cNvSpPr>
          <p:nvPr/>
        </p:nvSpPr>
        <p:spPr bwMode="auto">
          <a:xfrm flipV="1">
            <a:off x="7405513" y="3422673"/>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9" name="Line 283"/>
          <p:cNvSpPr>
            <a:spLocks noChangeShapeType="1"/>
          </p:cNvSpPr>
          <p:nvPr/>
        </p:nvSpPr>
        <p:spPr bwMode="auto">
          <a:xfrm flipH="1">
            <a:off x="7381701" y="3125812"/>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00" name="Text Box 306"/>
          <p:cNvSpPr txBox="1">
            <a:spLocks noChangeArrowheads="1"/>
          </p:cNvSpPr>
          <p:nvPr/>
        </p:nvSpPr>
        <p:spPr bwMode="auto">
          <a:xfrm>
            <a:off x="8299276" y="2500336"/>
            <a:ext cx="404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4001" name="Text Box 307"/>
          <p:cNvSpPr txBox="1">
            <a:spLocks noChangeArrowheads="1"/>
          </p:cNvSpPr>
          <p:nvPr/>
        </p:nvSpPr>
        <p:spPr bwMode="auto">
          <a:xfrm>
            <a:off x="9042225" y="311628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E</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4002" name="Text Box 330"/>
          <p:cNvSpPr txBox="1">
            <a:spLocks noChangeArrowheads="1"/>
          </p:cNvSpPr>
          <p:nvPr/>
        </p:nvSpPr>
        <p:spPr bwMode="auto">
          <a:xfrm>
            <a:off x="2793826" y="3260749"/>
            <a:ext cx="23542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zh-CN" altLang="en-US" sz="1800">
                <a:latin typeface="Arial" panose="020B0604020202020204" pitchFamily="34" charset="0"/>
                <a:ea typeface="宋体" panose="02010600030101010101" pitchFamily="2" charset="-122"/>
              </a:rPr>
              <a:t>分组队列</a:t>
            </a:r>
            <a:endParaRPr kumimoji="0" lang="en-US" altLang="zh-CN" sz="1800">
              <a:latin typeface="Arial" panose="020B0604020202020204" pitchFamily="34" charset="0"/>
              <a:ea typeface="宋体" panose="02010600030101010101" pitchFamily="2" charset="-122"/>
            </a:endParaRPr>
          </a:p>
          <a:p>
            <a:pPr algn="ctr" eaLnBrk="1" hangingPunct="1">
              <a:lnSpc>
                <a:spcPct val="85000"/>
              </a:lnSpc>
              <a:spcBef>
                <a:spcPct val="0"/>
              </a:spcBef>
              <a:buClrTx/>
              <a:buSzTx/>
              <a:buFontTx/>
              <a:buNone/>
            </a:pPr>
            <a:r>
              <a:rPr kumimoji="0" lang="zh-CN" altLang="en-US" sz="1800">
                <a:latin typeface="Arial" panose="020B0604020202020204" pitchFamily="34" charset="0"/>
                <a:ea typeface="宋体" panose="02010600030101010101" pitchFamily="2" charset="-122"/>
              </a:rPr>
              <a:t>等待传输</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4003" name="Line 332"/>
          <p:cNvSpPr>
            <a:spLocks noChangeShapeType="1"/>
          </p:cNvSpPr>
          <p:nvPr/>
        </p:nvSpPr>
        <p:spPr bwMode="auto">
          <a:xfrm flipV="1">
            <a:off x="3633614" y="2790849"/>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04" name="Group 96"/>
          <p:cNvGrpSpPr>
            <a:grpSpLocks/>
          </p:cNvGrpSpPr>
          <p:nvPr/>
        </p:nvGrpSpPr>
        <p:grpSpPr bwMode="auto">
          <a:xfrm>
            <a:off x="1641301" y="1927248"/>
            <a:ext cx="779463" cy="679450"/>
            <a:chOff x="-44" y="1473"/>
            <a:chExt cx="981" cy="1105"/>
          </a:xfrm>
        </p:grpSpPr>
        <p:pic>
          <p:nvPicPr>
            <p:cNvPr id="84033"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98"/>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5" name="Group 99"/>
          <p:cNvGrpSpPr>
            <a:grpSpLocks/>
          </p:cNvGrpSpPr>
          <p:nvPr/>
        </p:nvGrpSpPr>
        <p:grpSpPr bwMode="auto">
          <a:xfrm>
            <a:off x="1828626" y="2901973"/>
            <a:ext cx="779463" cy="679450"/>
            <a:chOff x="-44" y="1473"/>
            <a:chExt cx="981" cy="1105"/>
          </a:xfrm>
        </p:grpSpPr>
        <p:pic>
          <p:nvPicPr>
            <p:cNvPr id="84031"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101"/>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6" name="Group 102"/>
          <p:cNvGrpSpPr>
            <a:grpSpLocks/>
          </p:cNvGrpSpPr>
          <p:nvPr/>
        </p:nvGrpSpPr>
        <p:grpSpPr bwMode="auto">
          <a:xfrm>
            <a:off x="8224663" y="2962298"/>
            <a:ext cx="779462" cy="679450"/>
            <a:chOff x="-44" y="1473"/>
            <a:chExt cx="981" cy="1105"/>
          </a:xfrm>
        </p:grpSpPr>
        <p:pic>
          <p:nvPicPr>
            <p:cNvPr id="84029"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104"/>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7" name="Group 108"/>
          <p:cNvGrpSpPr>
            <a:grpSpLocks/>
          </p:cNvGrpSpPr>
          <p:nvPr/>
        </p:nvGrpSpPr>
        <p:grpSpPr bwMode="auto">
          <a:xfrm>
            <a:off x="7589663" y="1770086"/>
            <a:ext cx="779462" cy="679450"/>
            <a:chOff x="-44" y="1473"/>
            <a:chExt cx="981" cy="1105"/>
          </a:xfrm>
        </p:grpSpPr>
        <p:pic>
          <p:nvPicPr>
            <p:cNvPr id="84027"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110"/>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8" name="Group 228"/>
          <p:cNvGrpSpPr>
            <a:grpSpLocks/>
          </p:cNvGrpSpPr>
          <p:nvPr/>
        </p:nvGrpSpPr>
        <p:grpSpPr bwMode="auto">
          <a:xfrm>
            <a:off x="6133926" y="2436837"/>
            <a:ext cx="1128713" cy="439737"/>
            <a:chOff x="4650" y="1129"/>
            <a:chExt cx="246" cy="95"/>
          </a:xfrm>
        </p:grpSpPr>
        <p:sp>
          <p:nvSpPr>
            <p:cNvPr id="840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grpSp>
          <p:nvGrpSpPr>
            <p:cNvPr id="84022" name="Group 232"/>
            <p:cNvGrpSpPr>
              <a:grpSpLocks/>
            </p:cNvGrpSpPr>
            <p:nvPr/>
          </p:nvGrpSpPr>
          <p:grpSpPr bwMode="auto">
            <a:xfrm>
              <a:off x="4699" y="1145"/>
              <a:ext cx="138" cy="29"/>
              <a:chOff x="2468" y="1332"/>
              <a:chExt cx="310" cy="60"/>
            </a:xfrm>
          </p:grpSpPr>
          <p:sp>
            <p:nvSpPr>
              <p:cNvPr id="84025"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26"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023"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4"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4009" name="Rectangle 6"/>
          <p:cNvSpPr>
            <a:spLocks noChangeArrowheads="1"/>
          </p:cNvSpPr>
          <p:nvPr/>
        </p:nvSpPr>
        <p:spPr bwMode="auto">
          <a:xfrm>
            <a:off x="1349201" y="4206899"/>
            <a:ext cx="81311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800100" indent="-3429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buClr>
                <a:schemeClr val="accent2"/>
              </a:buClr>
              <a:buSzPct val="85000"/>
              <a:buFont typeface="Wingdings" panose="05000000000000000000" pitchFamily="2" charset="2"/>
              <a:buNone/>
            </a:pPr>
            <a:r>
              <a:rPr kumimoji="0" lang="zh-CN" altLang="en-US" sz="2800">
                <a:solidFill>
                  <a:srgbClr val="C00000"/>
                </a:solidFill>
                <a:latin typeface="Gill Sans MT" panose="020B0502020104020203" pitchFamily="34" charset="0"/>
                <a:ea typeface="宋体" panose="02010600030101010101" pitchFamily="2" charset="-122"/>
              </a:rPr>
              <a:t>排队和丢包</a:t>
            </a:r>
            <a:r>
              <a:rPr kumimoji="0" lang="en-US" altLang="zh-CN" sz="2800">
                <a:solidFill>
                  <a:srgbClr val="C00000"/>
                </a:solidFill>
                <a:latin typeface="Gill Sans MT" panose="020B0502020104020203" pitchFamily="34" charset="0"/>
                <a:ea typeface="宋体" panose="02010600030101010101" pitchFamily="2" charset="-122"/>
              </a:rPr>
              <a:t>: </a:t>
            </a:r>
          </a:p>
          <a:p>
            <a:pPr eaLnBrk="1" hangingPunct="1">
              <a:lnSpc>
                <a:spcPct val="85000"/>
              </a:lnSpc>
              <a:buClr>
                <a:srgbClr val="000099"/>
              </a:buClr>
              <a:buSzPct val="7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当网络流量的到达速率持续大于链路的传输速率</a:t>
            </a:r>
            <a:r>
              <a:rPr kumimoji="0" lang="en-US" altLang="zh-CN" sz="1800">
                <a:latin typeface="Gill Sans MT" panose="020B0502020104020203" pitchFamily="34" charset="0"/>
                <a:ea typeface="宋体" panose="02010600030101010101" pitchFamily="2" charset="-122"/>
              </a:rPr>
              <a:t>:</a:t>
            </a:r>
          </a:p>
          <a:p>
            <a:pPr lvl="1" eaLnBrk="1" hangingPunct="1">
              <a:lnSpc>
                <a:spcPct val="85000"/>
              </a:lnSpc>
              <a:buClr>
                <a:srgbClr val="000099"/>
              </a:buClr>
              <a:buSzPct val="100000"/>
              <a:buFont typeface="Wingdings" panose="05000000000000000000" pitchFamily="2" charset="2"/>
              <a:buChar char="§"/>
            </a:pPr>
            <a:r>
              <a:rPr kumimoji="0" lang="zh-CN" altLang="en-US" sz="1800">
                <a:latin typeface="Gill Sans MT" panose="020B0502020104020203" pitchFamily="34" charset="0"/>
                <a:ea typeface="宋体" panose="02010600030101010101" pitchFamily="2" charset="-122"/>
              </a:rPr>
              <a:t>分组排队，等待链路的传输</a:t>
            </a:r>
            <a:endParaRPr kumimoji="0" lang="en-US" altLang="zh-CN" sz="1800">
              <a:latin typeface="Gill Sans MT" panose="020B0502020104020203" pitchFamily="34" charset="0"/>
              <a:ea typeface="宋体" panose="02010600030101010101" pitchFamily="2" charset="-122"/>
            </a:endParaRPr>
          </a:p>
          <a:p>
            <a:pPr lvl="1" eaLnBrk="1" hangingPunct="1">
              <a:lnSpc>
                <a:spcPct val="85000"/>
              </a:lnSpc>
              <a:buClr>
                <a:srgbClr val="000099"/>
              </a:buClr>
              <a:buSzTx/>
              <a:buFont typeface="Wingdings" panose="05000000000000000000" pitchFamily="2" charset="2"/>
              <a:buChar char="§"/>
            </a:pPr>
            <a:r>
              <a:rPr kumimoji="0" lang="zh-CN" altLang="en-US" sz="1800">
                <a:latin typeface="Gill Sans MT" panose="020B0502020104020203" pitchFamily="34" charset="0"/>
                <a:ea typeface="宋体" panose="02010600030101010101" pitchFamily="2" charset="-122"/>
              </a:rPr>
              <a:t>当路由器的内存（缓存）溢出，出现丢包</a:t>
            </a:r>
            <a:endParaRPr kumimoji="0" lang="en-US" altLang="zh-CN" sz="1800">
              <a:latin typeface="Gill Sans MT" panose="020B0502020104020203" pitchFamily="34" charset="0"/>
              <a:ea typeface="宋体" panose="02010600030101010101" pitchFamily="2" charset="-122"/>
            </a:endParaRPr>
          </a:p>
        </p:txBody>
      </p:sp>
      <p:grpSp>
        <p:nvGrpSpPr>
          <p:cNvPr id="84010" name="Group 228"/>
          <p:cNvGrpSpPr>
            <a:grpSpLocks/>
          </p:cNvGrpSpPr>
          <p:nvPr/>
        </p:nvGrpSpPr>
        <p:grpSpPr bwMode="auto">
          <a:xfrm>
            <a:off x="6273626" y="3206773"/>
            <a:ext cx="1128713" cy="439738"/>
            <a:chOff x="4650" y="1129"/>
            <a:chExt cx="246" cy="95"/>
          </a:xfrm>
        </p:grpSpPr>
        <p:sp>
          <p:nvSpPr>
            <p:cNvPr id="840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grpSp>
          <p:nvGrpSpPr>
            <p:cNvPr id="84014" name="Group 232"/>
            <p:cNvGrpSpPr>
              <a:grpSpLocks/>
            </p:cNvGrpSpPr>
            <p:nvPr/>
          </p:nvGrpSpPr>
          <p:grpSpPr bwMode="auto">
            <a:xfrm>
              <a:off x="4699" y="1145"/>
              <a:ext cx="138" cy="29"/>
              <a:chOff x="2468" y="1332"/>
              <a:chExt cx="310" cy="60"/>
            </a:xfrm>
          </p:grpSpPr>
          <p:sp>
            <p:nvSpPr>
              <p:cNvPr id="84017"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18"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015"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6"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561513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idx="4294967295"/>
          </p:nvPr>
        </p:nvSpPr>
        <p:spPr/>
        <p:txBody>
          <a:bodyPr/>
          <a:lstStyle/>
          <a:p>
            <a:r>
              <a:rPr lang="zh-CN" altLang="en-US" sz="3200"/>
              <a:t>分组交换的优势</a:t>
            </a:r>
          </a:p>
        </p:txBody>
      </p:sp>
      <p:sp>
        <p:nvSpPr>
          <p:cNvPr id="86019" name="Content Placeholder 2"/>
          <p:cNvSpPr>
            <a:spLocks noGrp="1"/>
          </p:cNvSpPr>
          <p:nvPr>
            <p:ph idx="4294967295"/>
          </p:nvPr>
        </p:nvSpPr>
        <p:spPr/>
        <p:txBody>
          <a:bodyPr/>
          <a:lstStyle/>
          <a:p>
            <a:r>
              <a:rPr lang="zh-CN" altLang="en-US"/>
              <a:t>不存在带宽浪费 </a:t>
            </a:r>
            <a:r>
              <a:rPr lang="en-US" altLang="zh-CN"/>
              <a:t>(</a:t>
            </a:r>
            <a:r>
              <a:rPr lang="zh-CN" altLang="en-US"/>
              <a:t>并不一定完全准确</a:t>
            </a:r>
            <a:r>
              <a:rPr lang="en-US" altLang="zh-CN"/>
              <a:t>)</a:t>
            </a:r>
          </a:p>
          <a:p>
            <a:pPr lvl="1"/>
            <a:r>
              <a:rPr lang="zh-CN" altLang="en-US"/>
              <a:t>在链路空闲时不预留链路资源</a:t>
            </a:r>
            <a:endParaRPr lang="en-US" altLang="zh-CN"/>
          </a:p>
          <a:p>
            <a:r>
              <a:rPr lang="zh-CN" altLang="en-US"/>
              <a:t>多路复用技术</a:t>
            </a:r>
            <a:endParaRPr lang="en-US" altLang="zh-CN"/>
          </a:p>
          <a:p>
            <a:pPr lvl="1"/>
            <a:r>
              <a:rPr lang="zh-CN" altLang="en-US"/>
              <a:t>统计复用</a:t>
            </a:r>
          </a:p>
          <a:p>
            <a:r>
              <a:rPr lang="zh-CN" altLang="en-US"/>
              <a:t>服务</a:t>
            </a:r>
          </a:p>
          <a:p>
            <a:pPr lvl="1"/>
            <a:r>
              <a:rPr lang="zh-CN" altLang="en-US"/>
              <a:t>尽可能建立更多的连接</a:t>
            </a:r>
            <a:endParaRPr lang="en-US" altLang="zh-CN"/>
          </a:p>
          <a:p>
            <a:pPr lvl="1"/>
            <a:r>
              <a:rPr lang="zh-CN" altLang="en-US"/>
              <a:t>不拒绝新用户服务请求</a:t>
            </a:r>
          </a:p>
          <a:p>
            <a:r>
              <a:rPr lang="zh-CN" altLang="en-US"/>
              <a:t>健壮性</a:t>
            </a:r>
          </a:p>
          <a:p>
            <a:pPr lvl="1"/>
            <a:r>
              <a:rPr lang="zh-CN" altLang="en-US"/>
              <a:t>对网络错误及拥塞具有一定的自治愈性</a:t>
            </a:r>
            <a:endParaRPr lang="en-US" altLang="zh-CN"/>
          </a:p>
          <a:p>
            <a:pPr lvl="1"/>
            <a:endParaRPr lang="en-US" altLang="zh-CN"/>
          </a:p>
        </p:txBody>
      </p:sp>
      <p:sp>
        <p:nvSpPr>
          <p:cNvPr id="86020"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E47997CC-6E3F-44E9-9B33-C778ED7B5FE5}"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55</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38498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idx="4294967295"/>
          </p:nvPr>
        </p:nvSpPr>
        <p:spPr/>
        <p:txBody>
          <a:bodyPr/>
          <a:lstStyle/>
          <a:p>
            <a:r>
              <a:rPr lang="zh-CN" altLang="en-US" sz="3200"/>
              <a:t>分组交换的缺点</a:t>
            </a:r>
            <a:endParaRPr lang="en-US" altLang="zh-CN" sz="3200"/>
          </a:p>
        </p:txBody>
      </p:sp>
      <p:sp>
        <p:nvSpPr>
          <p:cNvPr id="88067" name="Content Placeholder 2"/>
          <p:cNvSpPr>
            <a:spLocks noGrp="1"/>
          </p:cNvSpPr>
          <p:nvPr>
            <p:ph idx="4294967295"/>
          </p:nvPr>
        </p:nvSpPr>
        <p:spPr/>
        <p:txBody>
          <a:bodyPr/>
          <a:lstStyle/>
          <a:p>
            <a:r>
              <a:rPr lang="zh-CN" altLang="en-US"/>
              <a:t>无法保证带宽</a:t>
            </a:r>
            <a:endParaRPr lang="en-US" altLang="zh-CN"/>
          </a:p>
          <a:p>
            <a:pPr lvl="1"/>
            <a:r>
              <a:rPr lang="zh-CN" altLang="en-US"/>
              <a:t>难以支持需要服务质量</a:t>
            </a:r>
            <a:r>
              <a:rPr lang="en-US" altLang="zh-CN"/>
              <a:t>(QoS)</a:t>
            </a:r>
            <a:r>
              <a:rPr lang="zh-CN" altLang="en-US"/>
              <a:t>的应用</a:t>
            </a:r>
            <a:endParaRPr lang="en-US" altLang="zh-CN"/>
          </a:p>
          <a:p>
            <a:r>
              <a:rPr lang="zh-CN" altLang="en-US"/>
              <a:t>每个分组的开销</a:t>
            </a:r>
          </a:p>
          <a:p>
            <a:pPr lvl="1"/>
            <a:r>
              <a:rPr lang="zh-CN" altLang="en-US"/>
              <a:t>需要包含源地址和目的地址等信息的首部</a:t>
            </a:r>
            <a:endParaRPr lang="en-US" altLang="zh-CN"/>
          </a:p>
          <a:p>
            <a:r>
              <a:rPr lang="zh-CN" altLang="en-US"/>
              <a:t>复杂的端到端控制</a:t>
            </a:r>
            <a:endParaRPr lang="en-US" altLang="zh-CN"/>
          </a:p>
          <a:p>
            <a:pPr lvl="1"/>
            <a:r>
              <a:rPr lang="zh-CN" altLang="en-US"/>
              <a:t>分组可能丢失、错误以及乱序到达</a:t>
            </a:r>
            <a:endParaRPr lang="en-US" altLang="zh-CN"/>
          </a:p>
          <a:p>
            <a:r>
              <a:rPr lang="zh-CN" altLang="en-US"/>
              <a:t>时延和拥塞</a:t>
            </a:r>
          </a:p>
          <a:p>
            <a:pPr lvl="1"/>
            <a:r>
              <a:rPr lang="zh-CN" altLang="en-US"/>
              <a:t>无拥塞控制，可能导致不确定的时延甚至发生数据包丢弃</a:t>
            </a:r>
            <a:endParaRPr lang="en-US" altLang="zh-CN"/>
          </a:p>
        </p:txBody>
      </p:sp>
      <p:sp>
        <p:nvSpPr>
          <p:cNvPr id="88068"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5F1A9F3D-D113-47AB-BC3F-6E522C5C7012}"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56</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73767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961A9A15-0CC7-4B0C-BA83-14288CFDED2F}"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57</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89091"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89092" name="Rectangle 2"/>
          <p:cNvSpPr>
            <a:spLocks noGrp="1" noChangeArrowheads="1"/>
          </p:cNvSpPr>
          <p:nvPr>
            <p:ph type="title" idx="4294967295"/>
          </p:nvPr>
        </p:nvSpPr>
        <p:spPr>
          <a:xfrm>
            <a:off x="1084263" y="330201"/>
            <a:ext cx="8447088" cy="1143001"/>
          </a:xfrm>
        </p:spPr>
        <p:txBody>
          <a:bodyPr/>
          <a:lstStyle/>
          <a:p>
            <a:pPr eaLnBrk="1" hangingPunct="1"/>
            <a:r>
              <a:rPr lang="zh-CN" altLang="en-US" sz="3500" dirty="0">
                <a:ea typeface="宋体" panose="02010600030101010101" pitchFamily="2" charset="-122"/>
              </a:rPr>
              <a:t>分组交换：统计复用</a:t>
            </a:r>
            <a:endParaRPr lang="zh-CN" altLang="en-US" dirty="0">
              <a:ea typeface="宋体" panose="02010600030101010101" pitchFamily="2" charset="-122"/>
            </a:endParaRPr>
          </a:p>
        </p:txBody>
      </p:sp>
      <p:graphicFrame>
        <p:nvGraphicFramePr>
          <p:cNvPr id="89093" name="Object 226"/>
          <p:cNvGraphicFramePr>
            <a:graphicFrameLocks noChangeAspect="1"/>
          </p:cNvGraphicFramePr>
          <p:nvPr/>
        </p:nvGraphicFramePr>
        <p:xfrm>
          <a:off x="2727326" y="2470150"/>
          <a:ext cx="646113" cy="533400"/>
        </p:xfrm>
        <a:graphic>
          <a:graphicData uri="http://schemas.openxmlformats.org/presentationml/2006/ole">
            <mc:AlternateContent xmlns:mc="http://schemas.openxmlformats.org/markup-compatibility/2006">
              <mc:Choice xmlns:v="urn:schemas-microsoft-com:vml" Requires="v">
                <p:oleObj spid="_x0000_s11361" name="Clip" r:id="rId4" imgW="1307263" imgH="1084139" progId="MS_ClipArt_Gallery.2">
                  <p:embed/>
                </p:oleObj>
              </mc:Choice>
              <mc:Fallback>
                <p:oleObj name="Clip" r:id="rId4" imgW="1307263" imgH="1084139" progId="MS_ClipArt_Gallery.2">
                  <p:embed/>
                  <p:pic>
                    <p:nvPicPr>
                      <p:cNvPr id="89093"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24701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4" name="Line 230"/>
          <p:cNvSpPr>
            <a:spLocks noChangeShapeType="1"/>
          </p:cNvSpPr>
          <p:nvPr/>
        </p:nvSpPr>
        <p:spPr bwMode="auto">
          <a:xfrm>
            <a:off x="5062538"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89095" name="Oval 228"/>
          <p:cNvSpPr>
            <a:spLocks noChangeArrowheads="1"/>
          </p:cNvSpPr>
          <p:nvPr/>
        </p:nvSpPr>
        <p:spPr bwMode="auto">
          <a:xfrm>
            <a:off x="3844926" y="2333625"/>
            <a:ext cx="1198563" cy="369888"/>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096" name="Rectangle 231"/>
          <p:cNvSpPr>
            <a:spLocks noChangeArrowheads="1"/>
          </p:cNvSpPr>
          <p:nvPr/>
        </p:nvSpPr>
        <p:spPr bwMode="auto">
          <a:xfrm>
            <a:off x="3844926" y="2265364"/>
            <a:ext cx="1198563"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097" name="Oval 232"/>
          <p:cNvSpPr>
            <a:spLocks noChangeArrowheads="1"/>
          </p:cNvSpPr>
          <p:nvPr/>
        </p:nvSpPr>
        <p:spPr bwMode="auto">
          <a:xfrm>
            <a:off x="3854451" y="2036763"/>
            <a:ext cx="1198563" cy="430212"/>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098" name="Group 242"/>
          <p:cNvGrpSpPr>
            <a:grpSpLocks/>
          </p:cNvGrpSpPr>
          <p:nvPr/>
        </p:nvGrpSpPr>
        <p:grpSpPr bwMode="auto">
          <a:xfrm>
            <a:off x="4200526" y="2066926"/>
            <a:ext cx="498475" cy="119063"/>
            <a:chOff x="2208" y="2184"/>
            <a:chExt cx="176" cy="69"/>
          </a:xfrm>
        </p:grpSpPr>
        <p:grpSp>
          <p:nvGrpSpPr>
            <p:cNvPr id="89173" name="Group 120"/>
            <p:cNvGrpSpPr>
              <a:grpSpLocks/>
            </p:cNvGrpSpPr>
            <p:nvPr/>
          </p:nvGrpSpPr>
          <p:grpSpPr bwMode="auto">
            <a:xfrm>
              <a:off x="2208" y="2185"/>
              <a:ext cx="176" cy="68"/>
              <a:chOff x="2848" y="848"/>
              <a:chExt cx="140" cy="98"/>
            </a:xfrm>
          </p:grpSpPr>
          <p:sp>
            <p:nvSpPr>
              <p:cNvPr id="89178" name="Line 1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79" name="Line 1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80" name="Line 1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9174" name="Group 124"/>
            <p:cNvGrpSpPr>
              <a:grpSpLocks/>
            </p:cNvGrpSpPr>
            <p:nvPr/>
          </p:nvGrpSpPr>
          <p:grpSpPr bwMode="auto">
            <a:xfrm flipV="1">
              <a:off x="2208" y="2184"/>
              <a:ext cx="176" cy="68"/>
              <a:chOff x="2848" y="848"/>
              <a:chExt cx="140" cy="98"/>
            </a:xfrm>
          </p:grpSpPr>
          <p:sp>
            <p:nvSpPr>
              <p:cNvPr id="89175" name="Line 1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76" name="Line 1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77" name="Line 1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9099" name="Oval 246"/>
          <p:cNvSpPr>
            <a:spLocks noChangeArrowheads="1"/>
          </p:cNvSpPr>
          <p:nvPr/>
        </p:nvSpPr>
        <p:spPr bwMode="auto">
          <a:xfrm>
            <a:off x="6940551" y="2352675"/>
            <a:ext cx="1198563" cy="369888"/>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00" name="Line 247"/>
          <p:cNvSpPr>
            <a:spLocks noChangeShapeType="1"/>
          </p:cNvSpPr>
          <p:nvPr/>
        </p:nvSpPr>
        <p:spPr bwMode="auto">
          <a:xfrm>
            <a:off x="6950075" y="23320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1" name="Rectangle 248"/>
          <p:cNvSpPr>
            <a:spLocks noChangeArrowheads="1"/>
          </p:cNvSpPr>
          <p:nvPr/>
        </p:nvSpPr>
        <p:spPr bwMode="auto">
          <a:xfrm>
            <a:off x="6950076" y="2293939"/>
            <a:ext cx="1198563"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02" name="Oval 249"/>
          <p:cNvSpPr>
            <a:spLocks noChangeArrowheads="1"/>
          </p:cNvSpPr>
          <p:nvPr/>
        </p:nvSpPr>
        <p:spPr bwMode="auto">
          <a:xfrm>
            <a:off x="6959601" y="2065338"/>
            <a:ext cx="1198563" cy="430212"/>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89103" name="Object 274"/>
          <p:cNvGraphicFramePr>
            <a:graphicFrameLocks noChangeAspect="1"/>
          </p:cNvGraphicFramePr>
          <p:nvPr/>
        </p:nvGraphicFramePr>
        <p:xfrm>
          <a:off x="8528051" y="1546225"/>
          <a:ext cx="646113" cy="533400"/>
        </p:xfrm>
        <a:graphic>
          <a:graphicData uri="http://schemas.openxmlformats.org/presentationml/2006/ole">
            <mc:AlternateContent xmlns:mc="http://schemas.openxmlformats.org/markup-compatibility/2006">
              <mc:Choice xmlns:v="urn:schemas-microsoft-com:vml" Requires="v">
                <p:oleObj spid="_x0000_s11362" name="Clip" r:id="rId6" imgW="1307263" imgH="1084139" progId="MS_ClipArt_Gallery.2">
                  <p:embed/>
                </p:oleObj>
              </mc:Choice>
              <mc:Fallback>
                <p:oleObj name="Clip" r:id="rId6" imgW="1307263" imgH="1084139" progId="MS_ClipArt_Gallery.2">
                  <p:embed/>
                  <p:pic>
                    <p:nvPicPr>
                      <p:cNvPr id="89103"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051" y="154622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4" name="Object 275"/>
          <p:cNvGraphicFramePr>
            <a:graphicFrameLocks noChangeAspect="1"/>
          </p:cNvGraphicFramePr>
          <p:nvPr/>
        </p:nvGraphicFramePr>
        <p:xfrm>
          <a:off x="2489201" y="1565275"/>
          <a:ext cx="646113" cy="533400"/>
        </p:xfrm>
        <a:graphic>
          <a:graphicData uri="http://schemas.openxmlformats.org/presentationml/2006/ole">
            <mc:AlternateContent xmlns:mc="http://schemas.openxmlformats.org/markup-compatibility/2006">
              <mc:Choice xmlns:v="urn:schemas-microsoft-com:vml" Requires="v">
                <p:oleObj spid="_x0000_s11363" name="Clip" r:id="rId7" imgW="1307263" imgH="1084139" progId="MS_ClipArt_Gallery.2">
                  <p:embed/>
                </p:oleObj>
              </mc:Choice>
              <mc:Fallback>
                <p:oleObj name="Clip" r:id="rId7" imgW="1307263" imgH="1084139" progId="MS_ClipArt_Gallery.2">
                  <p:embed/>
                  <p:pic>
                    <p:nvPicPr>
                      <p:cNvPr id="89104"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1" y="156527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5" name="Line 276"/>
          <p:cNvSpPr>
            <a:spLocks noChangeShapeType="1"/>
          </p:cNvSpPr>
          <p:nvPr/>
        </p:nvSpPr>
        <p:spPr bwMode="auto">
          <a:xfrm>
            <a:off x="3114676" y="1971675"/>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6" name="Line 277"/>
          <p:cNvSpPr>
            <a:spLocks noChangeShapeType="1"/>
          </p:cNvSpPr>
          <p:nvPr/>
        </p:nvSpPr>
        <p:spPr bwMode="auto">
          <a:xfrm flipV="1">
            <a:off x="3419476" y="2957513"/>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7" name="Line 278"/>
          <p:cNvSpPr>
            <a:spLocks noChangeShapeType="1"/>
          </p:cNvSpPr>
          <p:nvPr/>
        </p:nvSpPr>
        <p:spPr bwMode="auto">
          <a:xfrm>
            <a:off x="5038726" y="23907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8" name="Line 279"/>
          <p:cNvSpPr>
            <a:spLocks noChangeShapeType="1"/>
          </p:cNvSpPr>
          <p:nvPr/>
        </p:nvSpPr>
        <p:spPr bwMode="auto">
          <a:xfrm flipV="1">
            <a:off x="7143751" y="2724151"/>
            <a:ext cx="142875" cy="657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9" name="Line 280"/>
          <p:cNvSpPr>
            <a:spLocks noChangeShapeType="1"/>
          </p:cNvSpPr>
          <p:nvPr/>
        </p:nvSpPr>
        <p:spPr bwMode="auto">
          <a:xfrm flipV="1">
            <a:off x="8115301" y="1952625"/>
            <a:ext cx="504825" cy="266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0" name="Line 284"/>
          <p:cNvSpPr>
            <a:spLocks noChangeShapeType="1"/>
          </p:cNvSpPr>
          <p:nvPr/>
        </p:nvSpPr>
        <p:spPr bwMode="auto">
          <a:xfrm flipH="1">
            <a:off x="3619500" y="1962151"/>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1" name="Line 285"/>
          <p:cNvSpPr>
            <a:spLocks noChangeShapeType="1"/>
          </p:cNvSpPr>
          <p:nvPr/>
        </p:nvSpPr>
        <p:spPr bwMode="auto">
          <a:xfrm>
            <a:off x="3629026" y="2395538"/>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2" name="Rectangle 287"/>
          <p:cNvSpPr>
            <a:spLocks noChangeArrowheads="1"/>
          </p:cNvSpPr>
          <p:nvPr/>
        </p:nvSpPr>
        <p:spPr bwMode="auto">
          <a:xfrm>
            <a:off x="5072064" y="2185989"/>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3" name="Rectangle 288"/>
          <p:cNvSpPr>
            <a:spLocks noChangeArrowheads="1"/>
          </p:cNvSpPr>
          <p:nvPr/>
        </p:nvSpPr>
        <p:spPr bwMode="auto">
          <a:xfrm>
            <a:off x="5233989" y="2185989"/>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4" name="Rectangle 289"/>
          <p:cNvSpPr>
            <a:spLocks noChangeArrowheads="1"/>
          </p:cNvSpPr>
          <p:nvPr/>
        </p:nvSpPr>
        <p:spPr bwMode="auto">
          <a:xfrm>
            <a:off x="5395914" y="2185989"/>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5" name="Rectangle 290"/>
          <p:cNvSpPr>
            <a:spLocks noChangeArrowheads="1"/>
          </p:cNvSpPr>
          <p:nvPr/>
        </p:nvSpPr>
        <p:spPr bwMode="auto">
          <a:xfrm>
            <a:off x="5557839" y="2185989"/>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6" name="Rectangle 291"/>
          <p:cNvSpPr>
            <a:spLocks noChangeArrowheads="1"/>
          </p:cNvSpPr>
          <p:nvPr/>
        </p:nvSpPr>
        <p:spPr bwMode="auto">
          <a:xfrm>
            <a:off x="5719764" y="2185989"/>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7" name="Rectangle 292"/>
          <p:cNvSpPr>
            <a:spLocks noChangeArrowheads="1"/>
          </p:cNvSpPr>
          <p:nvPr/>
        </p:nvSpPr>
        <p:spPr bwMode="auto">
          <a:xfrm>
            <a:off x="6091239" y="2185989"/>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8" name="Rectangle 293"/>
          <p:cNvSpPr>
            <a:spLocks noChangeArrowheads="1"/>
          </p:cNvSpPr>
          <p:nvPr/>
        </p:nvSpPr>
        <p:spPr bwMode="auto">
          <a:xfrm>
            <a:off x="6529389" y="2181226"/>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119" name="Group 311"/>
          <p:cNvGrpSpPr>
            <a:grpSpLocks/>
          </p:cNvGrpSpPr>
          <p:nvPr/>
        </p:nvGrpSpPr>
        <p:grpSpPr bwMode="auto">
          <a:xfrm>
            <a:off x="4381501" y="2262189"/>
            <a:ext cx="633413" cy="200025"/>
            <a:chOff x="1800" y="1425"/>
            <a:chExt cx="399" cy="126"/>
          </a:xfrm>
        </p:grpSpPr>
        <p:sp>
          <p:nvSpPr>
            <p:cNvPr id="8916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7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7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7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89120"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21"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22" name="Line 300"/>
          <p:cNvSpPr>
            <a:spLocks noChangeShapeType="1"/>
          </p:cNvSpPr>
          <p:nvPr/>
        </p:nvSpPr>
        <p:spPr bwMode="auto">
          <a:xfrm>
            <a:off x="3829050" y="2266951"/>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3" name="Line 301"/>
          <p:cNvSpPr>
            <a:spLocks noChangeShapeType="1"/>
          </p:cNvSpPr>
          <p:nvPr/>
        </p:nvSpPr>
        <p:spPr bwMode="auto">
          <a:xfrm flipV="1">
            <a:off x="3495675" y="2543176"/>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4" name="Line 302"/>
          <p:cNvSpPr>
            <a:spLocks noChangeShapeType="1"/>
          </p:cNvSpPr>
          <p:nvPr/>
        </p:nvSpPr>
        <p:spPr bwMode="auto">
          <a:xfrm>
            <a:off x="545306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5" name="Text Box 303"/>
          <p:cNvSpPr txBox="1">
            <a:spLocks noChangeArrowheads="1"/>
          </p:cNvSpPr>
          <p:nvPr/>
        </p:nvSpPr>
        <p:spPr bwMode="auto">
          <a:xfrm>
            <a:off x="2136775" y="1589088"/>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1"/>
                </a:solidFill>
                <a:latin typeface="Comic Sans MS" panose="030F0702030302020204" pitchFamily="66" charset="0"/>
                <a:ea typeface="宋体" panose="02010600030101010101" pitchFamily="2" charset="-122"/>
              </a:rPr>
              <a:t>A</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26" name="Text Box 304"/>
          <p:cNvSpPr txBox="1">
            <a:spLocks noChangeArrowheads="1"/>
          </p:cNvSpPr>
          <p:nvPr/>
        </p:nvSpPr>
        <p:spPr bwMode="auto">
          <a:xfrm>
            <a:off x="2413000" y="2608263"/>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27" name="Text Box 305"/>
          <p:cNvSpPr txBox="1">
            <a:spLocks noChangeArrowheads="1"/>
          </p:cNvSpPr>
          <p:nvPr/>
        </p:nvSpPr>
        <p:spPr bwMode="auto">
          <a:xfrm>
            <a:off x="8128000" y="1465263"/>
            <a:ext cx="324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28" name="Text Box 308"/>
          <p:cNvSpPr txBox="1">
            <a:spLocks noChangeArrowheads="1"/>
          </p:cNvSpPr>
          <p:nvPr/>
        </p:nvSpPr>
        <p:spPr bwMode="auto">
          <a:xfrm>
            <a:off x="3136900" y="1312863"/>
            <a:ext cx="13260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100 Mb/s</a:t>
            </a:r>
          </a:p>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以太网</a:t>
            </a:r>
            <a:endParaRPr kumimoji="0" lang="zh-CN" altLang="en-US" sz="1800">
              <a:solidFill>
                <a:schemeClr val="accent1"/>
              </a:solidFill>
              <a:latin typeface="Times New Roman" panose="02020603050405020304" pitchFamily="18" charset="0"/>
              <a:ea typeface="宋体" panose="02010600030101010101" pitchFamily="2" charset="-122"/>
            </a:endParaRPr>
          </a:p>
        </p:txBody>
      </p:sp>
      <p:sp>
        <p:nvSpPr>
          <p:cNvPr id="89129" name="Text Box 309"/>
          <p:cNvSpPr txBox="1">
            <a:spLocks noChangeArrowheads="1"/>
          </p:cNvSpPr>
          <p:nvPr/>
        </p:nvSpPr>
        <p:spPr bwMode="auto">
          <a:xfrm>
            <a:off x="5280025" y="2427288"/>
            <a:ext cx="12330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1.5 Mb/s</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30" name="Text Box 310"/>
          <p:cNvSpPr txBox="1">
            <a:spLocks noChangeArrowheads="1"/>
          </p:cNvSpPr>
          <p:nvPr/>
        </p:nvSpPr>
        <p:spPr bwMode="auto">
          <a:xfrm>
            <a:off x="7546976" y="299402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31" name="Rectangle 313"/>
          <p:cNvSpPr>
            <a:spLocks noChangeArrowheads="1"/>
          </p:cNvSpPr>
          <p:nvPr/>
        </p:nvSpPr>
        <p:spPr bwMode="auto">
          <a:xfrm>
            <a:off x="6991350" y="2205039"/>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32" name="Rectangle 314"/>
          <p:cNvSpPr>
            <a:spLocks noChangeArrowheads="1"/>
          </p:cNvSpPr>
          <p:nvPr/>
        </p:nvSpPr>
        <p:spPr bwMode="auto">
          <a:xfrm>
            <a:off x="7153275" y="2205039"/>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33" name="Rectangle 315"/>
          <p:cNvSpPr>
            <a:spLocks noChangeArrowheads="1"/>
          </p:cNvSpPr>
          <p:nvPr/>
        </p:nvSpPr>
        <p:spPr bwMode="auto">
          <a:xfrm>
            <a:off x="7315200" y="2205039"/>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134" name="Group 319"/>
          <p:cNvGrpSpPr>
            <a:grpSpLocks/>
          </p:cNvGrpSpPr>
          <p:nvPr/>
        </p:nvGrpSpPr>
        <p:grpSpPr bwMode="auto">
          <a:xfrm rot="19637433">
            <a:off x="7239001" y="2424114"/>
            <a:ext cx="633413" cy="200025"/>
            <a:chOff x="4176" y="2211"/>
            <a:chExt cx="399" cy="126"/>
          </a:xfrm>
        </p:grpSpPr>
        <p:sp>
          <p:nvSpPr>
            <p:cNvPr id="89165" name="Rectangle 320"/>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66" name="Rectangle 321"/>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67" name="Rectangle 322"/>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68" name="Rectangle 323"/>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nvGrpSpPr>
          <p:cNvPr id="89135" name="Group 331"/>
          <p:cNvGrpSpPr>
            <a:grpSpLocks/>
          </p:cNvGrpSpPr>
          <p:nvPr/>
        </p:nvGrpSpPr>
        <p:grpSpPr bwMode="auto">
          <a:xfrm>
            <a:off x="5257801" y="3352801"/>
            <a:ext cx="3071813" cy="1471613"/>
            <a:chOff x="1646" y="2009"/>
            <a:chExt cx="1935" cy="927"/>
          </a:xfrm>
        </p:grpSpPr>
        <p:graphicFrame>
          <p:nvGraphicFramePr>
            <p:cNvPr id="89140"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11364" name="Clip" r:id="rId8" imgW="1307263" imgH="1084139" progId="MS_ClipArt_Gallery.2">
                    <p:embed/>
                  </p:oleObj>
                </mc:Choice>
                <mc:Fallback>
                  <p:oleObj name="Clip" r:id="rId8" imgW="1307263" imgH="1084139" progId="MS_ClipArt_Gallery.2">
                    <p:embed/>
                    <p:pic>
                      <p:nvPicPr>
                        <p:cNvPr id="8914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9141" name="Group 259"/>
            <p:cNvGrpSpPr>
              <a:grpSpLocks/>
            </p:cNvGrpSpPr>
            <p:nvPr/>
          </p:nvGrpSpPr>
          <p:grpSpPr bwMode="auto">
            <a:xfrm>
              <a:off x="2428" y="2009"/>
              <a:ext cx="761" cy="420"/>
              <a:chOff x="1462" y="1283"/>
              <a:chExt cx="761" cy="420"/>
            </a:xfrm>
          </p:grpSpPr>
          <p:sp>
            <p:nvSpPr>
              <p:cNvPr id="89152" name="Oval 260"/>
              <p:cNvSpPr>
                <a:spLocks noChangeArrowheads="1"/>
              </p:cNvSpPr>
              <p:nvPr/>
            </p:nvSpPr>
            <p:spPr bwMode="auto">
              <a:xfrm>
                <a:off x="1462" y="1470"/>
                <a:ext cx="755" cy="23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3" name="Line 261"/>
              <p:cNvSpPr>
                <a:spLocks noChangeShapeType="1"/>
              </p:cNvSpPr>
              <p:nvPr/>
            </p:nvSpPr>
            <p:spPr bwMode="auto">
              <a:xfrm>
                <a:off x="1462" y="1451"/>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4" name="Rectangle 262"/>
              <p:cNvSpPr>
                <a:spLocks noChangeArrowheads="1"/>
              </p:cNvSpPr>
              <p:nvPr/>
            </p:nvSpPr>
            <p:spPr bwMode="auto">
              <a:xfrm>
                <a:off x="1462" y="1427"/>
                <a:ext cx="755" cy="166"/>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5" name="Oval 263"/>
              <p:cNvSpPr>
                <a:spLocks noChangeArrowheads="1"/>
              </p:cNvSpPr>
              <p:nvPr/>
            </p:nvSpPr>
            <p:spPr bwMode="auto">
              <a:xfrm>
                <a:off x="1468" y="1283"/>
                <a:ext cx="755" cy="271"/>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156" name="Group 264"/>
              <p:cNvGrpSpPr>
                <a:grpSpLocks/>
              </p:cNvGrpSpPr>
              <p:nvPr/>
            </p:nvGrpSpPr>
            <p:grpSpPr bwMode="auto">
              <a:xfrm>
                <a:off x="1686" y="1302"/>
                <a:ext cx="314" cy="75"/>
                <a:chOff x="2208" y="2184"/>
                <a:chExt cx="176" cy="69"/>
              </a:xfrm>
            </p:grpSpPr>
            <p:grpSp>
              <p:nvGrpSpPr>
                <p:cNvPr id="89157" name="Group 265"/>
                <p:cNvGrpSpPr>
                  <a:grpSpLocks/>
                </p:cNvGrpSpPr>
                <p:nvPr/>
              </p:nvGrpSpPr>
              <p:grpSpPr bwMode="auto">
                <a:xfrm>
                  <a:off x="2208" y="2185"/>
                  <a:ext cx="176" cy="68"/>
                  <a:chOff x="2848" y="848"/>
                  <a:chExt cx="140" cy="98"/>
                </a:xfrm>
              </p:grpSpPr>
              <p:sp>
                <p:nvSpPr>
                  <p:cNvPr id="89162" name="Line 2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3" name="Line 2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4" name="Line 2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9158" name="Group 269"/>
                <p:cNvGrpSpPr>
                  <a:grpSpLocks/>
                </p:cNvGrpSpPr>
                <p:nvPr/>
              </p:nvGrpSpPr>
              <p:grpSpPr bwMode="auto">
                <a:xfrm flipV="1">
                  <a:off x="2208" y="2184"/>
                  <a:ext cx="176" cy="68"/>
                  <a:chOff x="2848" y="848"/>
                  <a:chExt cx="140" cy="98"/>
                </a:xfrm>
              </p:grpSpPr>
              <p:sp>
                <p:nvSpPr>
                  <p:cNvPr id="89159" name="Line 2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0" name="Line 2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1" name="Line 2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aphicFrame>
          <p:nvGraphicFramePr>
            <p:cNvPr id="89142"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11365" name="Clip" r:id="rId9" imgW="1307263" imgH="1084139" progId="MS_ClipArt_Gallery.2">
                    <p:embed/>
                  </p:oleObj>
                </mc:Choice>
                <mc:Fallback>
                  <p:oleObj name="Clip" r:id="rId9" imgW="1307263" imgH="1084139" progId="MS_ClipArt_Gallery.2">
                    <p:embed/>
                    <p:pic>
                      <p:nvPicPr>
                        <p:cNvPr id="89142" name="Object 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43" name="Line 281"/>
            <p:cNvSpPr>
              <a:spLocks noChangeShapeType="1"/>
            </p:cNvSpPr>
            <p:nvPr/>
          </p:nvSpPr>
          <p:spPr bwMode="auto">
            <a:xfrm flipV="1">
              <a:off x="2214" y="2370"/>
              <a:ext cx="294"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44" name="Line 283"/>
            <p:cNvSpPr>
              <a:spLocks noChangeShapeType="1"/>
            </p:cNvSpPr>
            <p:nvPr/>
          </p:nvSpPr>
          <p:spPr bwMode="auto">
            <a:xfrm flipH="1" flipV="1">
              <a:off x="2964" y="2406"/>
              <a:ext cx="21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45" name="Text Box 306"/>
            <p:cNvSpPr txBox="1">
              <a:spLocks noChangeArrowheads="1"/>
            </p:cNvSpPr>
            <p:nvPr/>
          </p:nvSpPr>
          <p:spPr bwMode="auto">
            <a:xfrm>
              <a:off x="1646" y="2549"/>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D</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46" name="Text Box 307"/>
            <p:cNvSpPr txBox="1">
              <a:spLocks noChangeArrowheads="1"/>
            </p:cNvSpPr>
            <p:nvPr/>
          </p:nvSpPr>
          <p:spPr bwMode="auto">
            <a:xfrm>
              <a:off x="3374" y="2591"/>
              <a:ext cx="2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E</a:t>
              </a:r>
              <a:endParaRPr kumimoji="0" lang="en-US" altLang="zh-CN" sz="1800">
                <a:solidFill>
                  <a:schemeClr val="accent1"/>
                </a:solidFill>
                <a:latin typeface="Times New Roman" panose="02020603050405020304" pitchFamily="18" charset="0"/>
                <a:ea typeface="宋体" panose="02010600030101010101" pitchFamily="2" charset="-122"/>
              </a:endParaRPr>
            </a:p>
          </p:txBody>
        </p:sp>
        <p:grpSp>
          <p:nvGrpSpPr>
            <p:cNvPr id="89147" name="Group 324"/>
            <p:cNvGrpSpPr>
              <a:grpSpLocks/>
            </p:cNvGrpSpPr>
            <p:nvPr/>
          </p:nvGrpSpPr>
          <p:grpSpPr bwMode="auto">
            <a:xfrm rot="-2018696">
              <a:off x="2736" y="2139"/>
              <a:ext cx="399" cy="126"/>
              <a:chOff x="4176" y="2211"/>
              <a:chExt cx="399" cy="126"/>
            </a:xfrm>
          </p:grpSpPr>
          <p:sp>
            <p:nvSpPr>
              <p:cNvPr id="89148" name="Rectangle 325"/>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49" name="Rectangle 326"/>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0" name="Rectangle 327"/>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1" name="Rectangle 328"/>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sp>
        <p:nvSpPr>
          <p:cNvPr id="89136" name="Text Box 329"/>
          <p:cNvSpPr txBox="1">
            <a:spLocks noChangeArrowheads="1"/>
          </p:cNvSpPr>
          <p:nvPr/>
        </p:nvSpPr>
        <p:spPr bwMode="auto">
          <a:xfrm>
            <a:off x="4765675" y="163671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solidFill>
                  <a:srgbClr val="FF0000"/>
                </a:solidFill>
                <a:latin typeface="Comic Sans MS" panose="030F0702030302020204" pitchFamily="66" charset="0"/>
                <a:ea typeface="宋体" panose="02010600030101010101" pitchFamily="2" charset="-122"/>
              </a:rPr>
              <a:t>统计复用</a:t>
            </a:r>
            <a:endParaRPr kumimoji="0" lang="zh-CN" altLang="en-US" sz="1800">
              <a:solidFill>
                <a:schemeClr val="accent1"/>
              </a:solidFill>
              <a:latin typeface="Times New Roman" panose="02020603050405020304" pitchFamily="18" charset="0"/>
              <a:ea typeface="宋体" panose="02010600030101010101" pitchFamily="2" charset="-122"/>
            </a:endParaRPr>
          </a:p>
        </p:txBody>
      </p:sp>
      <p:sp>
        <p:nvSpPr>
          <p:cNvPr id="89137" name="Text Box 330"/>
          <p:cNvSpPr txBox="1">
            <a:spLocks noChangeArrowheads="1"/>
          </p:cNvSpPr>
          <p:nvPr/>
        </p:nvSpPr>
        <p:spPr bwMode="auto">
          <a:xfrm>
            <a:off x="3187700" y="2984501"/>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数据包排队等待输出链路</a:t>
            </a:r>
            <a:endParaRPr kumimoji="0" lang="zh-CN" altLang="en-US" sz="1800">
              <a:solidFill>
                <a:schemeClr val="accent1"/>
              </a:solidFill>
              <a:latin typeface="Times New Roman" panose="02020603050405020304" pitchFamily="18" charset="0"/>
              <a:ea typeface="宋体" panose="02010600030101010101" pitchFamily="2" charset="-122"/>
            </a:endParaRPr>
          </a:p>
        </p:txBody>
      </p:sp>
      <p:sp>
        <p:nvSpPr>
          <p:cNvPr id="89138" name="Line 332"/>
          <p:cNvSpPr>
            <a:spLocks noChangeShapeType="1"/>
          </p:cNvSpPr>
          <p:nvPr/>
        </p:nvSpPr>
        <p:spPr bwMode="auto">
          <a:xfrm flipV="1">
            <a:off x="4414839" y="2514601"/>
            <a:ext cx="166687"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39" name="Rectangle 3"/>
          <p:cNvSpPr>
            <a:spLocks noChangeArrowheads="1"/>
          </p:cNvSpPr>
          <p:nvPr/>
        </p:nvSpPr>
        <p:spPr bwMode="auto">
          <a:xfrm>
            <a:off x="956258" y="5081588"/>
            <a:ext cx="1104439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r>
              <a:rPr kumimoji="0" lang="zh-CN" altLang="en-US" sz="2600" b="1" dirty="0">
                <a:solidFill>
                  <a:srgbClr val="FF0000"/>
                </a:solidFill>
                <a:latin typeface="Arial" panose="020B0604020202020204" pitchFamily="34" charset="0"/>
                <a:ea typeface="宋体" panose="02010600030101010101" pitchFamily="2" charset="-122"/>
                <a:sym typeface="Monotype Sorts" pitchFamily="2" charset="2"/>
              </a:rPr>
              <a:t>统计复用：</a:t>
            </a:r>
            <a:r>
              <a:rPr kumimoji="0" lang="en-US" altLang="zh-CN" sz="2600" dirty="0">
                <a:latin typeface="Arial" panose="020B0604020202020204" pitchFamily="34" charset="0"/>
                <a:ea typeface="宋体" panose="02010600030101010101" pitchFamily="2" charset="-122"/>
              </a:rPr>
              <a:t>A</a:t>
            </a:r>
            <a:r>
              <a:rPr kumimoji="0" lang="zh-CN" altLang="en-US" sz="2600" dirty="0">
                <a:latin typeface="Arial" panose="020B0604020202020204" pitchFamily="34" charset="0"/>
                <a:ea typeface="宋体" panose="02010600030101010101" pitchFamily="2" charset="-122"/>
              </a:rPr>
              <a:t>和</a:t>
            </a:r>
            <a:r>
              <a:rPr kumimoji="0" lang="en-US" altLang="zh-CN" sz="2600" dirty="0">
                <a:latin typeface="Arial" panose="020B0604020202020204" pitchFamily="34" charset="0"/>
                <a:ea typeface="宋体" panose="02010600030101010101" pitchFamily="2" charset="-122"/>
              </a:rPr>
              <a:t>B</a:t>
            </a:r>
            <a:r>
              <a:rPr kumimoji="0" lang="zh-CN" altLang="en-US" sz="2600" dirty="0">
                <a:latin typeface="Arial" panose="020B0604020202020204" pitchFamily="34" charset="0"/>
                <a:ea typeface="宋体" panose="02010600030101010101" pitchFamily="2" charset="-122"/>
              </a:rPr>
              <a:t>的数据包顺序没有固定的模式，各自根据需要共享带宽 </a:t>
            </a:r>
            <a:r>
              <a:rPr kumimoji="0" lang="zh-CN" altLang="en-US" sz="2600" dirty="0">
                <a:latin typeface="Arial" panose="020B0604020202020204" pitchFamily="34" charset="0"/>
                <a:ea typeface="宋体" panose="02010600030101010101" pitchFamily="2" charset="-122"/>
                <a:sym typeface="Monotype Sorts" pitchFamily="2" charset="2"/>
              </a:rPr>
              <a:t>。</a:t>
            </a:r>
          </a:p>
          <a:p>
            <a:pPr eaLnBrk="1" hangingPunct="1"/>
            <a:r>
              <a:rPr kumimoji="0" lang="zh-CN" altLang="en-US" sz="2600" dirty="0">
                <a:latin typeface="Arial" panose="020B0604020202020204" pitchFamily="34" charset="0"/>
                <a:ea typeface="宋体" panose="02010600030101010101" pitchFamily="2" charset="-122"/>
                <a:sym typeface="Monotype Sorts" pitchFamily="2" charset="2"/>
              </a:rPr>
              <a:t>时分复用：在</a:t>
            </a:r>
            <a:r>
              <a:rPr kumimoji="0" lang="en-US" altLang="zh-CN" sz="2600" dirty="0">
                <a:latin typeface="Arial" panose="020B0604020202020204" pitchFamily="34" charset="0"/>
                <a:ea typeface="宋体" panose="02010600030101010101" pitchFamily="2" charset="-122"/>
                <a:sym typeface="Monotype Sorts" pitchFamily="2" charset="2"/>
              </a:rPr>
              <a:t>TDM</a:t>
            </a:r>
            <a:r>
              <a:rPr kumimoji="0" lang="zh-CN" altLang="en-US" sz="2600" dirty="0">
                <a:latin typeface="Arial" panose="020B0604020202020204" pitchFamily="34" charset="0"/>
                <a:ea typeface="宋体" panose="02010600030101010101" pitchFamily="2" charset="-122"/>
                <a:sym typeface="Monotype Sorts" pitchFamily="2" charset="2"/>
              </a:rPr>
              <a:t>帧中每个主机被分配一个同样大小的时隙。</a:t>
            </a:r>
            <a:endParaRPr kumimoji="0" lang="zh-CN" altLang="en-US"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4411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B6C7C9F3-FA43-4713-999E-3A9D16DCD757}"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58</a:t>
            </a:fld>
            <a:r>
              <a:rPr kumimoji="0" lang="en-US" altLang="zh-CN" sz="1000">
                <a:latin typeface="Arial" panose="020B0604020202020204" pitchFamily="34" charset="0"/>
                <a:ea typeface="宋体" panose="02010600030101010101" pitchFamily="2" charset="-122"/>
              </a:rPr>
              <a:t>-</a:t>
            </a:r>
          </a:p>
        </p:txBody>
      </p:sp>
      <p:sp>
        <p:nvSpPr>
          <p:cNvPr id="91139" name="Rectangle 2"/>
          <p:cNvSpPr>
            <a:spLocks noGrp="1" noChangeArrowheads="1"/>
          </p:cNvSpPr>
          <p:nvPr>
            <p:ph type="title" idx="4294967295"/>
          </p:nvPr>
        </p:nvSpPr>
        <p:spPr/>
        <p:txBody>
          <a:bodyPr/>
          <a:lstStyle/>
          <a:p>
            <a:pPr eaLnBrk="1" hangingPunct="1"/>
            <a:r>
              <a:rPr lang="zh-CN" altLang="en-US" sz="3200" dirty="0"/>
              <a:t>电路交换  </a:t>
            </a:r>
            <a:r>
              <a:rPr lang="en-US" altLang="zh-CN" sz="3200" dirty="0"/>
              <a:t>vs </a:t>
            </a:r>
            <a:r>
              <a:rPr lang="zh-CN" altLang="en-US" sz="3200" dirty="0"/>
              <a:t>分组交换 </a:t>
            </a:r>
          </a:p>
        </p:txBody>
      </p:sp>
      <p:sp>
        <p:nvSpPr>
          <p:cNvPr id="91140" name="Rectangle 3"/>
          <p:cNvSpPr>
            <a:spLocks noGrp="1" noChangeArrowheads="1"/>
          </p:cNvSpPr>
          <p:nvPr>
            <p:ph type="body" sz="half" idx="4294967295"/>
          </p:nvPr>
        </p:nvSpPr>
        <p:spPr>
          <a:xfrm>
            <a:off x="983432" y="1409520"/>
            <a:ext cx="3827463" cy="5327650"/>
          </a:xfrm>
        </p:spPr>
        <p:txBody>
          <a:bodyPr/>
          <a:lstStyle/>
          <a:p>
            <a:pPr eaLnBrk="1" hangingPunct="1"/>
            <a:r>
              <a:rPr lang="zh-CN" altLang="en-US" sz="2600" dirty="0"/>
              <a:t>电路交换</a:t>
            </a:r>
          </a:p>
          <a:p>
            <a:pPr lvl="1" eaLnBrk="1" hangingPunct="1"/>
            <a:r>
              <a:rPr lang="zh-CN" altLang="en-US" sz="2400" dirty="0"/>
              <a:t>数据传送之前需要在源节点和目的节点之间建立一条特定的电路 </a:t>
            </a:r>
          </a:p>
          <a:p>
            <a:pPr lvl="1" eaLnBrk="1" hangingPunct="1"/>
            <a:r>
              <a:rPr lang="zh-CN" altLang="en-US" sz="2400" dirty="0"/>
              <a:t>源节点通过该电路向目的节点发送比特流</a:t>
            </a:r>
          </a:p>
          <a:p>
            <a:pPr lvl="1" eaLnBrk="1" hangingPunct="1"/>
            <a:r>
              <a:rPr lang="zh-CN" altLang="en-US" sz="2400" dirty="0"/>
              <a:t>案例：电话网</a:t>
            </a:r>
          </a:p>
          <a:p>
            <a:pPr eaLnBrk="1" hangingPunct="1"/>
            <a:endParaRPr lang="en-US" altLang="zh-CN" sz="2200" dirty="0"/>
          </a:p>
          <a:p>
            <a:pPr lvl="1" eaLnBrk="1" hangingPunct="1"/>
            <a:endParaRPr lang="en-US" altLang="zh-CN" sz="2000" dirty="0">
              <a:sym typeface="Wingdings" panose="05000000000000000000" pitchFamily="2" charset="2"/>
            </a:endParaRPr>
          </a:p>
          <a:p>
            <a:pPr lvl="2" eaLnBrk="1" hangingPunct="1"/>
            <a:endParaRPr lang="zh-CN" altLang="en-US" sz="1900" dirty="0"/>
          </a:p>
        </p:txBody>
      </p:sp>
      <p:sp>
        <p:nvSpPr>
          <p:cNvPr id="91141" name="Rectangle 4"/>
          <p:cNvSpPr>
            <a:spLocks noGrp="1" noChangeArrowheads="1"/>
          </p:cNvSpPr>
          <p:nvPr>
            <p:ph type="body" sz="half" idx="4294967295"/>
          </p:nvPr>
        </p:nvSpPr>
        <p:spPr>
          <a:xfrm>
            <a:off x="5879976" y="1409520"/>
            <a:ext cx="4330700" cy="5327650"/>
          </a:xfrm>
        </p:spPr>
        <p:txBody>
          <a:bodyPr/>
          <a:lstStyle/>
          <a:p>
            <a:pPr eaLnBrk="1" hangingPunct="1"/>
            <a:r>
              <a:rPr lang="zh-CN" altLang="en-US" sz="2600" dirty="0"/>
              <a:t>分组交换</a:t>
            </a:r>
          </a:p>
          <a:p>
            <a:pPr lvl="1" eaLnBrk="1" hangingPunct="1"/>
            <a:r>
              <a:rPr lang="zh-CN" altLang="en-US" sz="2400" dirty="0"/>
              <a:t>分组</a:t>
            </a:r>
            <a:r>
              <a:rPr lang="en-US" altLang="zh-CN" sz="2400" dirty="0"/>
              <a:t>: </a:t>
            </a:r>
            <a:r>
              <a:rPr lang="zh-CN" altLang="en-US" sz="2400" dirty="0"/>
              <a:t>每一个数据流在给定时间内允许传送的数据块</a:t>
            </a:r>
            <a:r>
              <a:rPr lang="en-US" altLang="zh-CN" sz="2400" dirty="0"/>
              <a:t>, </a:t>
            </a:r>
            <a:r>
              <a:rPr lang="zh-CN" altLang="en-US" sz="2400" dirty="0"/>
              <a:t>每一分组独立转发</a:t>
            </a:r>
            <a:endParaRPr lang="en-US" altLang="zh-CN" sz="2400" dirty="0"/>
          </a:p>
          <a:p>
            <a:pPr lvl="1" eaLnBrk="1" hangingPunct="1"/>
            <a:r>
              <a:rPr lang="zh-CN" altLang="en-US" sz="2400" dirty="0"/>
              <a:t>每一个节点接收到一个完整的分组后，将该分组存入临时内存，然后将分组转发至下一节点</a:t>
            </a:r>
          </a:p>
          <a:p>
            <a:pPr lvl="1" eaLnBrk="1" hangingPunct="1"/>
            <a:r>
              <a:rPr lang="zh-CN" altLang="en-US" sz="2400" dirty="0"/>
              <a:t>案例：</a:t>
            </a:r>
            <a:r>
              <a:rPr lang="en-US" altLang="zh-CN" sz="2400" dirty="0"/>
              <a:t>IP</a:t>
            </a:r>
            <a:r>
              <a:rPr lang="zh-CN" altLang="en-US" sz="2400" dirty="0"/>
              <a:t>数据网</a:t>
            </a:r>
          </a:p>
          <a:p>
            <a:pPr eaLnBrk="1" hangingPunct="1"/>
            <a:endParaRPr lang="zh-CN" altLang="en-US" sz="2600" dirty="0"/>
          </a:p>
        </p:txBody>
      </p:sp>
    </p:spTree>
    <p:extLst>
      <p:ext uri="{BB962C8B-B14F-4D97-AF65-F5344CB8AC3E}">
        <p14:creationId xmlns:p14="http://schemas.microsoft.com/office/powerpoint/2010/main" val="2332857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z="3200"/>
              <a:t>三种交换的比较 </a:t>
            </a:r>
          </a:p>
        </p:txBody>
      </p:sp>
      <p:grpSp>
        <p:nvGrpSpPr>
          <p:cNvPr id="2" name="Group 134"/>
          <p:cNvGrpSpPr>
            <a:grpSpLocks/>
          </p:cNvGrpSpPr>
          <p:nvPr/>
        </p:nvGrpSpPr>
        <p:grpSpPr bwMode="auto">
          <a:xfrm>
            <a:off x="8910639" y="2147889"/>
            <a:ext cx="581025" cy="371475"/>
            <a:chOff x="4653" y="1630"/>
            <a:chExt cx="366" cy="234"/>
          </a:xfrm>
        </p:grpSpPr>
        <p:sp>
          <p:nvSpPr>
            <p:cNvPr id="92297" name="AutoShape 4"/>
            <p:cNvSpPr>
              <a:spLocks noChangeArrowheads="1"/>
            </p:cNvSpPr>
            <p:nvPr/>
          </p:nvSpPr>
          <p:spPr bwMode="auto">
            <a:xfrm rot="5400000">
              <a:off x="4733" y="1579"/>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98" name="Text Box 5"/>
            <p:cNvSpPr txBox="1">
              <a:spLocks noChangeArrowheads="1"/>
            </p:cNvSpPr>
            <p:nvPr/>
          </p:nvSpPr>
          <p:spPr bwMode="auto">
            <a:xfrm rot="626605">
              <a:off x="4662" y="1630"/>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1</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99"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00"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01"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3" name="Group 135"/>
          <p:cNvGrpSpPr>
            <a:grpSpLocks/>
          </p:cNvGrpSpPr>
          <p:nvPr/>
        </p:nvGrpSpPr>
        <p:grpSpPr bwMode="auto">
          <a:xfrm>
            <a:off x="8902701" y="2432051"/>
            <a:ext cx="582613" cy="371475"/>
            <a:chOff x="4648" y="1809"/>
            <a:chExt cx="367" cy="234"/>
          </a:xfrm>
        </p:grpSpPr>
        <p:sp>
          <p:nvSpPr>
            <p:cNvPr id="92292" name="AutoShape 9"/>
            <p:cNvSpPr>
              <a:spLocks noChangeArrowheads="1"/>
            </p:cNvSpPr>
            <p:nvPr/>
          </p:nvSpPr>
          <p:spPr bwMode="auto">
            <a:xfrm rot="5400000">
              <a:off x="4729" y="1758"/>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93" name="Text Box 10"/>
            <p:cNvSpPr txBox="1">
              <a:spLocks noChangeArrowheads="1"/>
            </p:cNvSpPr>
            <p:nvPr/>
          </p:nvSpPr>
          <p:spPr bwMode="auto">
            <a:xfrm rot="626605">
              <a:off x="4651" y="1809"/>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2</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94"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5"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6"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4" name="Group 136"/>
          <p:cNvGrpSpPr>
            <a:grpSpLocks/>
          </p:cNvGrpSpPr>
          <p:nvPr/>
        </p:nvGrpSpPr>
        <p:grpSpPr bwMode="auto">
          <a:xfrm>
            <a:off x="8909051" y="2720975"/>
            <a:ext cx="581025" cy="361950"/>
            <a:chOff x="4652" y="1991"/>
            <a:chExt cx="366" cy="228"/>
          </a:xfrm>
        </p:grpSpPr>
        <p:sp>
          <p:nvSpPr>
            <p:cNvPr id="92287" name="AutoShape 14"/>
            <p:cNvSpPr>
              <a:spLocks noChangeArrowheads="1"/>
            </p:cNvSpPr>
            <p:nvPr/>
          </p:nvSpPr>
          <p:spPr bwMode="auto">
            <a:xfrm rot="5400000">
              <a:off x="4732" y="1934"/>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88" name="Text Box 15"/>
            <p:cNvSpPr txBox="1">
              <a:spLocks noChangeArrowheads="1"/>
            </p:cNvSpPr>
            <p:nvPr/>
          </p:nvSpPr>
          <p:spPr bwMode="auto">
            <a:xfrm rot="626605">
              <a:off x="4655" y="1991"/>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3</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89"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0"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1"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5" name="Group 137"/>
          <p:cNvGrpSpPr>
            <a:grpSpLocks/>
          </p:cNvGrpSpPr>
          <p:nvPr/>
        </p:nvGrpSpPr>
        <p:grpSpPr bwMode="auto">
          <a:xfrm>
            <a:off x="8915401" y="2990850"/>
            <a:ext cx="581025" cy="369888"/>
            <a:chOff x="4656" y="2161"/>
            <a:chExt cx="366" cy="233"/>
          </a:xfrm>
        </p:grpSpPr>
        <p:sp>
          <p:nvSpPr>
            <p:cNvPr id="92282" name="AutoShape 19"/>
            <p:cNvSpPr>
              <a:spLocks noChangeArrowheads="1"/>
            </p:cNvSpPr>
            <p:nvPr/>
          </p:nvSpPr>
          <p:spPr bwMode="auto">
            <a:xfrm rot="5400000">
              <a:off x="4737" y="2109"/>
              <a:ext cx="210"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83" name="Text Box 20"/>
            <p:cNvSpPr txBox="1">
              <a:spLocks noChangeArrowheads="1"/>
            </p:cNvSpPr>
            <p:nvPr/>
          </p:nvSpPr>
          <p:spPr bwMode="auto">
            <a:xfrm rot="626605">
              <a:off x="4659" y="2161"/>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4</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84"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5"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6"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 name="Group 139"/>
          <p:cNvGrpSpPr>
            <a:grpSpLocks/>
          </p:cNvGrpSpPr>
          <p:nvPr/>
        </p:nvGrpSpPr>
        <p:grpSpPr bwMode="auto">
          <a:xfrm>
            <a:off x="9480550" y="2543176"/>
            <a:ext cx="585788" cy="360363"/>
            <a:chOff x="5012" y="1879"/>
            <a:chExt cx="369" cy="227"/>
          </a:xfrm>
        </p:grpSpPr>
        <p:sp>
          <p:nvSpPr>
            <p:cNvPr id="92277" name="AutoShape 24"/>
            <p:cNvSpPr>
              <a:spLocks noChangeArrowheads="1"/>
            </p:cNvSpPr>
            <p:nvPr/>
          </p:nvSpPr>
          <p:spPr bwMode="auto">
            <a:xfrm rot="5400000">
              <a:off x="5096" y="1821"/>
              <a:ext cx="210"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78" name="Text Box 25"/>
            <p:cNvSpPr txBox="1">
              <a:spLocks noChangeArrowheads="1"/>
            </p:cNvSpPr>
            <p:nvPr/>
          </p:nvSpPr>
          <p:spPr bwMode="auto">
            <a:xfrm rot="626605">
              <a:off x="5012" y="1879"/>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1</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79"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0"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1"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 name="Group 140"/>
          <p:cNvGrpSpPr>
            <a:grpSpLocks/>
          </p:cNvGrpSpPr>
          <p:nvPr/>
        </p:nvGrpSpPr>
        <p:grpSpPr bwMode="auto">
          <a:xfrm>
            <a:off x="9472614" y="2808288"/>
            <a:ext cx="585787" cy="379412"/>
            <a:chOff x="5007" y="2046"/>
            <a:chExt cx="369" cy="239"/>
          </a:xfrm>
        </p:grpSpPr>
        <p:sp>
          <p:nvSpPr>
            <p:cNvPr id="92272" name="AutoShape 29"/>
            <p:cNvSpPr>
              <a:spLocks noChangeArrowheads="1"/>
            </p:cNvSpPr>
            <p:nvPr/>
          </p:nvSpPr>
          <p:spPr bwMode="auto">
            <a:xfrm rot="5400000">
              <a:off x="5091" y="2000"/>
              <a:ext cx="210"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73" name="Text Box 30"/>
            <p:cNvSpPr txBox="1">
              <a:spLocks noChangeArrowheads="1"/>
            </p:cNvSpPr>
            <p:nvPr/>
          </p:nvSpPr>
          <p:spPr bwMode="auto">
            <a:xfrm rot="626605">
              <a:off x="5007" y="2046"/>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2</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74"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5"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6"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8" name="Group 141"/>
          <p:cNvGrpSpPr>
            <a:grpSpLocks/>
          </p:cNvGrpSpPr>
          <p:nvPr/>
        </p:nvGrpSpPr>
        <p:grpSpPr bwMode="auto">
          <a:xfrm>
            <a:off x="9483726" y="3095626"/>
            <a:ext cx="581025" cy="371475"/>
            <a:chOff x="5014" y="2227"/>
            <a:chExt cx="366" cy="234"/>
          </a:xfrm>
        </p:grpSpPr>
        <p:sp>
          <p:nvSpPr>
            <p:cNvPr id="92267" name="AutoShape 34"/>
            <p:cNvSpPr>
              <a:spLocks noChangeArrowheads="1"/>
            </p:cNvSpPr>
            <p:nvPr/>
          </p:nvSpPr>
          <p:spPr bwMode="auto">
            <a:xfrm rot="5400000">
              <a:off x="5094" y="2176"/>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68" name="Text Box 35"/>
            <p:cNvSpPr txBox="1">
              <a:spLocks noChangeArrowheads="1"/>
            </p:cNvSpPr>
            <p:nvPr/>
          </p:nvSpPr>
          <p:spPr bwMode="auto">
            <a:xfrm rot="626605">
              <a:off x="5017" y="2227"/>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3</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6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9" name="Group 142"/>
          <p:cNvGrpSpPr>
            <a:grpSpLocks/>
          </p:cNvGrpSpPr>
          <p:nvPr/>
        </p:nvGrpSpPr>
        <p:grpSpPr bwMode="auto">
          <a:xfrm>
            <a:off x="9483726" y="3365500"/>
            <a:ext cx="587375" cy="381000"/>
            <a:chOff x="5014" y="2397"/>
            <a:chExt cx="370" cy="240"/>
          </a:xfrm>
        </p:grpSpPr>
        <p:sp>
          <p:nvSpPr>
            <p:cNvPr id="92262" name="AutoShape 39"/>
            <p:cNvSpPr>
              <a:spLocks noChangeArrowheads="1"/>
            </p:cNvSpPr>
            <p:nvPr/>
          </p:nvSpPr>
          <p:spPr bwMode="auto">
            <a:xfrm rot="5400000">
              <a:off x="5098" y="2352"/>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63" name="Text Box 40"/>
            <p:cNvSpPr txBox="1">
              <a:spLocks noChangeArrowheads="1"/>
            </p:cNvSpPr>
            <p:nvPr/>
          </p:nvSpPr>
          <p:spPr bwMode="auto">
            <a:xfrm rot="626605">
              <a:off x="5014" y="2397"/>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4</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64"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5"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6"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 name="Group 132"/>
          <p:cNvGrpSpPr>
            <a:grpSpLocks/>
          </p:cNvGrpSpPr>
          <p:nvPr/>
        </p:nvGrpSpPr>
        <p:grpSpPr bwMode="auto">
          <a:xfrm>
            <a:off x="8329614" y="2327275"/>
            <a:ext cx="585787" cy="369888"/>
            <a:chOff x="4287" y="1743"/>
            <a:chExt cx="369" cy="233"/>
          </a:xfrm>
        </p:grpSpPr>
        <p:sp>
          <p:nvSpPr>
            <p:cNvPr id="92257" name="AutoShape 49"/>
            <p:cNvSpPr>
              <a:spLocks noChangeArrowheads="1"/>
            </p:cNvSpPr>
            <p:nvPr/>
          </p:nvSpPr>
          <p:spPr bwMode="auto">
            <a:xfrm rot="5400000">
              <a:off x="4371" y="1691"/>
              <a:ext cx="210" cy="360"/>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58" name="Text Box 50"/>
            <p:cNvSpPr txBox="1">
              <a:spLocks noChangeArrowheads="1"/>
            </p:cNvSpPr>
            <p:nvPr/>
          </p:nvSpPr>
          <p:spPr bwMode="auto">
            <a:xfrm rot="626605">
              <a:off x="4287" y="1743"/>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3</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59"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0"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1"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1" name="Group 133"/>
          <p:cNvGrpSpPr>
            <a:grpSpLocks/>
          </p:cNvGrpSpPr>
          <p:nvPr/>
        </p:nvGrpSpPr>
        <p:grpSpPr bwMode="auto">
          <a:xfrm>
            <a:off x="8340726" y="2605089"/>
            <a:ext cx="581025" cy="371475"/>
            <a:chOff x="4294" y="1918"/>
            <a:chExt cx="366" cy="234"/>
          </a:xfrm>
        </p:grpSpPr>
        <p:sp>
          <p:nvSpPr>
            <p:cNvPr id="92252" name="AutoShape 54"/>
            <p:cNvSpPr>
              <a:spLocks noChangeArrowheads="1"/>
            </p:cNvSpPr>
            <p:nvPr/>
          </p:nvSpPr>
          <p:spPr bwMode="auto">
            <a:xfrm rot="5400000">
              <a:off x="4374" y="1867"/>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53" name="Text Box 55"/>
            <p:cNvSpPr txBox="1">
              <a:spLocks noChangeArrowheads="1"/>
            </p:cNvSpPr>
            <p:nvPr/>
          </p:nvSpPr>
          <p:spPr bwMode="auto">
            <a:xfrm rot="626605">
              <a:off x="4297" y="1918"/>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4</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54"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5"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6"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2" name="Group 127"/>
          <p:cNvGrpSpPr>
            <a:grpSpLocks/>
          </p:cNvGrpSpPr>
          <p:nvPr/>
        </p:nvGrpSpPr>
        <p:grpSpPr bwMode="auto">
          <a:xfrm>
            <a:off x="6089651" y="3038476"/>
            <a:ext cx="582613" cy="1069975"/>
            <a:chOff x="2876" y="2191"/>
            <a:chExt cx="367" cy="674"/>
          </a:xfrm>
        </p:grpSpPr>
        <p:sp>
          <p:nvSpPr>
            <p:cNvPr id="92247" name="AutoShape 59"/>
            <p:cNvSpPr>
              <a:spLocks noChangeArrowheads="1"/>
            </p:cNvSpPr>
            <p:nvPr/>
          </p:nvSpPr>
          <p:spPr bwMode="auto">
            <a:xfrm rot="5400000">
              <a:off x="2729" y="2350"/>
              <a:ext cx="674" cy="355"/>
            </a:xfrm>
            <a:prstGeom prst="parallelogram">
              <a:avLst>
                <a:gd name="adj" fmla="val 18265"/>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8"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9" name="Text Box 61"/>
            <p:cNvSpPr txBox="1">
              <a:spLocks noChangeArrowheads="1"/>
            </p:cNvSpPr>
            <p:nvPr/>
          </p:nvSpPr>
          <p:spPr bwMode="auto">
            <a:xfrm>
              <a:off x="2919" y="2313"/>
              <a:ext cx="2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文</a:t>
              </a:r>
            </a:p>
          </p:txBody>
        </p:sp>
        <p:sp>
          <p:nvSpPr>
            <p:cNvPr id="92250"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1"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28"/>
          <p:cNvGrpSpPr>
            <a:grpSpLocks/>
          </p:cNvGrpSpPr>
          <p:nvPr/>
        </p:nvGrpSpPr>
        <p:grpSpPr bwMode="auto">
          <a:xfrm>
            <a:off x="6684964" y="4375151"/>
            <a:ext cx="581025" cy="1071563"/>
            <a:chOff x="3251" y="3033"/>
            <a:chExt cx="366" cy="675"/>
          </a:xfrm>
        </p:grpSpPr>
        <p:sp>
          <p:nvSpPr>
            <p:cNvPr id="92242" name="AutoShape 64"/>
            <p:cNvSpPr>
              <a:spLocks noChangeArrowheads="1"/>
            </p:cNvSpPr>
            <p:nvPr/>
          </p:nvSpPr>
          <p:spPr bwMode="auto">
            <a:xfrm rot="5400000">
              <a:off x="3102" y="3193"/>
              <a:ext cx="675" cy="355"/>
            </a:xfrm>
            <a:prstGeom prst="parallelogram">
              <a:avLst>
                <a:gd name="adj" fmla="val 1829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3"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4" name="Text Box 66"/>
            <p:cNvSpPr txBox="1">
              <a:spLocks noChangeArrowheads="1"/>
            </p:cNvSpPr>
            <p:nvPr/>
          </p:nvSpPr>
          <p:spPr bwMode="auto">
            <a:xfrm>
              <a:off x="3293" y="3156"/>
              <a:ext cx="2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文</a:t>
              </a:r>
            </a:p>
          </p:txBody>
        </p:sp>
        <p:sp>
          <p:nvSpPr>
            <p:cNvPr id="92245"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6"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126"/>
          <p:cNvGrpSpPr>
            <a:grpSpLocks/>
          </p:cNvGrpSpPr>
          <p:nvPr/>
        </p:nvGrpSpPr>
        <p:grpSpPr bwMode="auto">
          <a:xfrm>
            <a:off x="5522914" y="1766889"/>
            <a:ext cx="573087" cy="1069975"/>
            <a:chOff x="2519" y="1390"/>
            <a:chExt cx="361" cy="674"/>
          </a:xfrm>
        </p:grpSpPr>
        <p:sp>
          <p:nvSpPr>
            <p:cNvPr id="92237" name="AutoShape 69"/>
            <p:cNvSpPr>
              <a:spLocks noChangeArrowheads="1"/>
            </p:cNvSpPr>
            <p:nvPr/>
          </p:nvSpPr>
          <p:spPr bwMode="auto">
            <a:xfrm rot="5400000">
              <a:off x="2366" y="1549"/>
              <a:ext cx="674" cy="355"/>
            </a:xfrm>
            <a:prstGeom prst="parallelogram">
              <a:avLst>
                <a:gd name="adj" fmla="val 18265"/>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38"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39" name="Text Box 71"/>
            <p:cNvSpPr txBox="1">
              <a:spLocks noChangeArrowheads="1"/>
            </p:cNvSpPr>
            <p:nvPr/>
          </p:nvSpPr>
          <p:spPr bwMode="auto">
            <a:xfrm>
              <a:off x="2567" y="1513"/>
              <a:ext cx="2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文</a:t>
              </a:r>
            </a:p>
          </p:txBody>
        </p:sp>
        <p:sp>
          <p:nvSpPr>
            <p:cNvPr id="92240"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1"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76" name="Line 74"/>
          <p:cNvSpPr>
            <a:spLocks noChangeShapeType="1"/>
          </p:cNvSpPr>
          <p:nvPr/>
        </p:nvSpPr>
        <p:spPr bwMode="auto">
          <a:xfrm>
            <a:off x="3411538" y="1766889"/>
            <a:ext cx="0" cy="381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7" name="Line 75"/>
          <p:cNvSpPr>
            <a:spLocks noChangeShapeType="1"/>
          </p:cNvSpPr>
          <p:nvPr/>
        </p:nvSpPr>
        <p:spPr bwMode="auto">
          <a:xfrm>
            <a:off x="3987800" y="1766889"/>
            <a:ext cx="0" cy="381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8" name="Text Box 76"/>
          <p:cNvSpPr txBox="1">
            <a:spLocks noChangeArrowheads="1"/>
          </p:cNvSpPr>
          <p:nvPr/>
        </p:nvSpPr>
        <p:spPr bwMode="auto">
          <a:xfrm>
            <a:off x="2655889" y="5603875"/>
            <a:ext cx="228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A         B         C        D </a:t>
            </a:r>
          </a:p>
        </p:txBody>
      </p:sp>
      <p:sp>
        <p:nvSpPr>
          <p:cNvPr id="92179" name="Text Box 77"/>
          <p:cNvSpPr txBox="1">
            <a:spLocks noChangeArrowheads="1"/>
          </p:cNvSpPr>
          <p:nvPr/>
        </p:nvSpPr>
        <p:spPr bwMode="auto">
          <a:xfrm>
            <a:off x="5353051" y="5603875"/>
            <a:ext cx="228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A         B         C         D</a:t>
            </a:r>
          </a:p>
        </p:txBody>
      </p:sp>
      <p:sp>
        <p:nvSpPr>
          <p:cNvPr id="92180" name="Text Box 78"/>
          <p:cNvSpPr txBox="1">
            <a:spLocks noChangeArrowheads="1"/>
          </p:cNvSpPr>
          <p:nvPr/>
        </p:nvSpPr>
        <p:spPr bwMode="auto">
          <a:xfrm>
            <a:off x="8161339" y="5603875"/>
            <a:ext cx="228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A         B         C         D</a:t>
            </a:r>
          </a:p>
        </p:txBody>
      </p:sp>
      <p:sp>
        <p:nvSpPr>
          <p:cNvPr id="154703" name="Line 79"/>
          <p:cNvSpPr>
            <a:spLocks noChangeShapeType="1"/>
          </p:cNvSpPr>
          <p:nvPr/>
        </p:nvSpPr>
        <p:spPr bwMode="auto">
          <a:xfrm>
            <a:off x="2835276" y="1900239"/>
            <a:ext cx="576263" cy="6667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04" name="Line 80"/>
          <p:cNvSpPr>
            <a:spLocks noChangeShapeType="1"/>
          </p:cNvSpPr>
          <p:nvPr/>
        </p:nvSpPr>
        <p:spPr bwMode="auto">
          <a:xfrm>
            <a:off x="3411538" y="2168526"/>
            <a:ext cx="576262" cy="6667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05" name="Line 81"/>
          <p:cNvSpPr>
            <a:spLocks noChangeShapeType="1"/>
          </p:cNvSpPr>
          <p:nvPr/>
        </p:nvSpPr>
        <p:spPr bwMode="auto">
          <a:xfrm>
            <a:off x="3987801" y="2435226"/>
            <a:ext cx="574675" cy="6667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06" name="Line 82"/>
          <p:cNvSpPr>
            <a:spLocks noChangeShapeType="1"/>
          </p:cNvSpPr>
          <p:nvPr/>
        </p:nvSpPr>
        <p:spPr bwMode="auto">
          <a:xfrm flipH="1">
            <a:off x="2835275" y="2836864"/>
            <a:ext cx="1727200" cy="268287"/>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11" name="Text Box 87"/>
          <p:cNvSpPr txBox="1">
            <a:spLocks noChangeArrowheads="1"/>
          </p:cNvSpPr>
          <p:nvPr/>
        </p:nvSpPr>
        <p:spPr bwMode="auto">
          <a:xfrm>
            <a:off x="5915025" y="142875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报文交换</a:t>
            </a:r>
          </a:p>
        </p:txBody>
      </p:sp>
      <p:sp>
        <p:nvSpPr>
          <p:cNvPr id="92186" name="Text Box 88"/>
          <p:cNvSpPr txBox="1">
            <a:spLocks noChangeArrowheads="1"/>
          </p:cNvSpPr>
          <p:nvPr/>
        </p:nvSpPr>
        <p:spPr bwMode="auto">
          <a:xfrm>
            <a:off x="3155950" y="142875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电路交换</a:t>
            </a:r>
          </a:p>
        </p:txBody>
      </p:sp>
      <p:sp>
        <p:nvSpPr>
          <p:cNvPr id="154713" name="Text Box 89"/>
          <p:cNvSpPr txBox="1">
            <a:spLocks noChangeArrowheads="1"/>
          </p:cNvSpPr>
          <p:nvPr/>
        </p:nvSpPr>
        <p:spPr bwMode="auto">
          <a:xfrm>
            <a:off x="8666163" y="142875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分组交换</a:t>
            </a:r>
          </a:p>
        </p:txBody>
      </p:sp>
      <p:sp>
        <p:nvSpPr>
          <p:cNvPr id="92188" name="Line 90"/>
          <p:cNvSpPr>
            <a:spLocks noChangeShapeType="1"/>
          </p:cNvSpPr>
          <p:nvPr/>
        </p:nvSpPr>
        <p:spPr bwMode="auto">
          <a:xfrm>
            <a:off x="5035550" y="2235200"/>
            <a:ext cx="0" cy="2743200"/>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89" name="Text Box 91"/>
          <p:cNvSpPr txBox="1">
            <a:spLocks noChangeArrowheads="1"/>
          </p:cNvSpPr>
          <p:nvPr/>
        </p:nvSpPr>
        <p:spPr bwMode="auto">
          <a:xfrm>
            <a:off x="4933950" y="5018088"/>
            <a:ext cx="241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t</a:t>
            </a:r>
          </a:p>
        </p:txBody>
      </p:sp>
      <p:grpSp>
        <p:nvGrpSpPr>
          <p:cNvPr id="15" name="Group 122"/>
          <p:cNvGrpSpPr>
            <a:grpSpLocks/>
          </p:cNvGrpSpPr>
          <p:nvPr/>
        </p:nvGrpSpPr>
        <p:grpSpPr bwMode="auto">
          <a:xfrm>
            <a:off x="1703388" y="1898651"/>
            <a:ext cx="1109662" cy="1230313"/>
            <a:chOff x="113" y="1473"/>
            <a:chExt cx="699" cy="775"/>
          </a:xfrm>
        </p:grpSpPr>
        <p:sp>
          <p:nvSpPr>
            <p:cNvPr id="92233" name="Line 92"/>
            <p:cNvSpPr>
              <a:spLocks noChangeShapeType="1"/>
            </p:cNvSpPr>
            <p:nvPr/>
          </p:nvSpPr>
          <p:spPr bwMode="auto">
            <a:xfrm>
              <a:off x="630" y="1474"/>
              <a:ext cx="182"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4" name="Line 94"/>
            <p:cNvSpPr>
              <a:spLocks noChangeShapeType="1"/>
            </p:cNvSpPr>
            <p:nvPr/>
          </p:nvSpPr>
          <p:spPr bwMode="auto">
            <a:xfrm>
              <a:off x="622" y="2248"/>
              <a:ext cx="181"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5" name="Text Box 95"/>
            <p:cNvSpPr txBox="1">
              <a:spLocks noChangeArrowheads="1"/>
            </p:cNvSpPr>
            <p:nvPr/>
          </p:nvSpPr>
          <p:spPr bwMode="auto">
            <a:xfrm>
              <a:off x="113" y="1748"/>
              <a:ext cx="62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连接建立</a:t>
              </a:r>
            </a:p>
          </p:txBody>
        </p:sp>
        <p:sp>
          <p:nvSpPr>
            <p:cNvPr id="92236"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123"/>
          <p:cNvGrpSpPr>
            <a:grpSpLocks/>
          </p:cNvGrpSpPr>
          <p:nvPr/>
        </p:nvGrpSpPr>
        <p:grpSpPr bwMode="auto">
          <a:xfrm>
            <a:off x="1703388" y="3125789"/>
            <a:ext cx="1109662" cy="1011237"/>
            <a:chOff x="113" y="2246"/>
            <a:chExt cx="699" cy="637"/>
          </a:xfrm>
        </p:grpSpPr>
        <p:sp>
          <p:nvSpPr>
            <p:cNvPr id="92230" name="Line 93"/>
            <p:cNvSpPr>
              <a:spLocks noChangeShapeType="1"/>
            </p:cNvSpPr>
            <p:nvPr/>
          </p:nvSpPr>
          <p:spPr bwMode="auto">
            <a:xfrm>
              <a:off x="630" y="2881"/>
              <a:ext cx="182"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1" name="Text Box 96"/>
            <p:cNvSpPr txBox="1">
              <a:spLocks noChangeArrowheads="1"/>
            </p:cNvSpPr>
            <p:nvPr/>
          </p:nvSpPr>
          <p:spPr bwMode="auto">
            <a:xfrm>
              <a:off x="113" y="2420"/>
              <a:ext cx="62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数据传送</a:t>
              </a:r>
            </a:p>
          </p:txBody>
        </p:sp>
        <p:sp>
          <p:nvSpPr>
            <p:cNvPr id="92232"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92" name="Freeform 99"/>
          <p:cNvSpPr>
            <a:spLocks/>
          </p:cNvSpPr>
          <p:nvPr/>
        </p:nvSpPr>
        <p:spPr bwMode="auto">
          <a:xfrm>
            <a:off x="2830513" y="1766888"/>
            <a:ext cx="4762" cy="3821112"/>
          </a:xfrm>
          <a:custGeom>
            <a:avLst/>
            <a:gdLst>
              <a:gd name="T0" fmla="*/ 2147483646 w 3"/>
              <a:gd name="T1" fmla="*/ 0 h 2742"/>
              <a:gd name="T2" fmla="*/ 0 w 3"/>
              <a:gd name="T3" fmla="*/ 2147483646 h 2742"/>
              <a:gd name="T4" fmla="*/ 0 60000 65536"/>
              <a:gd name="T5" fmla="*/ 0 60000 65536"/>
              <a:gd name="T6" fmla="*/ 0 w 3"/>
              <a:gd name="T7" fmla="*/ 0 h 2742"/>
              <a:gd name="T8" fmla="*/ 3 w 3"/>
              <a:gd name="T9" fmla="*/ 2742 h 2742"/>
            </a:gdLst>
            <a:ahLst/>
            <a:cxnLst>
              <a:cxn ang="T4">
                <a:pos x="T0" y="T1"/>
              </a:cxn>
              <a:cxn ang="T5">
                <a:pos x="T2" y="T3"/>
              </a:cxn>
            </a:cxnLst>
            <a:rect l="T6" t="T7" r="T8" b="T9"/>
            <a:pathLst>
              <a:path w="3" h="2742">
                <a:moveTo>
                  <a:pt x="3" y="0"/>
                </a:moveTo>
                <a:lnTo>
                  <a:pt x="0" y="274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3" name="Freeform 100"/>
          <p:cNvSpPr>
            <a:spLocks/>
          </p:cNvSpPr>
          <p:nvPr/>
        </p:nvSpPr>
        <p:spPr bwMode="auto">
          <a:xfrm>
            <a:off x="7261226" y="1744664"/>
            <a:ext cx="4763" cy="3813175"/>
          </a:xfrm>
          <a:custGeom>
            <a:avLst/>
            <a:gdLst>
              <a:gd name="T0" fmla="*/ 2147483646 w 3"/>
              <a:gd name="T1" fmla="*/ 0 h 2736"/>
              <a:gd name="T2" fmla="*/ 0 w 3"/>
              <a:gd name="T3" fmla="*/ 214748364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4" name="Line 101"/>
          <p:cNvSpPr>
            <a:spLocks noChangeShapeType="1"/>
          </p:cNvSpPr>
          <p:nvPr/>
        </p:nvSpPr>
        <p:spPr bwMode="auto">
          <a:xfrm>
            <a:off x="10063163" y="1793876"/>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5" name="Line 102"/>
          <p:cNvSpPr>
            <a:spLocks noChangeShapeType="1"/>
          </p:cNvSpPr>
          <p:nvPr/>
        </p:nvSpPr>
        <p:spPr bwMode="auto">
          <a:xfrm>
            <a:off x="9485313" y="1779589"/>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6" name="Line 103"/>
          <p:cNvSpPr>
            <a:spLocks noChangeShapeType="1"/>
          </p:cNvSpPr>
          <p:nvPr/>
        </p:nvSpPr>
        <p:spPr bwMode="auto">
          <a:xfrm>
            <a:off x="8916988" y="1766889"/>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7" name="Line 104"/>
          <p:cNvSpPr>
            <a:spLocks noChangeShapeType="1"/>
          </p:cNvSpPr>
          <p:nvPr/>
        </p:nvSpPr>
        <p:spPr bwMode="auto">
          <a:xfrm>
            <a:off x="5519738" y="1744664"/>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8" name="Line 105"/>
          <p:cNvSpPr>
            <a:spLocks noChangeShapeType="1"/>
          </p:cNvSpPr>
          <p:nvPr/>
        </p:nvSpPr>
        <p:spPr bwMode="auto">
          <a:xfrm>
            <a:off x="6089650" y="1744664"/>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9" name="Line 106"/>
          <p:cNvSpPr>
            <a:spLocks noChangeShapeType="1"/>
          </p:cNvSpPr>
          <p:nvPr/>
        </p:nvSpPr>
        <p:spPr bwMode="auto">
          <a:xfrm>
            <a:off x="6683375" y="1744664"/>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125"/>
          <p:cNvGrpSpPr>
            <a:grpSpLocks/>
          </p:cNvGrpSpPr>
          <p:nvPr/>
        </p:nvGrpSpPr>
        <p:grpSpPr bwMode="auto">
          <a:xfrm>
            <a:off x="2820989" y="3113089"/>
            <a:ext cx="1766887" cy="1279525"/>
            <a:chOff x="817" y="2238"/>
            <a:chExt cx="1113" cy="806"/>
          </a:xfrm>
        </p:grpSpPr>
        <p:sp>
          <p:nvSpPr>
            <p:cNvPr id="92224" name="Line 83"/>
            <p:cNvSpPr>
              <a:spLocks noChangeShapeType="1"/>
            </p:cNvSpPr>
            <p:nvPr/>
          </p:nvSpPr>
          <p:spPr bwMode="auto">
            <a:xfrm>
              <a:off x="841" y="2268"/>
              <a:ext cx="1089" cy="16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none" w="sm" len="med"/>
                </a14:hiddenLine>
              </a:ext>
            </a:extLst>
          </p:spPr>
          <p:txBody>
            <a:bodyPr wrap="none" anchor="ctr"/>
            <a:lstStyle/>
            <a:p>
              <a:endParaRPr lang="zh-CN" altLang="en-US"/>
            </a:p>
          </p:txBody>
        </p:sp>
        <p:sp>
          <p:nvSpPr>
            <p:cNvPr id="92225" name="AutoShape 84"/>
            <p:cNvSpPr>
              <a:spLocks noChangeArrowheads="1"/>
            </p:cNvSpPr>
            <p:nvPr/>
          </p:nvSpPr>
          <p:spPr bwMode="auto">
            <a:xfrm rot="5400000">
              <a:off x="976" y="2091"/>
              <a:ext cx="793" cy="1092"/>
            </a:xfrm>
            <a:prstGeom prst="parallelogram">
              <a:avLst>
                <a:gd name="adj" fmla="val 21176"/>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6" name="Text Box 85"/>
            <p:cNvSpPr txBox="1">
              <a:spLocks noChangeArrowheads="1"/>
            </p:cNvSpPr>
            <p:nvPr/>
          </p:nvSpPr>
          <p:spPr bwMode="auto">
            <a:xfrm>
              <a:off x="1113" y="244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报文</a:t>
              </a:r>
            </a:p>
          </p:txBody>
        </p:sp>
        <p:sp>
          <p:nvSpPr>
            <p:cNvPr id="92227"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8"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29"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131"/>
          <p:cNvGrpSpPr>
            <a:grpSpLocks/>
          </p:cNvGrpSpPr>
          <p:nvPr/>
        </p:nvGrpSpPr>
        <p:grpSpPr bwMode="auto">
          <a:xfrm>
            <a:off x="8328026" y="2057400"/>
            <a:ext cx="582613" cy="361950"/>
            <a:chOff x="4286" y="1573"/>
            <a:chExt cx="367" cy="228"/>
          </a:xfrm>
        </p:grpSpPr>
        <p:sp>
          <p:nvSpPr>
            <p:cNvPr id="92219" name="AutoShape 44"/>
            <p:cNvSpPr>
              <a:spLocks noChangeArrowheads="1"/>
            </p:cNvSpPr>
            <p:nvPr/>
          </p:nvSpPr>
          <p:spPr bwMode="auto">
            <a:xfrm rot="5400000">
              <a:off x="4367" y="1516"/>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0" name="Text Box 45"/>
            <p:cNvSpPr txBox="1">
              <a:spLocks noChangeArrowheads="1"/>
            </p:cNvSpPr>
            <p:nvPr/>
          </p:nvSpPr>
          <p:spPr bwMode="auto">
            <a:xfrm rot="626605">
              <a:off x="4295" y="1573"/>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2</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21"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22"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3"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130"/>
          <p:cNvGrpSpPr>
            <a:grpSpLocks/>
          </p:cNvGrpSpPr>
          <p:nvPr/>
        </p:nvGrpSpPr>
        <p:grpSpPr bwMode="auto">
          <a:xfrm>
            <a:off x="8335964" y="1763714"/>
            <a:ext cx="581025" cy="371475"/>
            <a:chOff x="4291" y="1388"/>
            <a:chExt cx="366" cy="234"/>
          </a:xfrm>
        </p:grpSpPr>
        <p:sp>
          <p:nvSpPr>
            <p:cNvPr id="92214" name="AutoShape 110"/>
            <p:cNvSpPr>
              <a:spLocks noChangeArrowheads="1"/>
            </p:cNvSpPr>
            <p:nvPr/>
          </p:nvSpPr>
          <p:spPr bwMode="auto">
            <a:xfrm rot="5400000">
              <a:off x="4371" y="1337"/>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15" name="Text Box 111"/>
            <p:cNvSpPr txBox="1">
              <a:spLocks noChangeArrowheads="1"/>
            </p:cNvSpPr>
            <p:nvPr/>
          </p:nvSpPr>
          <p:spPr bwMode="auto">
            <a:xfrm rot="626605">
              <a:off x="4294" y="1388"/>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1</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16"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7"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8"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92203" name="Line 115"/>
          <p:cNvSpPr>
            <a:spLocks noChangeShapeType="1"/>
          </p:cNvSpPr>
          <p:nvPr/>
        </p:nvSpPr>
        <p:spPr bwMode="auto">
          <a:xfrm>
            <a:off x="8332788" y="1754189"/>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40" name="Line 116"/>
          <p:cNvSpPr>
            <a:spLocks noChangeShapeType="1"/>
          </p:cNvSpPr>
          <p:nvPr/>
        </p:nvSpPr>
        <p:spPr bwMode="auto">
          <a:xfrm>
            <a:off x="2830513" y="4219575"/>
            <a:ext cx="576262" cy="95250"/>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41" name="Line 117"/>
          <p:cNvSpPr>
            <a:spLocks noChangeShapeType="1"/>
          </p:cNvSpPr>
          <p:nvPr/>
        </p:nvSpPr>
        <p:spPr bwMode="auto">
          <a:xfrm>
            <a:off x="3416300" y="4400550"/>
            <a:ext cx="566738" cy="95250"/>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42" name="Line 118"/>
          <p:cNvSpPr>
            <a:spLocks noChangeShapeType="1"/>
          </p:cNvSpPr>
          <p:nvPr/>
        </p:nvSpPr>
        <p:spPr bwMode="auto">
          <a:xfrm>
            <a:off x="3983039" y="4591051"/>
            <a:ext cx="574675" cy="8572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 name="Group 124"/>
          <p:cNvGrpSpPr>
            <a:grpSpLocks/>
          </p:cNvGrpSpPr>
          <p:nvPr/>
        </p:nvGrpSpPr>
        <p:grpSpPr bwMode="auto">
          <a:xfrm>
            <a:off x="1703388" y="4114800"/>
            <a:ext cx="1085850" cy="592138"/>
            <a:chOff x="113" y="2869"/>
            <a:chExt cx="684" cy="373"/>
          </a:xfrm>
        </p:grpSpPr>
        <p:sp>
          <p:nvSpPr>
            <p:cNvPr id="92211" name="Line 119"/>
            <p:cNvSpPr>
              <a:spLocks noChangeShapeType="1"/>
            </p:cNvSpPr>
            <p:nvPr/>
          </p:nvSpPr>
          <p:spPr bwMode="auto">
            <a:xfrm>
              <a:off x="615" y="3241"/>
              <a:ext cx="182"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2"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3" name="Text Box 121"/>
            <p:cNvSpPr txBox="1">
              <a:spLocks noChangeArrowheads="1"/>
            </p:cNvSpPr>
            <p:nvPr/>
          </p:nvSpPr>
          <p:spPr bwMode="auto">
            <a:xfrm>
              <a:off x="113" y="2948"/>
              <a:ext cx="62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连接释放</a:t>
              </a:r>
            </a:p>
          </p:txBody>
        </p:sp>
      </p:grpSp>
      <p:sp>
        <p:nvSpPr>
          <p:cNvPr id="92208" name="Freeform 107"/>
          <p:cNvSpPr>
            <a:spLocks/>
          </p:cNvSpPr>
          <p:nvPr/>
        </p:nvSpPr>
        <p:spPr bwMode="auto">
          <a:xfrm>
            <a:off x="4564063" y="1789114"/>
            <a:ext cx="4762" cy="3813175"/>
          </a:xfrm>
          <a:custGeom>
            <a:avLst/>
            <a:gdLst>
              <a:gd name="T0" fmla="*/ 2147483646 w 3"/>
              <a:gd name="T1" fmla="*/ 0 h 2736"/>
              <a:gd name="T2" fmla="*/ 0 w 3"/>
              <a:gd name="T3" fmla="*/ 214748364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09" name="Text Box 40"/>
          <p:cNvSpPr txBox="1">
            <a:spLocks noChangeArrowheads="1"/>
          </p:cNvSpPr>
          <p:nvPr/>
        </p:nvSpPr>
        <p:spPr bwMode="auto">
          <a:xfrm>
            <a:off x="2927350" y="6165851"/>
            <a:ext cx="6624638" cy="396875"/>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华文中宋" panose="02010600040101010101" pitchFamily="2" charset="-122"/>
              </a:rPr>
              <a:t>存储转发策略更加高效</a:t>
            </a:r>
          </a:p>
        </p:txBody>
      </p:sp>
      <p:sp>
        <p:nvSpPr>
          <p:cNvPr id="92210"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E8C5BA5-7676-4CEC-8F21-2F84AB70EE6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327674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nodeType="afterGroup">
                            <p:stCondLst>
                              <p:cond delay="1500"/>
                            </p:stCondLst>
                            <p:childTnLst>
                              <p:par>
                                <p:cTn id="20" presetID="22" presetClass="entr" presetSubtype="2" fill="hold"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nodeType="afterGroup">
                            <p:stCondLst>
                              <p:cond delay="4000"/>
                            </p:stCondLst>
                            <p:childTnLst>
                              <p:par>
                                <p:cTn id="38" presetID="22" presetClass="entr" presetSubtype="8" fill="hold"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nodeType="afterGroup">
                            <p:stCondLst>
                              <p:cond delay="4500"/>
                            </p:stCondLst>
                            <p:childTnLst>
                              <p:par>
                                <p:cTn id="42" presetID="22" presetClass="entr" presetSubtype="8" fill="hold"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2000"/>
                                        <p:tgtEl>
                                          <p:spTgt spid="14"/>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2000"/>
                                        <p:tgtEl>
                                          <p:spTgt spid="12"/>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2000"/>
                                        <p:tgtEl>
                                          <p:spTgt spid="1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par>
                                <p:cTn id="73" presetID="22" presetClass="entr" presetSubtype="8" fill="hold"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left)">
                                      <p:cBhvr>
                                        <p:cTn id="82" dur="500"/>
                                        <p:tgtEl>
                                          <p:spTgt spid="3"/>
                                        </p:tgtEl>
                                      </p:cBhvr>
                                    </p:animEffect>
                                  </p:childTnLst>
                                </p:cTn>
                              </p:par>
                              <p:par>
                                <p:cTn id="83" presetID="22" presetClass="entr" presetSubtype="8" fill="hold"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left)">
                                      <p:cBhvr>
                                        <p:cTn id="85" dur="500"/>
                                        <p:tgtEl>
                                          <p:spTgt spid="6"/>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left)">
                                      <p:cBhvr>
                                        <p:cTn id="89" dur="500"/>
                                        <p:tgtEl>
                                          <p:spTgt spid="7"/>
                                        </p:tgtEl>
                                      </p:cBhvr>
                                    </p:animEffect>
                                  </p:childTnLst>
                                </p:cTn>
                              </p:par>
                              <p:par>
                                <p:cTn id="90" presetID="22" presetClass="entr" presetSubtype="8"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left)">
                                      <p:cBhvr>
                                        <p:cTn id="92" dur="500"/>
                                        <p:tgtEl>
                                          <p:spTgt spid="4"/>
                                        </p:tgtEl>
                                      </p:cBhvr>
                                    </p:animEffect>
                                  </p:childTnLst>
                                </p:cTn>
                              </p:par>
                              <p:par>
                                <p:cTn id="93" presetID="22" presetClass="entr" presetSubtype="8"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left)">
                                      <p:cBhvr>
                                        <p:cTn id="95" dur="500"/>
                                        <p:tgtEl>
                                          <p:spTgt spid="11"/>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left)">
                                      <p:cBhvr>
                                        <p:cTn id="99" dur="500"/>
                                        <p:tgtEl>
                                          <p:spTgt spid="5"/>
                                        </p:tgtEl>
                                      </p:cBhvr>
                                    </p:animEffect>
                                  </p:childTnLst>
                                </p:cTn>
                              </p:par>
                              <p:par>
                                <p:cTn id="100" presetID="22" presetClass="entr" presetSubtype="8"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left)">
                                      <p:cBhvr>
                                        <p:cTn id="102" dur="500"/>
                                        <p:tgtEl>
                                          <p:spTgt spid="8"/>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left)">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11" grpId="0"/>
      <p:bldP spid="1547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199456" y="458044"/>
            <a:ext cx="5440362" cy="1006475"/>
          </a:xfrm>
        </p:spPr>
        <p:txBody>
          <a:bodyPr/>
          <a:lstStyle/>
          <a:p>
            <a:pPr eaLnBrk="1" hangingPunct="1"/>
            <a:r>
              <a:rPr lang="ja-JP" altLang="en-US">
                <a:ea typeface="MS PGothic" panose="020B0600070205080204" pitchFamily="34" charset="-128"/>
              </a:rPr>
              <a:t>“</a:t>
            </a:r>
            <a:r>
              <a:rPr lang="zh-CN" altLang="en-US">
                <a:ea typeface="宋体" panose="02010600030101010101" pitchFamily="2" charset="-122"/>
              </a:rPr>
              <a:t>有趣</a:t>
            </a:r>
            <a:r>
              <a:rPr lang="ja-JP" altLang="en-US">
                <a:ea typeface="MS PGothic" panose="020B0600070205080204" pitchFamily="34" charset="-128"/>
              </a:rPr>
              <a:t>”</a:t>
            </a:r>
            <a:r>
              <a:rPr lang="zh-CN" altLang="en-US">
                <a:ea typeface="宋体" panose="02010600030101010101" pitchFamily="2" charset="-122"/>
              </a:rPr>
              <a:t>的互联网应用</a:t>
            </a:r>
            <a:endParaRPr lang="en-US" altLang="zh-CN">
              <a:ea typeface="宋体" panose="02010600030101010101" pitchFamily="2" charset="-122"/>
            </a:endParaRPr>
          </a:p>
        </p:txBody>
      </p:sp>
      <p:pic>
        <p:nvPicPr>
          <p:cNvPr id="16387" name="Picture 3" descr="toas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5243" y="1847105"/>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182" y="1812181"/>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7"/>
          <p:cNvSpPr txBox="1">
            <a:spLocks noChangeArrowheads="1"/>
          </p:cNvSpPr>
          <p:nvPr/>
        </p:nvSpPr>
        <p:spPr bwMode="auto">
          <a:xfrm>
            <a:off x="1594744" y="3175844"/>
            <a:ext cx="2162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IP</a:t>
            </a:r>
            <a:r>
              <a:rPr kumimoji="0" lang="zh-CN" altLang="en-US" sz="1600">
                <a:latin typeface="Arial" panose="020B0604020202020204" pitchFamily="34" charset="0"/>
                <a:ea typeface="宋体" panose="02010600030101010101" pitchFamily="2" charset="-122"/>
              </a:rPr>
              <a:t>相框</a:t>
            </a:r>
            <a:endParaRPr kumimoji="0" lang="en-US" altLang="zh-CN" sz="16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http://www.ceiva.com/</a:t>
            </a:r>
          </a:p>
        </p:txBody>
      </p:sp>
      <p:sp>
        <p:nvSpPr>
          <p:cNvPr id="16390" name="Text Box 8"/>
          <p:cNvSpPr txBox="1">
            <a:spLocks noChangeArrowheads="1"/>
          </p:cNvSpPr>
          <p:nvPr/>
        </p:nvSpPr>
        <p:spPr bwMode="auto">
          <a:xfrm>
            <a:off x="6325493" y="2375743"/>
            <a:ext cx="220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基于网页的烤面包机</a:t>
            </a:r>
            <a:r>
              <a:rPr kumimoji="0" lang="en-US" altLang="zh-CN" sz="1600">
                <a:latin typeface="Arial" panose="020B0604020202020204" pitchFamily="34" charset="0"/>
                <a:ea typeface="宋体" panose="02010600030101010101" pitchFamily="2" charset="-122"/>
              </a:rPr>
              <a:t> +</a:t>
            </a: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天气预报机</a:t>
            </a:r>
            <a:endParaRPr kumimoji="0" lang="en-US" altLang="zh-CN" sz="1600">
              <a:latin typeface="Arial" panose="020B0604020202020204" pitchFamily="34" charset="0"/>
              <a:ea typeface="宋体" panose="02010600030101010101" pitchFamily="2" charset="-122"/>
            </a:endParaRPr>
          </a:p>
        </p:txBody>
      </p:sp>
      <p:pic>
        <p:nvPicPr>
          <p:cNvPr id="16391"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343" y="4774455"/>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10"/>
          <p:cNvSpPr txBox="1">
            <a:spLocks noChangeArrowheads="1"/>
          </p:cNvSpPr>
          <p:nvPr/>
        </p:nvSpPr>
        <p:spPr bwMode="auto">
          <a:xfrm>
            <a:off x="6611244" y="6403230"/>
            <a:ext cx="1211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互联网电话</a:t>
            </a:r>
            <a:endParaRPr kumimoji="0" lang="en-US" altLang="zh-CN" sz="1600">
              <a:latin typeface="Arial" panose="020B0604020202020204" pitchFamily="34" charset="0"/>
              <a:ea typeface="宋体" panose="02010600030101010101" pitchFamily="2" charset="-122"/>
            </a:endParaRPr>
          </a:p>
        </p:txBody>
      </p:sp>
      <p:graphicFrame>
        <p:nvGraphicFramePr>
          <p:cNvPr id="16393" name="Object 14"/>
          <p:cNvGraphicFramePr>
            <a:graphicFrameLocks noChangeAspect="1"/>
          </p:cNvGraphicFramePr>
          <p:nvPr>
            <p:extLst>
              <p:ext uri="{D42A27DB-BD31-4B8C-83A1-F6EECF244321}">
                <p14:modId xmlns:p14="http://schemas.microsoft.com/office/powerpoint/2010/main" val="3347261211"/>
              </p:ext>
            </p:extLst>
          </p:nvPr>
        </p:nvGraphicFramePr>
        <p:xfrm>
          <a:off x="1618557" y="3968006"/>
          <a:ext cx="803275" cy="2168525"/>
        </p:xfrm>
        <a:graphic>
          <a:graphicData uri="http://schemas.openxmlformats.org/presentationml/2006/ole">
            <mc:AlternateContent xmlns:mc="http://schemas.openxmlformats.org/markup-compatibility/2006">
              <mc:Choice xmlns:v="urn:schemas-microsoft-com:vml" Requires="v">
                <p:oleObj spid="_x0000_s2068" r:id="rId7" imgW="1434415" imgH="3873016" progId="">
                  <p:embed/>
                </p:oleObj>
              </mc:Choice>
              <mc:Fallback>
                <p:oleObj r:id="rId7" imgW="1434415" imgH="3873016" progId="">
                  <p:embed/>
                  <p:pic>
                    <p:nvPicPr>
                      <p:cNvPr id="16393"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8557" y="3968006"/>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394" name="Text Box 8"/>
          <p:cNvSpPr txBox="1">
            <a:spLocks noChangeArrowheads="1"/>
          </p:cNvSpPr>
          <p:nvPr/>
        </p:nvSpPr>
        <p:spPr bwMode="auto">
          <a:xfrm>
            <a:off x="1680469" y="6176219"/>
            <a:ext cx="1211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互联网冰箱</a:t>
            </a:r>
            <a:endParaRPr kumimoji="0" lang="en-US" altLang="zh-CN" sz="1600">
              <a:latin typeface="Arial" panose="020B0604020202020204" pitchFamily="34" charset="0"/>
              <a:ea typeface="宋体" panose="02010600030101010101" pitchFamily="2" charset="-122"/>
            </a:endParaRPr>
          </a:p>
        </p:txBody>
      </p:sp>
      <p:pic>
        <p:nvPicPr>
          <p:cNvPr id="16395"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7982" y="497130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 Box 8"/>
          <p:cNvSpPr txBox="1">
            <a:spLocks noChangeArrowheads="1"/>
          </p:cNvSpPr>
          <p:nvPr/>
        </p:nvSpPr>
        <p:spPr bwMode="auto">
          <a:xfrm>
            <a:off x="3523556" y="5588843"/>
            <a:ext cx="190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Slingbox: </a:t>
            </a:r>
            <a:r>
              <a:rPr kumimoji="0" lang="zh-CN" altLang="en-US" sz="1600">
                <a:latin typeface="Arial" panose="020B0604020202020204" pitchFamily="34" charset="0"/>
                <a:ea typeface="宋体" panose="02010600030101010101" pitchFamily="2" charset="-122"/>
              </a:rPr>
              <a:t>远程观看</a:t>
            </a:r>
            <a:endParaRPr kumimoji="0" lang="en-US" altLang="zh-CN" sz="16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控制有线电视</a:t>
            </a:r>
            <a:endParaRPr kumimoji="0" lang="en-US" altLang="zh-CN" sz="1600">
              <a:latin typeface="Arial" panose="020B0604020202020204" pitchFamily="34" charset="0"/>
              <a:ea typeface="宋体" panose="02010600030101010101" pitchFamily="2" charset="-122"/>
            </a:endParaRPr>
          </a:p>
        </p:txBody>
      </p:sp>
      <p:pic>
        <p:nvPicPr>
          <p:cNvPr id="16397"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90732" y="3140918"/>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Text Box 10"/>
          <p:cNvSpPr txBox="1">
            <a:spLocks noChangeArrowheads="1"/>
          </p:cNvSpPr>
          <p:nvPr/>
        </p:nvSpPr>
        <p:spPr bwMode="auto">
          <a:xfrm>
            <a:off x="7452618" y="4228355"/>
            <a:ext cx="1474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Tweet-a-watt: </a:t>
            </a: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监测能源使用</a:t>
            </a:r>
            <a:endParaRPr kumimoji="0" lang="en-US" altLang="zh-CN"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85369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6F6FB3E-6DF2-441B-AE6A-F02E7203B387}"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60</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9318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grpSp>
        <p:nvGrpSpPr>
          <p:cNvPr id="93188" name="Group 49"/>
          <p:cNvGrpSpPr>
            <a:grpSpLocks/>
          </p:cNvGrpSpPr>
          <p:nvPr/>
        </p:nvGrpSpPr>
        <p:grpSpPr bwMode="auto">
          <a:xfrm>
            <a:off x="7516813" y="3541713"/>
            <a:ext cx="1155700" cy="620712"/>
            <a:chOff x="3600" y="219"/>
            <a:chExt cx="360" cy="175"/>
          </a:xfrm>
        </p:grpSpPr>
        <p:sp>
          <p:nvSpPr>
            <p:cNvPr id="93202"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93203"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4"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5"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93206"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93207" name="Group 55"/>
            <p:cNvGrpSpPr>
              <a:grpSpLocks/>
            </p:cNvGrpSpPr>
            <p:nvPr/>
          </p:nvGrpSpPr>
          <p:grpSpPr bwMode="auto">
            <a:xfrm>
              <a:off x="3686" y="244"/>
              <a:ext cx="177" cy="66"/>
              <a:chOff x="2848" y="848"/>
              <a:chExt cx="140" cy="98"/>
            </a:xfrm>
          </p:grpSpPr>
          <p:sp>
            <p:nvSpPr>
              <p:cNvPr id="93212"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3"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4"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08" name="Group 59"/>
            <p:cNvGrpSpPr>
              <a:grpSpLocks/>
            </p:cNvGrpSpPr>
            <p:nvPr/>
          </p:nvGrpSpPr>
          <p:grpSpPr bwMode="auto">
            <a:xfrm flipV="1">
              <a:off x="3686" y="243"/>
              <a:ext cx="177" cy="66"/>
              <a:chOff x="2848" y="848"/>
              <a:chExt cx="140" cy="98"/>
            </a:xfrm>
          </p:grpSpPr>
          <p:sp>
            <p:nvSpPr>
              <p:cNvPr id="93209"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0"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1"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3189" name="Rectangle 2"/>
          <p:cNvSpPr>
            <a:spLocks noGrp="1" noChangeArrowheads="1"/>
          </p:cNvSpPr>
          <p:nvPr>
            <p:ph type="title" idx="4294967295"/>
          </p:nvPr>
        </p:nvSpPr>
        <p:spPr>
          <a:xfrm>
            <a:off x="1127448" y="411982"/>
            <a:ext cx="8001000" cy="1143001"/>
          </a:xfrm>
        </p:spPr>
        <p:txBody>
          <a:bodyPr/>
          <a:lstStyle/>
          <a:p>
            <a:pPr eaLnBrk="1" hangingPunct="1"/>
            <a:r>
              <a:rPr lang="zh-CN" altLang="en-US" sz="3500" dirty="0">
                <a:ea typeface="宋体" panose="02010600030101010101" pitchFamily="2" charset="-122"/>
              </a:rPr>
              <a:t>分组交换 </a:t>
            </a:r>
            <a:r>
              <a:rPr lang="en-US" altLang="zh-CN" sz="3500" dirty="0">
                <a:ea typeface="宋体" panose="02010600030101010101" pitchFamily="2" charset="-122"/>
              </a:rPr>
              <a:t>vs </a:t>
            </a:r>
            <a:r>
              <a:rPr lang="zh-CN" altLang="en-US" sz="3500" dirty="0">
                <a:ea typeface="宋体" panose="02010600030101010101" pitchFamily="2" charset="-122"/>
              </a:rPr>
              <a:t>电路交换</a:t>
            </a:r>
            <a:endParaRPr lang="zh-CN" altLang="en-US" sz="4300" dirty="0">
              <a:ea typeface="宋体" panose="02010600030101010101" pitchFamily="2" charset="-122"/>
            </a:endParaRPr>
          </a:p>
        </p:txBody>
      </p:sp>
      <p:sp>
        <p:nvSpPr>
          <p:cNvPr id="93190" name="Rectangle 3"/>
          <p:cNvSpPr>
            <a:spLocks noGrp="1" noChangeArrowheads="1"/>
          </p:cNvSpPr>
          <p:nvPr>
            <p:ph type="body" sz="half" idx="4294967295"/>
          </p:nvPr>
        </p:nvSpPr>
        <p:spPr>
          <a:xfrm>
            <a:off x="1044402" y="2055813"/>
            <a:ext cx="4267480" cy="4038600"/>
          </a:xfrm>
        </p:spPr>
        <p:txBody>
          <a:bodyPr/>
          <a:lstStyle/>
          <a:p>
            <a:pPr eaLnBrk="1" hangingPunct="1">
              <a:lnSpc>
                <a:spcPct val="90000"/>
              </a:lnSpc>
            </a:pPr>
            <a:r>
              <a:rPr lang="en-US" altLang="zh-CN" sz="2200" dirty="0">
                <a:ea typeface="宋体" panose="02010600030101010101" pitchFamily="2" charset="-122"/>
              </a:rPr>
              <a:t>1 Mb/s </a:t>
            </a:r>
            <a:r>
              <a:rPr lang="zh-CN" altLang="en-US" sz="2200" dirty="0">
                <a:ea typeface="宋体" panose="02010600030101010101" pitchFamily="2" charset="-122"/>
              </a:rPr>
              <a:t>链路</a:t>
            </a:r>
          </a:p>
          <a:p>
            <a:pPr eaLnBrk="1" hangingPunct="1">
              <a:lnSpc>
                <a:spcPct val="90000"/>
              </a:lnSpc>
            </a:pPr>
            <a:r>
              <a:rPr lang="zh-CN" altLang="en-US" sz="2200" dirty="0">
                <a:ea typeface="宋体" panose="02010600030101010101" pitchFamily="2" charset="-122"/>
              </a:rPr>
              <a:t>每个用户： </a:t>
            </a:r>
          </a:p>
          <a:p>
            <a:pPr lvl="1" eaLnBrk="1" hangingPunct="1">
              <a:lnSpc>
                <a:spcPct val="90000"/>
              </a:lnSpc>
            </a:pPr>
            <a:r>
              <a:rPr lang="zh-CN" altLang="en-US" sz="2000" dirty="0">
                <a:ea typeface="宋体" panose="02010600030101010101" pitchFamily="2" charset="-122"/>
              </a:rPr>
              <a:t>活跃速率为</a:t>
            </a:r>
            <a:r>
              <a:rPr lang="en-US" altLang="zh-CN" sz="2000" dirty="0">
                <a:ea typeface="宋体" panose="02010600030101010101" pitchFamily="2" charset="-122"/>
              </a:rPr>
              <a:t>100 kb/s </a:t>
            </a:r>
          </a:p>
          <a:p>
            <a:pPr lvl="1" eaLnBrk="1" hangingPunct="1">
              <a:lnSpc>
                <a:spcPct val="90000"/>
              </a:lnSpc>
            </a:pPr>
            <a:r>
              <a:rPr lang="zh-CN" altLang="en-US" sz="2000" dirty="0">
                <a:ea typeface="宋体" panose="02010600030101010101" pitchFamily="2" charset="-122"/>
              </a:rPr>
              <a:t>有 </a:t>
            </a:r>
            <a:r>
              <a:rPr lang="en-US" altLang="zh-CN" sz="2000" dirty="0">
                <a:ea typeface="宋体" panose="02010600030101010101" pitchFamily="2" charset="-122"/>
              </a:rPr>
              <a:t>10% </a:t>
            </a:r>
            <a:r>
              <a:rPr lang="zh-CN" altLang="en-US" sz="2000" dirty="0">
                <a:ea typeface="宋体" panose="02010600030101010101" pitchFamily="2" charset="-122"/>
              </a:rPr>
              <a:t>的时间处于活跃状态</a:t>
            </a:r>
          </a:p>
          <a:p>
            <a:pPr eaLnBrk="1" hangingPunct="1">
              <a:lnSpc>
                <a:spcPct val="90000"/>
              </a:lnSpc>
            </a:pPr>
            <a:r>
              <a:rPr lang="zh-CN" altLang="en-US" sz="2200" dirty="0">
                <a:solidFill>
                  <a:srgbClr val="FF3300"/>
                </a:solidFill>
                <a:ea typeface="宋体" panose="02010600030101010101" pitchFamily="2" charset="-122"/>
              </a:rPr>
              <a:t>电路交换：</a:t>
            </a:r>
            <a:endParaRPr lang="zh-CN" altLang="en-US" sz="22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可容纳</a:t>
            </a:r>
            <a:r>
              <a:rPr lang="en-US" altLang="zh-CN" sz="2000" dirty="0">
                <a:ea typeface="宋体" panose="02010600030101010101" pitchFamily="2" charset="-122"/>
              </a:rPr>
              <a:t>10 </a:t>
            </a:r>
            <a:r>
              <a:rPr lang="zh-CN" altLang="en-US" sz="2000" dirty="0">
                <a:ea typeface="宋体" panose="02010600030101010101" pitchFamily="2" charset="-122"/>
              </a:rPr>
              <a:t>个用户</a:t>
            </a:r>
          </a:p>
          <a:p>
            <a:pPr eaLnBrk="1" hangingPunct="1">
              <a:lnSpc>
                <a:spcPct val="90000"/>
              </a:lnSpc>
            </a:pPr>
            <a:r>
              <a:rPr lang="zh-CN" altLang="en-US" sz="2200" dirty="0">
                <a:solidFill>
                  <a:srgbClr val="FF3300"/>
                </a:solidFill>
                <a:ea typeface="宋体" panose="02010600030101010101" pitchFamily="2" charset="-122"/>
              </a:rPr>
              <a:t>分组交换：</a:t>
            </a:r>
            <a:r>
              <a:rPr lang="zh-CN" altLang="en-US" sz="2200" dirty="0">
                <a:ea typeface="宋体" panose="02010600030101010101" pitchFamily="2" charset="-122"/>
              </a:rPr>
              <a:t> </a:t>
            </a:r>
          </a:p>
          <a:p>
            <a:pPr lvl="1" eaLnBrk="1" hangingPunct="1">
              <a:lnSpc>
                <a:spcPct val="90000"/>
              </a:lnSpc>
            </a:pPr>
            <a:r>
              <a:rPr lang="zh-CN" altLang="en-US" sz="2000" dirty="0">
                <a:ea typeface="宋体" panose="02010600030101010101" pitchFamily="2" charset="-122"/>
              </a:rPr>
              <a:t>可容纳</a:t>
            </a:r>
            <a:r>
              <a:rPr lang="en-US" altLang="zh-CN" sz="2000" dirty="0">
                <a:ea typeface="宋体" panose="02010600030101010101" pitchFamily="2" charset="-122"/>
              </a:rPr>
              <a:t>35 </a:t>
            </a:r>
            <a:r>
              <a:rPr lang="zh-CN" altLang="en-US" sz="2000" dirty="0">
                <a:ea typeface="宋体" panose="02010600030101010101" pitchFamily="2" charset="-122"/>
              </a:rPr>
              <a:t>个用户，同时有</a:t>
            </a:r>
            <a:r>
              <a:rPr lang="zh-CN" altLang="en-US" sz="2000" dirty="0">
                <a:solidFill>
                  <a:srgbClr val="FF0000"/>
                </a:solidFill>
                <a:ea typeface="宋体" panose="02010600030101010101" pitchFamily="2" charset="-122"/>
              </a:rPr>
              <a:t>超过</a:t>
            </a:r>
            <a:r>
              <a:rPr lang="en-US" altLang="zh-CN" sz="2000" dirty="0">
                <a:ea typeface="宋体" panose="02010600030101010101" pitchFamily="2" charset="-122"/>
              </a:rPr>
              <a:t>10 </a:t>
            </a:r>
            <a:r>
              <a:rPr lang="zh-CN" altLang="en-US" sz="2000" dirty="0">
                <a:ea typeface="宋体" panose="02010600030101010101" pitchFamily="2" charset="-122"/>
              </a:rPr>
              <a:t>个活跃用户概率小于</a:t>
            </a:r>
            <a:r>
              <a:rPr lang="en-US" altLang="zh-CN" sz="2000" dirty="0">
                <a:ea typeface="宋体" panose="02010600030101010101" pitchFamily="2" charset="-122"/>
              </a:rPr>
              <a:t>0.0004</a:t>
            </a:r>
          </a:p>
          <a:p>
            <a:pPr eaLnBrk="1" hangingPunct="1">
              <a:lnSpc>
                <a:spcPct val="90000"/>
              </a:lnSpc>
            </a:pPr>
            <a:endParaRPr lang="en-US" altLang="zh-CN" sz="2200" dirty="0">
              <a:ea typeface="宋体" panose="02010600030101010101" pitchFamily="2" charset="-122"/>
            </a:endParaRPr>
          </a:p>
        </p:txBody>
      </p:sp>
      <p:sp>
        <p:nvSpPr>
          <p:cNvPr id="93191" name="Rectangle 4"/>
          <p:cNvSpPr>
            <a:spLocks noGrp="1" noChangeArrowheads="1"/>
          </p:cNvSpPr>
          <p:nvPr>
            <p:ph type="body" sz="half" idx="4294967295"/>
          </p:nvPr>
        </p:nvSpPr>
        <p:spPr>
          <a:xfrm>
            <a:off x="2514600" y="1293813"/>
            <a:ext cx="6400800" cy="609600"/>
          </a:xfrm>
        </p:spPr>
        <p:txBody>
          <a:bodyPr/>
          <a:lstStyle/>
          <a:p>
            <a:pPr eaLnBrk="1" hangingPunct="1">
              <a:buFont typeface="Wingdings" panose="05000000000000000000" pitchFamily="2" charset="2"/>
              <a:buNone/>
            </a:pPr>
            <a:r>
              <a:rPr lang="zh-CN" altLang="en-US" sz="2800" dirty="0">
                <a:solidFill>
                  <a:srgbClr val="FF3300"/>
                </a:solidFill>
                <a:ea typeface="宋体" panose="02010600030101010101" pitchFamily="2" charset="-122"/>
              </a:rPr>
              <a:t>分组交换允许多个用户共享链路资源</a:t>
            </a:r>
          </a:p>
        </p:txBody>
      </p:sp>
      <p:sp>
        <p:nvSpPr>
          <p:cNvPr id="93192" name="Line 15"/>
          <p:cNvSpPr>
            <a:spLocks noChangeShapeType="1"/>
          </p:cNvSpPr>
          <p:nvPr/>
        </p:nvSpPr>
        <p:spPr bwMode="auto">
          <a:xfrm>
            <a:off x="6457950" y="3333750"/>
            <a:ext cx="838200" cy="4572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3" name="Line 16"/>
          <p:cNvSpPr>
            <a:spLocks noChangeShapeType="1"/>
          </p:cNvSpPr>
          <p:nvPr/>
        </p:nvSpPr>
        <p:spPr bwMode="auto">
          <a:xfrm>
            <a:off x="7296150" y="37909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4" name="Line 17"/>
          <p:cNvSpPr>
            <a:spLocks noChangeShapeType="1"/>
          </p:cNvSpPr>
          <p:nvPr/>
        </p:nvSpPr>
        <p:spPr bwMode="auto">
          <a:xfrm>
            <a:off x="7296150" y="39433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5" name="Line 18"/>
          <p:cNvSpPr>
            <a:spLocks noChangeShapeType="1"/>
          </p:cNvSpPr>
          <p:nvPr/>
        </p:nvSpPr>
        <p:spPr bwMode="auto">
          <a:xfrm flipV="1">
            <a:off x="6534150" y="3943350"/>
            <a:ext cx="762000" cy="609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6" name="Text Box 19"/>
          <p:cNvSpPr txBox="1">
            <a:spLocks noChangeArrowheads="1"/>
          </p:cNvSpPr>
          <p:nvPr/>
        </p:nvSpPr>
        <p:spPr bwMode="auto">
          <a:xfrm>
            <a:off x="5421313" y="3627438"/>
            <a:ext cx="1130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N</a:t>
            </a:r>
            <a:r>
              <a:rPr kumimoji="0" lang="zh-CN" altLang="en-US" sz="1800">
                <a:solidFill>
                  <a:schemeClr val="accent2"/>
                </a:solidFill>
                <a:latin typeface="Comic Sans MS" panose="030F0702030302020204" pitchFamily="66" charset="0"/>
                <a:ea typeface="宋体" panose="02010600030101010101" pitchFamily="2" charset="-122"/>
              </a:rPr>
              <a:t>个 用户</a:t>
            </a:r>
            <a:endParaRPr kumimoji="0" lang="zh-CN" altLang="en-US" sz="1800">
              <a:latin typeface="Times New Roman" panose="02020603050405020304" pitchFamily="18" charset="0"/>
              <a:ea typeface="宋体" panose="02010600030101010101" pitchFamily="2" charset="-122"/>
            </a:endParaRPr>
          </a:p>
        </p:txBody>
      </p:sp>
      <p:sp>
        <p:nvSpPr>
          <p:cNvPr id="93197" name="Text Box 20"/>
          <p:cNvSpPr txBox="1">
            <a:spLocks noChangeArrowheads="1"/>
          </p:cNvSpPr>
          <p:nvPr/>
        </p:nvSpPr>
        <p:spPr bwMode="auto">
          <a:xfrm>
            <a:off x="8620125" y="4075113"/>
            <a:ext cx="1463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1 Mbps </a:t>
            </a:r>
            <a:r>
              <a:rPr kumimoji="0" lang="zh-CN" altLang="en-US" sz="1800">
                <a:latin typeface="Comic Sans MS" panose="030F0702030302020204" pitchFamily="66" charset="0"/>
                <a:ea typeface="宋体" panose="02010600030101010101" pitchFamily="2" charset="-122"/>
              </a:rPr>
              <a:t>链路</a:t>
            </a:r>
            <a:endParaRPr kumimoji="0" lang="zh-CN" altLang="en-US" sz="1800">
              <a:latin typeface="Times New Roman" panose="02020603050405020304" pitchFamily="18" charset="0"/>
              <a:ea typeface="宋体" panose="02010600030101010101" pitchFamily="2" charset="-122"/>
            </a:endParaRPr>
          </a:p>
        </p:txBody>
      </p:sp>
      <p:sp>
        <p:nvSpPr>
          <p:cNvPr id="93198" name="Line 47"/>
          <p:cNvSpPr>
            <a:spLocks noChangeShapeType="1"/>
          </p:cNvSpPr>
          <p:nvPr/>
        </p:nvSpPr>
        <p:spPr bwMode="auto">
          <a:xfrm>
            <a:off x="8601075" y="3857625"/>
            <a:ext cx="1714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9" name="Text Box 48"/>
          <p:cNvSpPr txBox="1">
            <a:spLocks noChangeArrowheads="1"/>
          </p:cNvSpPr>
          <p:nvPr/>
        </p:nvSpPr>
        <p:spPr bwMode="auto">
          <a:xfrm>
            <a:off x="6477001" y="5181600"/>
            <a:ext cx="349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问题</a:t>
            </a:r>
            <a:r>
              <a:rPr kumimoji="0" lang="en-US" altLang="zh-CN" sz="2000">
                <a:latin typeface="Comic Sans MS" panose="030F0702030302020204" pitchFamily="66" charset="0"/>
                <a:ea typeface="宋体" panose="02010600030101010101" pitchFamily="2" charset="-122"/>
              </a:rPr>
              <a:t>: </a:t>
            </a:r>
            <a:r>
              <a:rPr kumimoji="0" lang="en-US" altLang="zh-CN" sz="2000">
                <a:solidFill>
                  <a:srgbClr val="FF0000"/>
                </a:solidFill>
                <a:latin typeface="Comic Sans MS" panose="030F0702030302020204" pitchFamily="66" charset="0"/>
                <a:ea typeface="宋体" panose="02010600030101010101" pitchFamily="2" charset="-122"/>
              </a:rPr>
              <a:t>0.0004</a:t>
            </a:r>
            <a:r>
              <a:rPr kumimoji="0" lang="zh-CN" altLang="en-US" sz="2000">
                <a:solidFill>
                  <a:srgbClr val="FF0000"/>
                </a:solidFill>
                <a:latin typeface="Comic Sans MS" panose="030F0702030302020204" pitchFamily="66" charset="0"/>
                <a:ea typeface="宋体" panose="02010600030101010101" pitchFamily="2" charset="-122"/>
              </a:rPr>
              <a:t>是如何得到的？</a:t>
            </a:r>
          </a:p>
        </p:txBody>
      </p:sp>
      <p:graphicFrame>
        <p:nvGraphicFramePr>
          <p:cNvPr id="93200" name="Object 63"/>
          <p:cNvGraphicFramePr>
            <a:graphicFrameLocks noChangeAspect="1"/>
          </p:cNvGraphicFramePr>
          <p:nvPr/>
        </p:nvGraphicFramePr>
        <p:xfrm>
          <a:off x="5903914" y="2946401"/>
          <a:ext cx="611187" cy="504825"/>
        </p:xfrm>
        <a:graphic>
          <a:graphicData uri="http://schemas.openxmlformats.org/presentationml/2006/ole">
            <mc:AlternateContent xmlns:mc="http://schemas.openxmlformats.org/markup-compatibility/2006">
              <mc:Choice xmlns:v="urn:schemas-microsoft-com:vml" Requires="v">
                <p:oleObj spid="_x0000_s12328" name="Clip" r:id="rId4" imgW="1307263" imgH="1084139" progId="MS_ClipArt_Gallery.2">
                  <p:embed/>
                </p:oleObj>
              </mc:Choice>
              <mc:Fallback>
                <p:oleObj name="Clip" r:id="rId4" imgW="1307263" imgH="1084139" progId="MS_ClipArt_Gallery.2">
                  <p:embed/>
                  <p:pic>
                    <p:nvPicPr>
                      <p:cNvPr id="9320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14" y="2946401"/>
                        <a:ext cx="6111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01" name="Object 64"/>
          <p:cNvGraphicFramePr>
            <a:graphicFrameLocks noChangeAspect="1"/>
          </p:cNvGraphicFramePr>
          <p:nvPr/>
        </p:nvGraphicFramePr>
        <p:xfrm>
          <a:off x="5989639" y="4294189"/>
          <a:ext cx="611187" cy="504825"/>
        </p:xfrm>
        <a:graphic>
          <a:graphicData uri="http://schemas.openxmlformats.org/presentationml/2006/ole">
            <mc:AlternateContent xmlns:mc="http://schemas.openxmlformats.org/markup-compatibility/2006">
              <mc:Choice xmlns:v="urn:schemas-microsoft-com:vml" Requires="v">
                <p:oleObj spid="_x0000_s12329" name="Clip" r:id="rId6" imgW="1307263" imgH="1084139" progId="MS_ClipArt_Gallery.2">
                  <p:embed/>
                </p:oleObj>
              </mc:Choice>
              <mc:Fallback>
                <p:oleObj name="Clip" r:id="rId6" imgW="1307263" imgH="1084139" progId="MS_ClipArt_Gallery.2">
                  <p:embed/>
                  <p:pic>
                    <p:nvPicPr>
                      <p:cNvPr id="93201"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9639" y="4294189"/>
                        <a:ext cx="6111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76283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82733FA-D890-422D-BEF6-4E93352836B9}"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61</a:t>
            </a:fld>
            <a:r>
              <a:rPr kumimoji="0" lang="en-US" altLang="zh-CN" sz="1000">
                <a:latin typeface="Arial" panose="020B0604020202020204" pitchFamily="34" charset="0"/>
                <a:ea typeface="宋体" panose="02010600030101010101" pitchFamily="2" charset="-122"/>
              </a:rPr>
              <a:t>-</a:t>
            </a:r>
          </a:p>
        </p:txBody>
      </p:sp>
      <p:sp>
        <p:nvSpPr>
          <p:cNvPr id="95235" name="Rectangle 2"/>
          <p:cNvSpPr>
            <a:spLocks noGrp="1" noChangeArrowheads="1"/>
          </p:cNvSpPr>
          <p:nvPr>
            <p:ph type="title"/>
          </p:nvPr>
        </p:nvSpPr>
        <p:spPr/>
        <p:txBody>
          <a:bodyPr/>
          <a:lstStyle/>
          <a:p>
            <a:pPr eaLnBrk="1" hangingPunct="1"/>
            <a:r>
              <a:rPr lang="zh-CN" altLang="en-US"/>
              <a:t>高性价比的资源共享：小结</a:t>
            </a:r>
          </a:p>
        </p:txBody>
      </p:sp>
      <p:sp>
        <p:nvSpPr>
          <p:cNvPr id="95236" name="Rectangle 3"/>
          <p:cNvSpPr>
            <a:spLocks noGrp="1" noChangeArrowheads="1"/>
          </p:cNvSpPr>
          <p:nvPr>
            <p:ph type="body" idx="1"/>
          </p:nvPr>
        </p:nvSpPr>
        <p:spPr/>
        <p:txBody>
          <a:bodyPr/>
          <a:lstStyle/>
          <a:p>
            <a:pPr marL="342900" lvl="1" indent="-342900" eaLnBrk="1" hangingPunct="1">
              <a:buClr>
                <a:schemeClr val="tx2"/>
              </a:buClr>
            </a:pPr>
            <a:r>
              <a:rPr lang="zh-CN" altLang="en-US"/>
              <a:t>交换技术的选择：分组交换</a:t>
            </a:r>
            <a:endParaRPr lang="en-US" altLang="zh-CN"/>
          </a:p>
          <a:p>
            <a:pPr marL="638175" lvl="2" indent="-342900" eaLnBrk="1" hangingPunct="1">
              <a:buClr>
                <a:schemeClr val="tx2"/>
              </a:buClr>
            </a:pPr>
            <a:r>
              <a:rPr lang="zh-CN" altLang="en-US"/>
              <a:t>更适合计算机通信，传输突发流量的效率较高</a:t>
            </a:r>
            <a:endParaRPr lang="en-US" altLang="zh-CN"/>
          </a:p>
          <a:p>
            <a:pPr marL="638175" lvl="2" indent="-342900" eaLnBrk="1" hangingPunct="1">
              <a:buClr>
                <a:schemeClr val="tx2"/>
              </a:buClr>
            </a:pPr>
            <a:endParaRPr lang="en-US" altLang="zh-CN"/>
          </a:p>
          <a:p>
            <a:pPr marL="342900" lvl="1" indent="-342900" eaLnBrk="1" hangingPunct="1">
              <a:buClr>
                <a:schemeClr val="tx2"/>
              </a:buClr>
            </a:pPr>
            <a:r>
              <a:rPr lang="zh-CN" altLang="en-US"/>
              <a:t>复用技术的选择：统计型复用</a:t>
            </a:r>
            <a:endParaRPr lang="en-US" altLang="zh-CN"/>
          </a:p>
          <a:p>
            <a:pPr marL="638175" lvl="2" indent="-342900" eaLnBrk="1" hangingPunct="1">
              <a:buClr>
                <a:schemeClr val="tx2"/>
              </a:buClr>
            </a:pPr>
            <a:r>
              <a:rPr lang="zh-CN" altLang="en-US"/>
              <a:t>多个用户以分组为粒度共享网络资源（链路和节点）</a:t>
            </a:r>
            <a:endParaRPr lang="en-US" altLang="zh-CN"/>
          </a:p>
          <a:p>
            <a:pPr marL="638175" lvl="2" indent="-342900" eaLnBrk="1" hangingPunct="1">
              <a:buClr>
                <a:schemeClr val="tx2"/>
              </a:buClr>
            </a:pPr>
            <a:r>
              <a:rPr lang="zh-CN" altLang="en-US"/>
              <a:t>每一个交换设备可以为每一个分组调度使用与之相连的物理链路</a:t>
            </a:r>
            <a:endParaRPr lang="en-US" altLang="zh-CN"/>
          </a:p>
          <a:p>
            <a:pPr marL="638175" lvl="2" indent="-342900" eaLnBrk="1" hangingPunct="1">
              <a:buClr>
                <a:schemeClr val="tx2"/>
              </a:buClr>
            </a:pPr>
            <a:endParaRPr lang="en-US" altLang="zh-CN"/>
          </a:p>
          <a:p>
            <a:pPr marL="342900" lvl="1" indent="-342900" eaLnBrk="1" hangingPunct="1">
              <a:buClr>
                <a:schemeClr val="tx2"/>
              </a:buClr>
            </a:pPr>
            <a:r>
              <a:rPr lang="zh-CN" altLang="en-US"/>
              <a:t>挑战</a:t>
            </a:r>
            <a:endParaRPr lang="en-US" altLang="zh-CN"/>
          </a:p>
          <a:p>
            <a:pPr marL="638175" lvl="2" indent="-342900" eaLnBrk="1" hangingPunct="1">
              <a:buClr>
                <a:schemeClr val="tx2"/>
              </a:buClr>
            </a:pPr>
            <a:r>
              <a:rPr lang="zh-CN" altLang="en-US"/>
              <a:t>分组交换中间节点的存储资源耗尽时会导致网络的拥塞</a:t>
            </a:r>
            <a:endParaRPr lang="en-US" altLang="zh-CN"/>
          </a:p>
          <a:p>
            <a:pPr marL="638175" lvl="2" indent="-342900" eaLnBrk="1" hangingPunct="1">
              <a:buClr>
                <a:schemeClr val="tx2"/>
              </a:buClr>
            </a:pPr>
            <a:r>
              <a:rPr lang="zh-CN" altLang="en-US"/>
              <a:t>分组交换难以实现服务质量的保证</a:t>
            </a:r>
            <a:endParaRPr lang="en-US" altLang="zh-CN"/>
          </a:p>
        </p:txBody>
      </p:sp>
    </p:spTree>
    <p:extLst>
      <p:ext uri="{BB962C8B-B14F-4D97-AF65-F5344CB8AC3E}">
        <p14:creationId xmlns:p14="http://schemas.microsoft.com/office/powerpoint/2010/main" val="801527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0289ED8-A265-41CC-B173-85BF03EC7D8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62</a:t>
            </a:fld>
            <a:r>
              <a:rPr kumimoji="0" lang="en-US" altLang="zh-CN" sz="1000">
                <a:latin typeface="Arial" panose="020B0604020202020204" pitchFamily="34" charset="0"/>
                <a:ea typeface="宋体" panose="02010600030101010101" pitchFamily="2" charset="-122"/>
              </a:rPr>
              <a:t>-</a:t>
            </a:r>
          </a:p>
        </p:txBody>
      </p:sp>
      <p:sp>
        <p:nvSpPr>
          <p:cNvPr id="96259" name="Rectangle 2"/>
          <p:cNvSpPr>
            <a:spLocks noGrp="1" noChangeArrowheads="1"/>
          </p:cNvSpPr>
          <p:nvPr>
            <p:ph type="title"/>
          </p:nvPr>
        </p:nvSpPr>
        <p:spPr/>
        <p:txBody>
          <a:bodyPr/>
          <a:lstStyle/>
          <a:p>
            <a:pPr eaLnBrk="1" hangingPunct="1"/>
            <a:r>
              <a:rPr lang="zh-CN" altLang="en-US" sz="3200"/>
              <a:t>设计需求</a:t>
            </a:r>
          </a:p>
        </p:txBody>
      </p:sp>
      <p:sp>
        <p:nvSpPr>
          <p:cNvPr id="69636" name="Rectangle 3"/>
          <p:cNvSpPr>
            <a:spLocks noGrp="1" noChangeArrowheads="1"/>
          </p:cNvSpPr>
          <p:nvPr>
            <p:ph type="body" idx="1"/>
          </p:nvPr>
        </p:nvSpPr>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在资源约束条件下保证其通信的效率</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endParaRPr lang="en-US" altLang="zh-CN" dirty="0"/>
          </a:p>
          <a:p>
            <a:pPr lvl="1" eaLnBrk="1" hangingPunct="1">
              <a:defRPr/>
            </a:pPr>
            <a:endParaRPr lang="en-US" altLang="zh-CN" sz="2200" dirty="0"/>
          </a:p>
        </p:txBody>
      </p:sp>
    </p:spTree>
    <p:extLst>
      <p:ext uri="{BB962C8B-B14F-4D97-AF65-F5344CB8AC3E}">
        <p14:creationId xmlns:p14="http://schemas.microsoft.com/office/powerpoint/2010/main" val="2814429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dirty="0"/>
              <a:t>支持通用服务</a:t>
            </a:r>
          </a:p>
        </p:txBody>
      </p:sp>
      <p:sp>
        <p:nvSpPr>
          <p:cNvPr id="67587" name="Rectangle 3"/>
          <p:cNvSpPr>
            <a:spLocks noGrp="1" noChangeArrowheads="1"/>
          </p:cNvSpPr>
          <p:nvPr>
            <p:ph type="body" idx="1"/>
          </p:nvPr>
        </p:nvSpPr>
        <p:spPr>
          <a:xfrm>
            <a:off x="879475" y="1341438"/>
            <a:ext cx="10401101" cy="1427162"/>
          </a:xfrm>
        </p:spPr>
        <p:txBody>
          <a:bodyPr/>
          <a:lstStyle/>
          <a:p>
            <a:pPr>
              <a:defRPr/>
            </a:pPr>
            <a:r>
              <a:rPr lang="zh-CN" altLang="en-US" sz="2400" b="1" i="1" dirty="0">
                <a:solidFill>
                  <a:srgbClr val="0066FF"/>
                </a:solidFill>
                <a:effectLst>
                  <a:outerShdw blurRad="38100" dist="38100" dir="2700000" algn="tl">
                    <a:srgbClr val="C0C0C0"/>
                  </a:outerShdw>
                </a:effectLst>
              </a:rPr>
              <a:t>目标 </a:t>
            </a:r>
            <a:r>
              <a:rPr lang="en-US" altLang="zh-CN" sz="2400" b="1" i="1" dirty="0">
                <a:solidFill>
                  <a:srgbClr val="0066FF"/>
                </a:solidFill>
                <a:effectLst>
                  <a:outerShdw blurRad="38100" dist="38100" dir="2700000" algn="tl">
                    <a:srgbClr val="C0C0C0"/>
                  </a:outerShdw>
                </a:effectLst>
              </a:rPr>
              <a:t>1:</a:t>
            </a:r>
            <a:r>
              <a:rPr lang="en-US" altLang="zh-CN" sz="2400" dirty="0">
                <a:solidFill>
                  <a:srgbClr val="0066FF"/>
                </a:solidFill>
              </a:rPr>
              <a:t> </a:t>
            </a:r>
            <a:r>
              <a:rPr lang="zh-CN" altLang="en-US" sz="2400" dirty="0"/>
              <a:t>网络支持各种不同的应用</a:t>
            </a:r>
            <a:r>
              <a:rPr lang="en-US" altLang="zh-CN" sz="2400" dirty="0"/>
              <a:t> </a:t>
            </a:r>
          </a:p>
          <a:p>
            <a:pPr>
              <a:defRPr/>
            </a:pPr>
            <a:r>
              <a:rPr lang="zh-CN" altLang="en-US" sz="2400" b="1" i="1" dirty="0">
                <a:solidFill>
                  <a:srgbClr val="0066FF"/>
                </a:solidFill>
                <a:effectLst>
                  <a:outerShdw blurRad="38100" dist="38100" dir="2700000" algn="tl">
                    <a:srgbClr val="C0C0C0"/>
                  </a:outerShdw>
                </a:effectLst>
              </a:rPr>
              <a:t>动机 </a:t>
            </a:r>
            <a:r>
              <a:rPr lang="en-US" altLang="zh-CN" sz="2400" b="1" i="1" dirty="0">
                <a:solidFill>
                  <a:srgbClr val="0066FF"/>
                </a:solidFill>
                <a:effectLst>
                  <a:outerShdw blurRad="38100" dist="38100" dir="2700000" algn="tl">
                    <a:srgbClr val="C0C0C0"/>
                  </a:outerShdw>
                </a:effectLst>
              </a:rPr>
              <a:t>1:</a:t>
            </a:r>
            <a:r>
              <a:rPr lang="en-US" altLang="zh-CN" sz="2400" dirty="0">
                <a:solidFill>
                  <a:srgbClr val="0066FF"/>
                </a:solidFill>
              </a:rPr>
              <a:t> </a:t>
            </a:r>
            <a:r>
              <a:rPr lang="zh-CN" altLang="en-US" sz="2400" dirty="0"/>
              <a:t>简化目标</a:t>
            </a:r>
            <a:r>
              <a:rPr lang="en-US" altLang="zh-CN" sz="2400" dirty="0"/>
              <a:t>, </a:t>
            </a:r>
            <a:r>
              <a:rPr lang="zh-CN" altLang="en-US" sz="2400" dirty="0"/>
              <a:t>对大多数的应用需求进行分类</a:t>
            </a:r>
            <a:r>
              <a:rPr lang="en-US" altLang="zh-CN" sz="2400" dirty="0"/>
              <a:t>, </a:t>
            </a:r>
            <a:r>
              <a:rPr lang="zh-CN" altLang="en-US" sz="2400" dirty="0"/>
              <a:t>并提供相应的通用服务</a:t>
            </a:r>
            <a:r>
              <a:rPr lang="en-US" altLang="zh-CN" sz="2400" dirty="0"/>
              <a:t>.</a:t>
            </a:r>
          </a:p>
          <a:p>
            <a:pPr>
              <a:buFont typeface="Wingdings" panose="05000000000000000000" pitchFamily="2" charset="2"/>
              <a:buNone/>
              <a:defRPr/>
            </a:pPr>
            <a:r>
              <a:rPr lang="en-US" altLang="zh-CN" sz="2200" dirty="0"/>
              <a:t>	</a:t>
            </a:r>
          </a:p>
          <a:p>
            <a:pPr lvl="1">
              <a:defRPr/>
            </a:pPr>
            <a:endParaRPr lang="en-US" altLang="zh-CN" sz="2000" b="1" i="1" dirty="0">
              <a:solidFill>
                <a:srgbClr val="3333CC"/>
              </a:solidFill>
            </a:endParaRPr>
          </a:p>
          <a:p>
            <a:pPr lvl="1">
              <a:defRPr/>
            </a:pPr>
            <a:endParaRPr lang="en-US" altLang="zh-CN" sz="2000" dirty="0"/>
          </a:p>
          <a:p>
            <a:pPr>
              <a:defRPr/>
            </a:pPr>
            <a:endParaRPr lang="zh-CN" altLang="en-US" sz="2200" dirty="0"/>
          </a:p>
        </p:txBody>
      </p:sp>
      <p:sp>
        <p:nvSpPr>
          <p:cNvPr id="97284" name="Rectangle 4"/>
          <p:cNvSpPr>
            <a:spLocks noChangeArrowheads="1"/>
          </p:cNvSpPr>
          <p:nvPr/>
        </p:nvSpPr>
        <p:spPr bwMode="auto">
          <a:xfrm>
            <a:off x="3216275" y="6216650"/>
            <a:ext cx="68405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应用</a:t>
            </a:r>
            <a:r>
              <a:rPr kumimoji="0" lang="en-US" altLang="zh-CN" sz="1800" i="1">
                <a:latin typeface="Arial" panose="020B0604020202020204" pitchFamily="34" charset="0"/>
                <a:ea typeface="宋体" panose="02010600030101010101" pitchFamily="2" charset="-122"/>
              </a:rPr>
              <a:t>1: Host A send a text file in 1Mb size to Host B</a:t>
            </a:r>
          </a:p>
          <a:p>
            <a:pP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应用</a:t>
            </a:r>
            <a:r>
              <a:rPr kumimoji="0" lang="en-US" altLang="zh-CN" sz="1800" i="1">
                <a:latin typeface="Arial" panose="020B0604020202020204" pitchFamily="34" charset="0"/>
                <a:ea typeface="宋体" panose="02010600030101010101" pitchFamily="2" charset="-122"/>
              </a:rPr>
              <a:t>2: Host A request streaming video from Host B</a:t>
            </a:r>
          </a:p>
        </p:txBody>
      </p:sp>
      <p:grpSp>
        <p:nvGrpSpPr>
          <p:cNvPr id="97285" name="Group 5"/>
          <p:cNvGrpSpPr>
            <a:grpSpLocks/>
          </p:cNvGrpSpPr>
          <p:nvPr/>
        </p:nvGrpSpPr>
        <p:grpSpPr bwMode="auto">
          <a:xfrm>
            <a:off x="3503613" y="2806700"/>
            <a:ext cx="5156200" cy="3575050"/>
            <a:chOff x="1247" y="1570"/>
            <a:chExt cx="3248" cy="2252"/>
          </a:xfrm>
        </p:grpSpPr>
        <p:sp>
          <p:nvSpPr>
            <p:cNvPr id="97288" name="AutoShape 6"/>
            <p:cNvSpPr>
              <a:spLocks noChangeAspect="1" noChangeArrowheads="1" noTextEdit="1"/>
            </p:cNvSpPr>
            <p:nvPr/>
          </p:nvSpPr>
          <p:spPr bwMode="auto">
            <a:xfrm>
              <a:off x="1247" y="1570"/>
              <a:ext cx="3221" cy="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289" name="Line 7"/>
            <p:cNvSpPr>
              <a:spLocks noChangeShapeType="1"/>
            </p:cNvSpPr>
            <p:nvPr/>
          </p:nvSpPr>
          <p:spPr bwMode="auto">
            <a:xfrm flipH="1" flipV="1">
              <a:off x="2272" y="2192"/>
              <a:ext cx="274" cy="25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0" name="Line 8"/>
            <p:cNvSpPr>
              <a:spLocks noChangeShapeType="1"/>
            </p:cNvSpPr>
            <p:nvPr/>
          </p:nvSpPr>
          <p:spPr bwMode="auto">
            <a:xfrm flipH="1">
              <a:off x="2278" y="3151"/>
              <a:ext cx="268" cy="27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1" name="Line 9"/>
            <p:cNvSpPr>
              <a:spLocks noChangeShapeType="1"/>
            </p:cNvSpPr>
            <p:nvPr/>
          </p:nvSpPr>
          <p:spPr bwMode="auto">
            <a:xfrm>
              <a:off x="3807" y="3156"/>
              <a:ext cx="245" cy="26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2" name="Rectangle 10"/>
            <p:cNvSpPr>
              <a:spLocks noChangeArrowheads="1"/>
            </p:cNvSpPr>
            <p:nvPr/>
          </p:nvSpPr>
          <p:spPr bwMode="auto">
            <a:xfrm>
              <a:off x="2187" y="1805"/>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293" name="Rectangle 11"/>
            <p:cNvSpPr>
              <a:spLocks noChangeArrowheads="1"/>
            </p:cNvSpPr>
            <p:nvPr/>
          </p:nvSpPr>
          <p:spPr bwMode="auto">
            <a:xfrm>
              <a:off x="4241" y="3430"/>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294" name="Rectangle 12"/>
            <p:cNvSpPr>
              <a:spLocks noChangeArrowheads="1"/>
            </p:cNvSpPr>
            <p:nvPr/>
          </p:nvSpPr>
          <p:spPr bwMode="auto">
            <a:xfrm>
              <a:off x="2472" y="3430"/>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295" name="Freeform 13"/>
            <p:cNvSpPr>
              <a:spLocks/>
            </p:cNvSpPr>
            <p:nvPr/>
          </p:nvSpPr>
          <p:spPr bwMode="auto">
            <a:xfrm>
              <a:off x="2427" y="2254"/>
              <a:ext cx="1506" cy="1132"/>
            </a:xfrm>
            <a:custGeom>
              <a:avLst/>
              <a:gdLst>
                <a:gd name="T0" fmla="*/ 576 w 1506"/>
                <a:gd name="T1" fmla="*/ 1101 h 1132"/>
                <a:gd name="T2" fmla="*/ 473 w 1506"/>
                <a:gd name="T3" fmla="*/ 1111 h 1132"/>
                <a:gd name="T4" fmla="*/ 380 w 1506"/>
                <a:gd name="T5" fmla="*/ 1067 h 1132"/>
                <a:gd name="T6" fmla="*/ 316 w 1506"/>
                <a:gd name="T7" fmla="*/ 995 h 1132"/>
                <a:gd name="T8" fmla="*/ 303 w 1506"/>
                <a:gd name="T9" fmla="*/ 920 h 1132"/>
                <a:gd name="T10" fmla="*/ 212 w 1506"/>
                <a:gd name="T11" fmla="*/ 948 h 1132"/>
                <a:gd name="T12" fmla="*/ 142 w 1506"/>
                <a:gd name="T13" fmla="*/ 920 h 1132"/>
                <a:gd name="T14" fmla="*/ 104 w 1506"/>
                <a:gd name="T15" fmla="*/ 871 h 1132"/>
                <a:gd name="T16" fmla="*/ 104 w 1506"/>
                <a:gd name="T17" fmla="*/ 783 h 1132"/>
                <a:gd name="T18" fmla="*/ 57 w 1506"/>
                <a:gd name="T19" fmla="*/ 729 h 1132"/>
                <a:gd name="T20" fmla="*/ 8 w 1506"/>
                <a:gd name="T21" fmla="*/ 631 h 1132"/>
                <a:gd name="T22" fmla="*/ 0 w 1506"/>
                <a:gd name="T23" fmla="*/ 558 h 1132"/>
                <a:gd name="T24" fmla="*/ 24 w 1506"/>
                <a:gd name="T25" fmla="*/ 450 h 1132"/>
                <a:gd name="T26" fmla="*/ 104 w 1506"/>
                <a:gd name="T27" fmla="*/ 365 h 1132"/>
                <a:gd name="T28" fmla="*/ 91 w 1506"/>
                <a:gd name="T29" fmla="*/ 287 h 1132"/>
                <a:gd name="T30" fmla="*/ 122 w 1506"/>
                <a:gd name="T31" fmla="*/ 222 h 1132"/>
                <a:gd name="T32" fmla="*/ 176 w 1506"/>
                <a:gd name="T33" fmla="*/ 189 h 1132"/>
                <a:gd name="T34" fmla="*/ 264 w 1506"/>
                <a:gd name="T35" fmla="*/ 194 h 1132"/>
                <a:gd name="T36" fmla="*/ 295 w 1506"/>
                <a:gd name="T37" fmla="*/ 181 h 1132"/>
                <a:gd name="T38" fmla="*/ 339 w 1506"/>
                <a:gd name="T39" fmla="*/ 96 h 1132"/>
                <a:gd name="T40" fmla="*/ 419 w 1506"/>
                <a:gd name="T41" fmla="*/ 37 h 1132"/>
                <a:gd name="T42" fmla="*/ 530 w 1506"/>
                <a:gd name="T43" fmla="*/ 21 h 1132"/>
                <a:gd name="T44" fmla="*/ 654 w 1506"/>
                <a:gd name="T45" fmla="*/ 75 h 1132"/>
                <a:gd name="T46" fmla="*/ 677 w 1506"/>
                <a:gd name="T47" fmla="*/ 26 h 1132"/>
                <a:gd name="T48" fmla="*/ 752 w 1506"/>
                <a:gd name="T49" fmla="*/ 0 h 1132"/>
                <a:gd name="T50" fmla="*/ 809 w 1506"/>
                <a:gd name="T51" fmla="*/ 13 h 1132"/>
                <a:gd name="T52" fmla="*/ 853 w 1506"/>
                <a:gd name="T53" fmla="*/ 75 h 1132"/>
                <a:gd name="T54" fmla="*/ 935 w 1506"/>
                <a:gd name="T55" fmla="*/ 34 h 1132"/>
                <a:gd name="T56" fmla="*/ 1041 w 1506"/>
                <a:gd name="T57" fmla="*/ 24 h 1132"/>
                <a:gd name="T58" fmla="*/ 1132 w 1506"/>
                <a:gd name="T59" fmla="*/ 68 h 1132"/>
                <a:gd name="T60" fmla="*/ 1196 w 1506"/>
                <a:gd name="T61" fmla="*/ 140 h 1132"/>
                <a:gd name="T62" fmla="*/ 1212 w 1506"/>
                <a:gd name="T63" fmla="*/ 212 h 1132"/>
                <a:gd name="T64" fmla="*/ 1300 w 1506"/>
                <a:gd name="T65" fmla="*/ 186 h 1132"/>
                <a:gd name="T66" fmla="*/ 1372 w 1506"/>
                <a:gd name="T67" fmla="*/ 212 h 1132"/>
                <a:gd name="T68" fmla="*/ 1408 w 1506"/>
                <a:gd name="T69" fmla="*/ 264 h 1132"/>
                <a:gd name="T70" fmla="*/ 1408 w 1506"/>
                <a:gd name="T71" fmla="*/ 352 h 1132"/>
                <a:gd name="T72" fmla="*/ 1455 w 1506"/>
                <a:gd name="T73" fmla="*/ 408 h 1132"/>
                <a:gd name="T74" fmla="*/ 1501 w 1506"/>
                <a:gd name="T75" fmla="*/ 509 h 1132"/>
                <a:gd name="T76" fmla="*/ 1506 w 1506"/>
                <a:gd name="T77" fmla="*/ 589 h 1132"/>
                <a:gd name="T78" fmla="*/ 1475 w 1506"/>
                <a:gd name="T79" fmla="*/ 693 h 1132"/>
                <a:gd name="T80" fmla="*/ 1411 w 1506"/>
                <a:gd name="T81" fmla="*/ 770 h 1132"/>
                <a:gd name="T82" fmla="*/ 1421 w 1506"/>
                <a:gd name="T83" fmla="*/ 858 h 1132"/>
                <a:gd name="T84" fmla="*/ 1380 w 1506"/>
                <a:gd name="T85" fmla="*/ 922 h 1132"/>
                <a:gd name="T86" fmla="*/ 1323 w 1506"/>
                <a:gd name="T87" fmla="*/ 948 h 1132"/>
                <a:gd name="T88" fmla="*/ 1233 w 1506"/>
                <a:gd name="T89" fmla="*/ 930 h 1132"/>
                <a:gd name="T90" fmla="*/ 1214 w 1506"/>
                <a:gd name="T91" fmla="*/ 971 h 1132"/>
                <a:gd name="T92" fmla="*/ 1158 w 1506"/>
                <a:gd name="T93" fmla="*/ 1054 h 1132"/>
                <a:gd name="T94" fmla="*/ 1072 w 1506"/>
                <a:gd name="T95" fmla="*/ 1106 h 1132"/>
                <a:gd name="T96" fmla="*/ 961 w 1506"/>
                <a:gd name="T97" fmla="*/ 1108 h 1132"/>
                <a:gd name="T98" fmla="*/ 861 w 1506"/>
                <a:gd name="T99" fmla="*/ 1057 h 1132"/>
                <a:gd name="T100" fmla="*/ 817 w 1506"/>
                <a:gd name="T101" fmla="*/ 1121 h 1132"/>
                <a:gd name="T102" fmla="*/ 760 w 1506"/>
                <a:gd name="T103" fmla="*/ 1132 h 1132"/>
                <a:gd name="T104" fmla="*/ 685 w 1506"/>
                <a:gd name="T105" fmla="*/ 1108 h 1132"/>
                <a:gd name="T106" fmla="*/ 659 w 1506"/>
                <a:gd name="T107" fmla="*/ 1054 h 1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2"/>
                <a:gd name="T164" fmla="*/ 1506 w 1506"/>
                <a:gd name="T165" fmla="*/ 1132 h 1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lnTo>
                    <a:pt x="659" y="1054"/>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96" name="Freeform 14"/>
            <p:cNvSpPr>
              <a:spLocks/>
            </p:cNvSpPr>
            <p:nvPr/>
          </p:nvSpPr>
          <p:spPr bwMode="auto">
            <a:xfrm>
              <a:off x="2427" y="2254"/>
              <a:ext cx="1506" cy="1132"/>
            </a:xfrm>
            <a:custGeom>
              <a:avLst/>
              <a:gdLst>
                <a:gd name="T0" fmla="*/ 576 w 1506"/>
                <a:gd name="T1" fmla="*/ 1101 h 1132"/>
                <a:gd name="T2" fmla="*/ 473 w 1506"/>
                <a:gd name="T3" fmla="*/ 1111 h 1132"/>
                <a:gd name="T4" fmla="*/ 380 w 1506"/>
                <a:gd name="T5" fmla="*/ 1067 h 1132"/>
                <a:gd name="T6" fmla="*/ 316 w 1506"/>
                <a:gd name="T7" fmla="*/ 995 h 1132"/>
                <a:gd name="T8" fmla="*/ 303 w 1506"/>
                <a:gd name="T9" fmla="*/ 920 h 1132"/>
                <a:gd name="T10" fmla="*/ 212 w 1506"/>
                <a:gd name="T11" fmla="*/ 948 h 1132"/>
                <a:gd name="T12" fmla="*/ 142 w 1506"/>
                <a:gd name="T13" fmla="*/ 920 h 1132"/>
                <a:gd name="T14" fmla="*/ 104 w 1506"/>
                <a:gd name="T15" fmla="*/ 871 h 1132"/>
                <a:gd name="T16" fmla="*/ 104 w 1506"/>
                <a:gd name="T17" fmla="*/ 783 h 1132"/>
                <a:gd name="T18" fmla="*/ 57 w 1506"/>
                <a:gd name="T19" fmla="*/ 729 h 1132"/>
                <a:gd name="T20" fmla="*/ 8 w 1506"/>
                <a:gd name="T21" fmla="*/ 631 h 1132"/>
                <a:gd name="T22" fmla="*/ 0 w 1506"/>
                <a:gd name="T23" fmla="*/ 558 h 1132"/>
                <a:gd name="T24" fmla="*/ 24 w 1506"/>
                <a:gd name="T25" fmla="*/ 450 h 1132"/>
                <a:gd name="T26" fmla="*/ 104 w 1506"/>
                <a:gd name="T27" fmla="*/ 365 h 1132"/>
                <a:gd name="T28" fmla="*/ 91 w 1506"/>
                <a:gd name="T29" fmla="*/ 287 h 1132"/>
                <a:gd name="T30" fmla="*/ 122 w 1506"/>
                <a:gd name="T31" fmla="*/ 222 h 1132"/>
                <a:gd name="T32" fmla="*/ 176 w 1506"/>
                <a:gd name="T33" fmla="*/ 189 h 1132"/>
                <a:gd name="T34" fmla="*/ 264 w 1506"/>
                <a:gd name="T35" fmla="*/ 194 h 1132"/>
                <a:gd name="T36" fmla="*/ 295 w 1506"/>
                <a:gd name="T37" fmla="*/ 181 h 1132"/>
                <a:gd name="T38" fmla="*/ 339 w 1506"/>
                <a:gd name="T39" fmla="*/ 96 h 1132"/>
                <a:gd name="T40" fmla="*/ 419 w 1506"/>
                <a:gd name="T41" fmla="*/ 37 h 1132"/>
                <a:gd name="T42" fmla="*/ 530 w 1506"/>
                <a:gd name="T43" fmla="*/ 21 h 1132"/>
                <a:gd name="T44" fmla="*/ 654 w 1506"/>
                <a:gd name="T45" fmla="*/ 75 h 1132"/>
                <a:gd name="T46" fmla="*/ 677 w 1506"/>
                <a:gd name="T47" fmla="*/ 26 h 1132"/>
                <a:gd name="T48" fmla="*/ 752 w 1506"/>
                <a:gd name="T49" fmla="*/ 0 h 1132"/>
                <a:gd name="T50" fmla="*/ 809 w 1506"/>
                <a:gd name="T51" fmla="*/ 13 h 1132"/>
                <a:gd name="T52" fmla="*/ 853 w 1506"/>
                <a:gd name="T53" fmla="*/ 75 h 1132"/>
                <a:gd name="T54" fmla="*/ 935 w 1506"/>
                <a:gd name="T55" fmla="*/ 34 h 1132"/>
                <a:gd name="T56" fmla="*/ 1041 w 1506"/>
                <a:gd name="T57" fmla="*/ 24 h 1132"/>
                <a:gd name="T58" fmla="*/ 1132 w 1506"/>
                <a:gd name="T59" fmla="*/ 68 h 1132"/>
                <a:gd name="T60" fmla="*/ 1196 w 1506"/>
                <a:gd name="T61" fmla="*/ 140 h 1132"/>
                <a:gd name="T62" fmla="*/ 1212 w 1506"/>
                <a:gd name="T63" fmla="*/ 212 h 1132"/>
                <a:gd name="T64" fmla="*/ 1300 w 1506"/>
                <a:gd name="T65" fmla="*/ 186 h 1132"/>
                <a:gd name="T66" fmla="*/ 1372 w 1506"/>
                <a:gd name="T67" fmla="*/ 212 h 1132"/>
                <a:gd name="T68" fmla="*/ 1408 w 1506"/>
                <a:gd name="T69" fmla="*/ 264 h 1132"/>
                <a:gd name="T70" fmla="*/ 1408 w 1506"/>
                <a:gd name="T71" fmla="*/ 352 h 1132"/>
                <a:gd name="T72" fmla="*/ 1455 w 1506"/>
                <a:gd name="T73" fmla="*/ 408 h 1132"/>
                <a:gd name="T74" fmla="*/ 1501 w 1506"/>
                <a:gd name="T75" fmla="*/ 509 h 1132"/>
                <a:gd name="T76" fmla="*/ 1506 w 1506"/>
                <a:gd name="T77" fmla="*/ 589 h 1132"/>
                <a:gd name="T78" fmla="*/ 1475 w 1506"/>
                <a:gd name="T79" fmla="*/ 693 h 1132"/>
                <a:gd name="T80" fmla="*/ 1411 w 1506"/>
                <a:gd name="T81" fmla="*/ 770 h 1132"/>
                <a:gd name="T82" fmla="*/ 1421 w 1506"/>
                <a:gd name="T83" fmla="*/ 858 h 1132"/>
                <a:gd name="T84" fmla="*/ 1380 w 1506"/>
                <a:gd name="T85" fmla="*/ 922 h 1132"/>
                <a:gd name="T86" fmla="*/ 1323 w 1506"/>
                <a:gd name="T87" fmla="*/ 948 h 1132"/>
                <a:gd name="T88" fmla="*/ 1233 w 1506"/>
                <a:gd name="T89" fmla="*/ 930 h 1132"/>
                <a:gd name="T90" fmla="*/ 1214 w 1506"/>
                <a:gd name="T91" fmla="*/ 971 h 1132"/>
                <a:gd name="T92" fmla="*/ 1158 w 1506"/>
                <a:gd name="T93" fmla="*/ 1054 h 1132"/>
                <a:gd name="T94" fmla="*/ 1072 w 1506"/>
                <a:gd name="T95" fmla="*/ 1106 h 1132"/>
                <a:gd name="T96" fmla="*/ 961 w 1506"/>
                <a:gd name="T97" fmla="*/ 1108 h 1132"/>
                <a:gd name="T98" fmla="*/ 861 w 1506"/>
                <a:gd name="T99" fmla="*/ 1057 h 1132"/>
                <a:gd name="T100" fmla="*/ 817 w 1506"/>
                <a:gd name="T101" fmla="*/ 1121 h 1132"/>
                <a:gd name="T102" fmla="*/ 760 w 1506"/>
                <a:gd name="T103" fmla="*/ 1132 h 1132"/>
                <a:gd name="T104" fmla="*/ 685 w 1506"/>
                <a:gd name="T105" fmla="*/ 1108 h 1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2"/>
                <a:gd name="T161" fmla="*/ 1506 w 1506"/>
                <a:gd name="T162" fmla="*/ 1132 h 1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97" name="Freeform 15"/>
            <p:cNvSpPr>
              <a:spLocks/>
            </p:cNvSpPr>
            <p:nvPr/>
          </p:nvSpPr>
          <p:spPr bwMode="auto">
            <a:xfrm>
              <a:off x="2407" y="2229"/>
              <a:ext cx="1506" cy="1131"/>
            </a:xfrm>
            <a:custGeom>
              <a:avLst/>
              <a:gdLst>
                <a:gd name="T0" fmla="*/ 578 w 1506"/>
                <a:gd name="T1" fmla="*/ 1097 h 1131"/>
                <a:gd name="T2" fmla="*/ 472 w 1506"/>
                <a:gd name="T3" fmla="*/ 1107 h 1131"/>
                <a:gd name="T4" fmla="*/ 382 w 1506"/>
                <a:gd name="T5" fmla="*/ 1064 h 1131"/>
                <a:gd name="T6" fmla="*/ 317 w 1506"/>
                <a:gd name="T7" fmla="*/ 991 h 1131"/>
                <a:gd name="T8" fmla="*/ 302 w 1506"/>
                <a:gd name="T9" fmla="*/ 919 h 1131"/>
                <a:gd name="T10" fmla="*/ 212 w 1506"/>
                <a:gd name="T11" fmla="*/ 945 h 1131"/>
                <a:gd name="T12" fmla="*/ 142 w 1506"/>
                <a:gd name="T13" fmla="*/ 919 h 1131"/>
                <a:gd name="T14" fmla="*/ 106 w 1506"/>
                <a:gd name="T15" fmla="*/ 867 h 1131"/>
                <a:gd name="T16" fmla="*/ 106 w 1506"/>
                <a:gd name="T17" fmla="*/ 779 h 1131"/>
                <a:gd name="T18" fmla="*/ 57 w 1506"/>
                <a:gd name="T19" fmla="*/ 728 h 1131"/>
                <a:gd name="T20" fmla="*/ 8 w 1506"/>
                <a:gd name="T21" fmla="*/ 627 h 1131"/>
                <a:gd name="T22" fmla="*/ 0 w 1506"/>
                <a:gd name="T23" fmla="*/ 557 h 1131"/>
                <a:gd name="T24" fmla="*/ 26 w 1506"/>
                <a:gd name="T25" fmla="*/ 446 h 1131"/>
                <a:gd name="T26" fmla="*/ 103 w 1506"/>
                <a:gd name="T27" fmla="*/ 361 h 1131"/>
                <a:gd name="T28" fmla="*/ 90 w 1506"/>
                <a:gd name="T29" fmla="*/ 286 h 1131"/>
                <a:gd name="T30" fmla="*/ 121 w 1506"/>
                <a:gd name="T31" fmla="*/ 222 h 1131"/>
                <a:gd name="T32" fmla="*/ 178 w 1506"/>
                <a:gd name="T33" fmla="*/ 186 h 1131"/>
                <a:gd name="T34" fmla="*/ 263 w 1506"/>
                <a:gd name="T35" fmla="*/ 193 h 1131"/>
                <a:gd name="T36" fmla="*/ 294 w 1506"/>
                <a:gd name="T37" fmla="*/ 180 h 1131"/>
                <a:gd name="T38" fmla="*/ 341 w 1506"/>
                <a:gd name="T39" fmla="*/ 93 h 1131"/>
                <a:gd name="T40" fmla="*/ 418 w 1506"/>
                <a:gd name="T41" fmla="*/ 33 h 1131"/>
                <a:gd name="T42" fmla="*/ 532 w 1506"/>
                <a:gd name="T43" fmla="*/ 20 h 1131"/>
                <a:gd name="T44" fmla="*/ 653 w 1506"/>
                <a:gd name="T45" fmla="*/ 74 h 1131"/>
                <a:gd name="T46" fmla="*/ 679 w 1506"/>
                <a:gd name="T47" fmla="*/ 23 h 1131"/>
                <a:gd name="T48" fmla="*/ 754 w 1506"/>
                <a:gd name="T49" fmla="*/ 0 h 1131"/>
                <a:gd name="T50" fmla="*/ 811 w 1506"/>
                <a:gd name="T51" fmla="*/ 10 h 1131"/>
                <a:gd name="T52" fmla="*/ 852 w 1506"/>
                <a:gd name="T53" fmla="*/ 74 h 1131"/>
                <a:gd name="T54" fmla="*/ 935 w 1506"/>
                <a:gd name="T55" fmla="*/ 31 h 1131"/>
                <a:gd name="T56" fmla="*/ 1041 w 1506"/>
                <a:gd name="T57" fmla="*/ 20 h 1131"/>
                <a:gd name="T58" fmla="*/ 1134 w 1506"/>
                <a:gd name="T59" fmla="*/ 64 h 1131"/>
                <a:gd name="T60" fmla="*/ 1198 w 1506"/>
                <a:gd name="T61" fmla="*/ 136 h 1131"/>
                <a:gd name="T62" fmla="*/ 1211 w 1506"/>
                <a:gd name="T63" fmla="*/ 211 h 1131"/>
                <a:gd name="T64" fmla="*/ 1302 w 1506"/>
                <a:gd name="T65" fmla="*/ 183 h 1131"/>
                <a:gd name="T66" fmla="*/ 1371 w 1506"/>
                <a:gd name="T67" fmla="*/ 211 h 1131"/>
                <a:gd name="T68" fmla="*/ 1410 w 1506"/>
                <a:gd name="T69" fmla="*/ 260 h 1131"/>
                <a:gd name="T70" fmla="*/ 1410 w 1506"/>
                <a:gd name="T71" fmla="*/ 348 h 1131"/>
                <a:gd name="T72" fmla="*/ 1454 w 1506"/>
                <a:gd name="T73" fmla="*/ 405 h 1131"/>
                <a:gd name="T74" fmla="*/ 1500 w 1506"/>
                <a:gd name="T75" fmla="*/ 508 h 1131"/>
                <a:gd name="T76" fmla="*/ 1506 w 1506"/>
                <a:gd name="T77" fmla="*/ 586 h 1131"/>
                <a:gd name="T78" fmla="*/ 1477 w 1506"/>
                <a:gd name="T79" fmla="*/ 689 h 1131"/>
                <a:gd name="T80" fmla="*/ 1410 w 1506"/>
                <a:gd name="T81" fmla="*/ 767 h 1131"/>
                <a:gd name="T82" fmla="*/ 1420 w 1506"/>
                <a:gd name="T83" fmla="*/ 857 h 1131"/>
                <a:gd name="T84" fmla="*/ 1379 w 1506"/>
                <a:gd name="T85" fmla="*/ 919 h 1131"/>
                <a:gd name="T86" fmla="*/ 1322 w 1506"/>
                <a:gd name="T87" fmla="*/ 947 h 1131"/>
                <a:gd name="T88" fmla="*/ 1234 w 1506"/>
                <a:gd name="T89" fmla="*/ 929 h 1131"/>
                <a:gd name="T90" fmla="*/ 1216 w 1506"/>
                <a:gd name="T91" fmla="*/ 971 h 1131"/>
                <a:gd name="T92" fmla="*/ 1160 w 1506"/>
                <a:gd name="T93" fmla="*/ 1051 h 1131"/>
                <a:gd name="T94" fmla="*/ 1072 w 1506"/>
                <a:gd name="T95" fmla="*/ 1105 h 1131"/>
                <a:gd name="T96" fmla="*/ 963 w 1506"/>
                <a:gd name="T97" fmla="*/ 1105 h 1131"/>
                <a:gd name="T98" fmla="*/ 860 w 1506"/>
                <a:gd name="T99" fmla="*/ 1056 h 1131"/>
                <a:gd name="T100" fmla="*/ 819 w 1506"/>
                <a:gd name="T101" fmla="*/ 1118 h 1131"/>
                <a:gd name="T102" fmla="*/ 762 w 1506"/>
                <a:gd name="T103" fmla="*/ 1131 h 1131"/>
                <a:gd name="T104" fmla="*/ 687 w 1506"/>
                <a:gd name="T105" fmla="*/ 1105 h 1131"/>
                <a:gd name="T106" fmla="*/ 661 w 1506"/>
                <a:gd name="T107" fmla="*/ 1053 h 1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1"/>
                <a:gd name="T164" fmla="*/ 1506 w 1506"/>
                <a:gd name="T165" fmla="*/ 1131 h 1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lnTo>
                    <a:pt x="661"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98" name="Freeform 16"/>
            <p:cNvSpPr>
              <a:spLocks/>
            </p:cNvSpPr>
            <p:nvPr/>
          </p:nvSpPr>
          <p:spPr bwMode="auto">
            <a:xfrm>
              <a:off x="2407" y="2229"/>
              <a:ext cx="1506" cy="1131"/>
            </a:xfrm>
            <a:custGeom>
              <a:avLst/>
              <a:gdLst>
                <a:gd name="T0" fmla="*/ 578 w 1506"/>
                <a:gd name="T1" fmla="*/ 1097 h 1131"/>
                <a:gd name="T2" fmla="*/ 472 w 1506"/>
                <a:gd name="T3" fmla="*/ 1107 h 1131"/>
                <a:gd name="T4" fmla="*/ 382 w 1506"/>
                <a:gd name="T5" fmla="*/ 1064 h 1131"/>
                <a:gd name="T6" fmla="*/ 317 w 1506"/>
                <a:gd name="T7" fmla="*/ 991 h 1131"/>
                <a:gd name="T8" fmla="*/ 302 w 1506"/>
                <a:gd name="T9" fmla="*/ 919 h 1131"/>
                <a:gd name="T10" fmla="*/ 212 w 1506"/>
                <a:gd name="T11" fmla="*/ 945 h 1131"/>
                <a:gd name="T12" fmla="*/ 142 w 1506"/>
                <a:gd name="T13" fmla="*/ 919 h 1131"/>
                <a:gd name="T14" fmla="*/ 106 w 1506"/>
                <a:gd name="T15" fmla="*/ 867 h 1131"/>
                <a:gd name="T16" fmla="*/ 106 w 1506"/>
                <a:gd name="T17" fmla="*/ 779 h 1131"/>
                <a:gd name="T18" fmla="*/ 57 w 1506"/>
                <a:gd name="T19" fmla="*/ 728 h 1131"/>
                <a:gd name="T20" fmla="*/ 8 w 1506"/>
                <a:gd name="T21" fmla="*/ 627 h 1131"/>
                <a:gd name="T22" fmla="*/ 0 w 1506"/>
                <a:gd name="T23" fmla="*/ 557 h 1131"/>
                <a:gd name="T24" fmla="*/ 26 w 1506"/>
                <a:gd name="T25" fmla="*/ 446 h 1131"/>
                <a:gd name="T26" fmla="*/ 103 w 1506"/>
                <a:gd name="T27" fmla="*/ 361 h 1131"/>
                <a:gd name="T28" fmla="*/ 90 w 1506"/>
                <a:gd name="T29" fmla="*/ 286 h 1131"/>
                <a:gd name="T30" fmla="*/ 121 w 1506"/>
                <a:gd name="T31" fmla="*/ 222 h 1131"/>
                <a:gd name="T32" fmla="*/ 178 w 1506"/>
                <a:gd name="T33" fmla="*/ 186 h 1131"/>
                <a:gd name="T34" fmla="*/ 263 w 1506"/>
                <a:gd name="T35" fmla="*/ 193 h 1131"/>
                <a:gd name="T36" fmla="*/ 294 w 1506"/>
                <a:gd name="T37" fmla="*/ 180 h 1131"/>
                <a:gd name="T38" fmla="*/ 341 w 1506"/>
                <a:gd name="T39" fmla="*/ 93 h 1131"/>
                <a:gd name="T40" fmla="*/ 418 w 1506"/>
                <a:gd name="T41" fmla="*/ 33 h 1131"/>
                <a:gd name="T42" fmla="*/ 532 w 1506"/>
                <a:gd name="T43" fmla="*/ 20 h 1131"/>
                <a:gd name="T44" fmla="*/ 653 w 1506"/>
                <a:gd name="T45" fmla="*/ 74 h 1131"/>
                <a:gd name="T46" fmla="*/ 679 w 1506"/>
                <a:gd name="T47" fmla="*/ 23 h 1131"/>
                <a:gd name="T48" fmla="*/ 754 w 1506"/>
                <a:gd name="T49" fmla="*/ 0 h 1131"/>
                <a:gd name="T50" fmla="*/ 811 w 1506"/>
                <a:gd name="T51" fmla="*/ 10 h 1131"/>
                <a:gd name="T52" fmla="*/ 852 w 1506"/>
                <a:gd name="T53" fmla="*/ 74 h 1131"/>
                <a:gd name="T54" fmla="*/ 935 w 1506"/>
                <a:gd name="T55" fmla="*/ 31 h 1131"/>
                <a:gd name="T56" fmla="*/ 1041 w 1506"/>
                <a:gd name="T57" fmla="*/ 20 h 1131"/>
                <a:gd name="T58" fmla="*/ 1134 w 1506"/>
                <a:gd name="T59" fmla="*/ 64 h 1131"/>
                <a:gd name="T60" fmla="*/ 1198 w 1506"/>
                <a:gd name="T61" fmla="*/ 136 h 1131"/>
                <a:gd name="T62" fmla="*/ 1211 w 1506"/>
                <a:gd name="T63" fmla="*/ 211 h 1131"/>
                <a:gd name="T64" fmla="*/ 1302 w 1506"/>
                <a:gd name="T65" fmla="*/ 183 h 1131"/>
                <a:gd name="T66" fmla="*/ 1371 w 1506"/>
                <a:gd name="T67" fmla="*/ 211 h 1131"/>
                <a:gd name="T68" fmla="*/ 1410 w 1506"/>
                <a:gd name="T69" fmla="*/ 260 h 1131"/>
                <a:gd name="T70" fmla="*/ 1410 w 1506"/>
                <a:gd name="T71" fmla="*/ 348 h 1131"/>
                <a:gd name="T72" fmla="*/ 1454 w 1506"/>
                <a:gd name="T73" fmla="*/ 405 h 1131"/>
                <a:gd name="T74" fmla="*/ 1500 w 1506"/>
                <a:gd name="T75" fmla="*/ 508 h 1131"/>
                <a:gd name="T76" fmla="*/ 1506 w 1506"/>
                <a:gd name="T77" fmla="*/ 586 h 1131"/>
                <a:gd name="T78" fmla="*/ 1477 w 1506"/>
                <a:gd name="T79" fmla="*/ 689 h 1131"/>
                <a:gd name="T80" fmla="*/ 1410 w 1506"/>
                <a:gd name="T81" fmla="*/ 767 h 1131"/>
                <a:gd name="T82" fmla="*/ 1420 w 1506"/>
                <a:gd name="T83" fmla="*/ 857 h 1131"/>
                <a:gd name="T84" fmla="*/ 1379 w 1506"/>
                <a:gd name="T85" fmla="*/ 919 h 1131"/>
                <a:gd name="T86" fmla="*/ 1322 w 1506"/>
                <a:gd name="T87" fmla="*/ 947 h 1131"/>
                <a:gd name="T88" fmla="*/ 1234 w 1506"/>
                <a:gd name="T89" fmla="*/ 929 h 1131"/>
                <a:gd name="T90" fmla="*/ 1216 w 1506"/>
                <a:gd name="T91" fmla="*/ 971 h 1131"/>
                <a:gd name="T92" fmla="*/ 1160 w 1506"/>
                <a:gd name="T93" fmla="*/ 1051 h 1131"/>
                <a:gd name="T94" fmla="*/ 1072 w 1506"/>
                <a:gd name="T95" fmla="*/ 1105 h 1131"/>
                <a:gd name="T96" fmla="*/ 963 w 1506"/>
                <a:gd name="T97" fmla="*/ 1105 h 1131"/>
                <a:gd name="T98" fmla="*/ 860 w 1506"/>
                <a:gd name="T99" fmla="*/ 1056 h 1131"/>
                <a:gd name="T100" fmla="*/ 819 w 1506"/>
                <a:gd name="T101" fmla="*/ 1118 h 1131"/>
                <a:gd name="T102" fmla="*/ 762 w 1506"/>
                <a:gd name="T103" fmla="*/ 1131 h 1131"/>
                <a:gd name="T104" fmla="*/ 687 w 1506"/>
                <a:gd name="T105" fmla="*/ 1105 h 11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1"/>
                <a:gd name="T161" fmla="*/ 1506 w 1506"/>
                <a:gd name="T162" fmla="*/ 1131 h 11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99" name="Rectangle 17"/>
            <p:cNvSpPr>
              <a:spLocks noChangeArrowheads="1"/>
            </p:cNvSpPr>
            <p:nvPr/>
          </p:nvSpPr>
          <p:spPr bwMode="auto">
            <a:xfrm>
              <a:off x="2472" y="2523"/>
              <a:ext cx="4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latin typeface="Arial" panose="020B0604020202020204" pitchFamily="34" charset="0"/>
                  <a:ea typeface="宋体" panose="02010600030101010101" pitchFamily="2" charset="-122"/>
                </a:rPr>
                <a:t>应用</a:t>
              </a:r>
              <a:r>
                <a:rPr kumimoji="0" lang="en-US" altLang="zh-CN" sz="1800" b="1">
                  <a:latin typeface="Arial" panose="020B0604020202020204" pitchFamily="34" charset="0"/>
                  <a:ea typeface="宋体" panose="02010600030101010101" pitchFamily="2" charset="-122"/>
                </a:rPr>
                <a:t>1 </a:t>
              </a:r>
            </a:p>
          </p:txBody>
        </p:sp>
        <p:sp>
          <p:nvSpPr>
            <p:cNvPr id="97300" name="Rectangle 18"/>
            <p:cNvSpPr>
              <a:spLocks noChangeArrowheads="1"/>
            </p:cNvSpPr>
            <p:nvPr/>
          </p:nvSpPr>
          <p:spPr bwMode="auto">
            <a:xfrm>
              <a:off x="1252" y="2673"/>
              <a:ext cx="584" cy="41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01" name="Freeform 19"/>
            <p:cNvSpPr>
              <a:spLocks/>
            </p:cNvSpPr>
            <p:nvPr/>
          </p:nvSpPr>
          <p:spPr bwMode="auto">
            <a:xfrm>
              <a:off x="1836" y="2598"/>
              <a:ext cx="75" cy="485"/>
            </a:xfrm>
            <a:custGeom>
              <a:avLst/>
              <a:gdLst>
                <a:gd name="T0" fmla="*/ 75 w 75"/>
                <a:gd name="T1" fmla="*/ 0 h 485"/>
                <a:gd name="T2" fmla="*/ 75 w 75"/>
                <a:gd name="T3" fmla="*/ 410 h 485"/>
                <a:gd name="T4" fmla="*/ 0 w 75"/>
                <a:gd name="T5" fmla="*/ 485 h 485"/>
                <a:gd name="T6" fmla="*/ 0 w 75"/>
                <a:gd name="T7" fmla="*/ 75 h 485"/>
                <a:gd name="T8" fmla="*/ 75 w 75"/>
                <a:gd name="T9" fmla="*/ 0 h 485"/>
                <a:gd name="T10" fmla="*/ 0 60000 65536"/>
                <a:gd name="T11" fmla="*/ 0 60000 65536"/>
                <a:gd name="T12" fmla="*/ 0 60000 65536"/>
                <a:gd name="T13" fmla="*/ 0 60000 65536"/>
                <a:gd name="T14" fmla="*/ 0 60000 65536"/>
                <a:gd name="T15" fmla="*/ 0 w 75"/>
                <a:gd name="T16" fmla="*/ 0 h 485"/>
                <a:gd name="T17" fmla="*/ 75 w 75"/>
                <a:gd name="T18" fmla="*/ 485 h 485"/>
              </a:gdLst>
              <a:ahLst/>
              <a:cxnLst>
                <a:cxn ang="T10">
                  <a:pos x="T0" y="T1"/>
                </a:cxn>
                <a:cxn ang="T11">
                  <a:pos x="T2" y="T3"/>
                </a:cxn>
                <a:cxn ang="T12">
                  <a:pos x="T4" y="T5"/>
                </a:cxn>
                <a:cxn ang="T13">
                  <a:pos x="T6" y="T7"/>
                </a:cxn>
                <a:cxn ang="T14">
                  <a:pos x="T8" y="T9"/>
                </a:cxn>
              </a:cxnLst>
              <a:rect l="T15" t="T16" r="T17" b="T18"/>
              <a:pathLst>
                <a:path w="75" h="485">
                  <a:moveTo>
                    <a:pt x="75" y="0"/>
                  </a:moveTo>
                  <a:lnTo>
                    <a:pt x="75" y="410"/>
                  </a:lnTo>
                  <a:lnTo>
                    <a:pt x="0" y="485"/>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2" name="Freeform 20"/>
            <p:cNvSpPr>
              <a:spLocks/>
            </p:cNvSpPr>
            <p:nvPr/>
          </p:nvSpPr>
          <p:spPr bwMode="auto">
            <a:xfrm>
              <a:off x="1252" y="2598"/>
              <a:ext cx="659" cy="75"/>
            </a:xfrm>
            <a:custGeom>
              <a:avLst/>
              <a:gdLst>
                <a:gd name="T0" fmla="*/ 0 w 659"/>
                <a:gd name="T1" fmla="*/ 75 h 75"/>
                <a:gd name="T2" fmla="*/ 72 w 659"/>
                <a:gd name="T3" fmla="*/ 0 h 75"/>
                <a:gd name="T4" fmla="*/ 659 w 659"/>
                <a:gd name="T5" fmla="*/ 0 h 75"/>
                <a:gd name="T6" fmla="*/ 584 w 659"/>
                <a:gd name="T7" fmla="*/ 75 h 75"/>
                <a:gd name="T8" fmla="*/ 0 w 659"/>
                <a:gd name="T9" fmla="*/ 75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3" name="Freeform 21"/>
            <p:cNvSpPr>
              <a:spLocks/>
            </p:cNvSpPr>
            <p:nvPr/>
          </p:nvSpPr>
          <p:spPr bwMode="auto">
            <a:xfrm>
              <a:off x="1296" y="2789"/>
              <a:ext cx="491" cy="186"/>
            </a:xfrm>
            <a:custGeom>
              <a:avLst/>
              <a:gdLst>
                <a:gd name="T0" fmla="*/ 491 w 491"/>
                <a:gd name="T1" fmla="*/ 93 h 186"/>
                <a:gd name="T2" fmla="*/ 491 w 491"/>
                <a:gd name="T3" fmla="*/ 93 h 186"/>
                <a:gd name="T4" fmla="*/ 491 w 491"/>
                <a:gd name="T5" fmla="*/ 103 h 186"/>
                <a:gd name="T6" fmla="*/ 486 w 491"/>
                <a:gd name="T7" fmla="*/ 111 h 186"/>
                <a:gd name="T8" fmla="*/ 481 w 491"/>
                <a:gd name="T9" fmla="*/ 121 h 186"/>
                <a:gd name="T10" fmla="*/ 473 w 491"/>
                <a:gd name="T11" fmla="*/ 129 h 186"/>
                <a:gd name="T12" fmla="*/ 450 w 491"/>
                <a:gd name="T13" fmla="*/ 145 h 186"/>
                <a:gd name="T14" fmla="*/ 419 w 491"/>
                <a:gd name="T15" fmla="*/ 160 h 186"/>
                <a:gd name="T16" fmla="*/ 382 w 491"/>
                <a:gd name="T17" fmla="*/ 170 h 186"/>
                <a:gd name="T18" fmla="*/ 341 w 491"/>
                <a:gd name="T19" fmla="*/ 178 h 186"/>
                <a:gd name="T20" fmla="*/ 295 w 491"/>
                <a:gd name="T21" fmla="*/ 183 h 186"/>
                <a:gd name="T22" fmla="*/ 245 w 491"/>
                <a:gd name="T23" fmla="*/ 186 h 186"/>
                <a:gd name="T24" fmla="*/ 245 w 491"/>
                <a:gd name="T25" fmla="*/ 186 h 186"/>
                <a:gd name="T26" fmla="*/ 196 w 491"/>
                <a:gd name="T27" fmla="*/ 183 h 186"/>
                <a:gd name="T28" fmla="*/ 150 w 491"/>
                <a:gd name="T29" fmla="*/ 178 h 186"/>
                <a:gd name="T30" fmla="*/ 109 w 491"/>
                <a:gd name="T31" fmla="*/ 170 h 186"/>
                <a:gd name="T32" fmla="*/ 72 w 491"/>
                <a:gd name="T33" fmla="*/ 160 h 186"/>
                <a:gd name="T34" fmla="*/ 41 w 491"/>
                <a:gd name="T35" fmla="*/ 145 h 186"/>
                <a:gd name="T36" fmla="*/ 21 w 491"/>
                <a:gd name="T37" fmla="*/ 129 h 186"/>
                <a:gd name="T38" fmla="*/ 10 w 491"/>
                <a:gd name="T39" fmla="*/ 121 h 186"/>
                <a:gd name="T40" fmla="*/ 5 w 491"/>
                <a:gd name="T41" fmla="*/ 111 h 186"/>
                <a:gd name="T42" fmla="*/ 3 w 491"/>
                <a:gd name="T43" fmla="*/ 103 h 186"/>
                <a:gd name="T44" fmla="*/ 0 w 491"/>
                <a:gd name="T45" fmla="*/ 93 h 186"/>
                <a:gd name="T46" fmla="*/ 0 w 491"/>
                <a:gd name="T47" fmla="*/ 93 h 186"/>
                <a:gd name="T48" fmla="*/ 3 w 491"/>
                <a:gd name="T49" fmla="*/ 83 h 186"/>
                <a:gd name="T50" fmla="*/ 5 w 491"/>
                <a:gd name="T51" fmla="*/ 75 h 186"/>
                <a:gd name="T52" fmla="*/ 10 w 491"/>
                <a:gd name="T53" fmla="*/ 65 h 186"/>
                <a:gd name="T54" fmla="*/ 21 w 491"/>
                <a:gd name="T55" fmla="*/ 57 h 186"/>
                <a:gd name="T56" fmla="*/ 41 w 491"/>
                <a:gd name="T57" fmla="*/ 41 h 186"/>
                <a:gd name="T58" fmla="*/ 72 w 491"/>
                <a:gd name="T59" fmla="*/ 28 h 186"/>
                <a:gd name="T60" fmla="*/ 109 w 491"/>
                <a:gd name="T61" fmla="*/ 15 h 186"/>
                <a:gd name="T62" fmla="*/ 150 w 491"/>
                <a:gd name="T63" fmla="*/ 8 h 186"/>
                <a:gd name="T64" fmla="*/ 196 w 491"/>
                <a:gd name="T65" fmla="*/ 3 h 186"/>
                <a:gd name="T66" fmla="*/ 245 w 491"/>
                <a:gd name="T67" fmla="*/ 0 h 186"/>
                <a:gd name="T68" fmla="*/ 245 w 491"/>
                <a:gd name="T69" fmla="*/ 0 h 186"/>
                <a:gd name="T70" fmla="*/ 295 w 491"/>
                <a:gd name="T71" fmla="*/ 3 h 186"/>
                <a:gd name="T72" fmla="*/ 341 w 491"/>
                <a:gd name="T73" fmla="*/ 8 h 186"/>
                <a:gd name="T74" fmla="*/ 382 w 491"/>
                <a:gd name="T75" fmla="*/ 15 h 186"/>
                <a:gd name="T76" fmla="*/ 419 w 491"/>
                <a:gd name="T77" fmla="*/ 28 h 186"/>
                <a:gd name="T78" fmla="*/ 450 w 491"/>
                <a:gd name="T79" fmla="*/ 41 h 186"/>
                <a:gd name="T80" fmla="*/ 473 w 491"/>
                <a:gd name="T81" fmla="*/ 57 h 186"/>
                <a:gd name="T82" fmla="*/ 481 w 491"/>
                <a:gd name="T83" fmla="*/ 65 h 186"/>
                <a:gd name="T84" fmla="*/ 486 w 491"/>
                <a:gd name="T85" fmla="*/ 75 h 186"/>
                <a:gd name="T86" fmla="*/ 491 w 491"/>
                <a:gd name="T87" fmla="*/ 83 h 186"/>
                <a:gd name="T88" fmla="*/ 491 w 491"/>
                <a:gd name="T89" fmla="*/ 93 h 186"/>
                <a:gd name="T90" fmla="*/ 491 w 491"/>
                <a:gd name="T91" fmla="*/ 93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3"/>
                  </a:lnTo>
                  <a:lnTo>
                    <a:pt x="486" y="111"/>
                  </a:lnTo>
                  <a:lnTo>
                    <a:pt x="481" y="121"/>
                  </a:lnTo>
                  <a:lnTo>
                    <a:pt x="473" y="129"/>
                  </a:lnTo>
                  <a:lnTo>
                    <a:pt x="450" y="145"/>
                  </a:lnTo>
                  <a:lnTo>
                    <a:pt x="419" y="160"/>
                  </a:lnTo>
                  <a:lnTo>
                    <a:pt x="382" y="170"/>
                  </a:lnTo>
                  <a:lnTo>
                    <a:pt x="341" y="178"/>
                  </a:lnTo>
                  <a:lnTo>
                    <a:pt x="295" y="183"/>
                  </a:lnTo>
                  <a:lnTo>
                    <a:pt x="245" y="186"/>
                  </a:lnTo>
                  <a:lnTo>
                    <a:pt x="196" y="183"/>
                  </a:lnTo>
                  <a:lnTo>
                    <a:pt x="150" y="178"/>
                  </a:lnTo>
                  <a:lnTo>
                    <a:pt x="109" y="170"/>
                  </a:lnTo>
                  <a:lnTo>
                    <a:pt x="72" y="160"/>
                  </a:lnTo>
                  <a:lnTo>
                    <a:pt x="41" y="145"/>
                  </a:lnTo>
                  <a:lnTo>
                    <a:pt x="21" y="129"/>
                  </a:lnTo>
                  <a:lnTo>
                    <a:pt x="10" y="121"/>
                  </a:lnTo>
                  <a:lnTo>
                    <a:pt x="5" y="111"/>
                  </a:lnTo>
                  <a:lnTo>
                    <a:pt x="3" y="103"/>
                  </a:lnTo>
                  <a:lnTo>
                    <a:pt x="0" y="93"/>
                  </a:lnTo>
                  <a:lnTo>
                    <a:pt x="3" y="83"/>
                  </a:lnTo>
                  <a:lnTo>
                    <a:pt x="5" y="75"/>
                  </a:lnTo>
                  <a:lnTo>
                    <a:pt x="10" y="65"/>
                  </a:lnTo>
                  <a:lnTo>
                    <a:pt x="21" y="57"/>
                  </a:lnTo>
                  <a:lnTo>
                    <a:pt x="41" y="41"/>
                  </a:lnTo>
                  <a:lnTo>
                    <a:pt x="72" y="28"/>
                  </a:lnTo>
                  <a:lnTo>
                    <a:pt x="109" y="15"/>
                  </a:lnTo>
                  <a:lnTo>
                    <a:pt x="150" y="8"/>
                  </a:lnTo>
                  <a:lnTo>
                    <a:pt x="196" y="3"/>
                  </a:lnTo>
                  <a:lnTo>
                    <a:pt x="245" y="0"/>
                  </a:lnTo>
                  <a:lnTo>
                    <a:pt x="295" y="3"/>
                  </a:lnTo>
                  <a:lnTo>
                    <a:pt x="341" y="8"/>
                  </a:lnTo>
                  <a:lnTo>
                    <a:pt x="382" y="15"/>
                  </a:lnTo>
                  <a:lnTo>
                    <a:pt x="419" y="28"/>
                  </a:lnTo>
                  <a:lnTo>
                    <a:pt x="450" y="41"/>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7304" name="Rectangle 22"/>
            <p:cNvSpPr>
              <a:spLocks noChangeArrowheads="1"/>
            </p:cNvSpPr>
            <p:nvPr/>
          </p:nvSpPr>
          <p:spPr bwMode="auto">
            <a:xfrm>
              <a:off x="1330" y="2833"/>
              <a:ext cx="6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Application</a:t>
              </a:r>
              <a:endParaRPr kumimoji="0" lang="en-US" altLang="zh-CN" sz="2400" b="1">
                <a:latin typeface="Arial" panose="020B0604020202020204" pitchFamily="34" charset="0"/>
                <a:ea typeface="宋体" panose="02010600030101010101" pitchFamily="2" charset="-122"/>
              </a:endParaRPr>
            </a:p>
          </p:txBody>
        </p:sp>
        <p:sp>
          <p:nvSpPr>
            <p:cNvPr id="97305" name="Rectangle 23"/>
            <p:cNvSpPr>
              <a:spLocks noChangeArrowheads="1"/>
            </p:cNvSpPr>
            <p:nvPr/>
          </p:nvSpPr>
          <p:spPr bwMode="auto">
            <a:xfrm>
              <a:off x="1268" y="2683"/>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306" name="Rectangle 24"/>
            <p:cNvSpPr>
              <a:spLocks noChangeArrowheads="1"/>
            </p:cNvSpPr>
            <p:nvPr/>
          </p:nvSpPr>
          <p:spPr bwMode="auto">
            <a:xfrm>
              <a:off x="3804" y="1650"/>
              <a:ext cx="584" cy="411"/>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07" name="Freeform 25"/>
            <p:cNvSpPr>
              <a:spLocks/>
            </p:cNvSpPr>
            <p:nvPr/>
          </p:nvSpPr>
          <p:spPr bwMode="auto">
            <a:xfrm>
              <a:off x="4388" y="1575"/>
              <a:ext cx="75" cy="486"/>
            </a:xfrm>
            <a:custGeom>
              <a:avLst/>
              <a:gdLst>
                <a:gd name="T0" fmla="*/ 75 w 75"/>
                <a:gd name="T1" fmla="*/ 0 h 486"/>
                <a:gd name="T2" fmla="*/ 75 w 75"/>
                <a:gd name="T3" fmla="*/ 411 h 486"/>
                <a:gd name="T4" fmla="*/ 0 w 75"/>
                <a:gd name="T5" fmla="*/ 486 h 486"/>
                <a:gd name="T6" fmla="*/ 0 w 75"/>
                <a:gd name="T7" fmla="*/ 75 h 486"/>
                <a:gd name="T8" fmla="*/ 75 w 75"/>
                <a:gd name="T9" fmla="*/ 0 h 486"/>
                <a:gd name="T10" fmla="*/ 0 60000 65536"/>
                <a:gd name="T11" fmla="*/ 0 60000 65536"/>
                <a:gd name="T12" fmla="*/ 0 60000 65536"/>
                <a:gd name="T13" fmla="*/ 0 60000 65536"/>
                <a:gd name="T14" fmla="*/ 0 60000 65536"/>
                <a:gd name="T15" fmla="*/ 0 w 75"/>
                <a:gd name="T16" fmla="*/ 0 h 486"/>
                <a:gd name="T17" fmla="*/ 75 w 75"/>
                <a:gd name="T18" fmla="*/ 486 h 486"/>
              </a:gdLst>
              <a:ahLst/>
              <a:cxnLst>
                <a:cxn ang="T10">
                  <a:pos x="T0" y="T1"/>
                </a:cxn>
                <a:cxn ang="T11">
                  <a:pos x="T2" y="T3"/>
                </a:cxn>
                <a:cxn ang="T12">
                  <a:pos x="T4" y="T5"/>
                </a:cxn>
                <a:cxn ang="T13">
                  <a:pos x="T6" y="T7"/>
                </a:cxn>
                <a:cxn ang="T14">
                  <a:pos x="T8" y="T9"/>
                </a:cxn>
              </a:cxnLst>
              <a:rect l="T15" t="T16" r="T17" b="T18"/>
              <a:pathLst>
                <a:path w="75" h="486">
                  <a:moveTo>
                    <a:pt x="75" y="0"/>
                  </a:moveTo>
                  <a:lnTo>
                    <a:pt x="75" y="411"/>
                  </a:lnTo>
                  <a:lnTo>
                    <a:pt x="0" y="486"/>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8" name="Freeform 26"/>
            <p:cNvSpPr>
              <a:spLocks/>
            </p:cNvSpPr>
            <p:nvPr/>
          </p:nvSpPr>
          <p:spPr bwMode="auto">
            <a:xfrm>
              <a:off x="3804" y="1575"/>
              <a:ext cx="659" cy="75"/>
            </a:xfrm>
            <a:custGeom>
              <a:avLst/>
              <a:gdLst>
                <a:gd name="T0" fmla="*/ 0 w 659"/>
                <a:gd name="T1" fmla="*/ 75 h 75"/>
                <a:gd name="T2" fmla="*/ 72 w 659"/>
                <a:gd name="T3" fmla="*/ 0 h 75"/>
                <a:gd name="T4" fmla="*/ 659 w 659"/>
                <a:gd name="T5" fmla="*/ 0 h 75"/>
                <a:gd name="T6" fmla="*/ 584 w 659"/>
                <a:gd name="T7" fmla="*/ 75 h 75"/>
                <a:gd name="T8" fmla="*/ 0 w 659"/>
                <a:gd name="T9" fmla="*/ 75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9" name="Freeform 27"/>
            <p:cNvSpPr>
              <a:spLocks/>
            </p:cNvSpPr>
            <p:nvPr/>
          </p:nvSpPr>
          <p:spPr bwMode="auto">
            <a:xfrm>
              <a:off x="3848" y="1766"/>
              <a:ext cx="491" cy="186"/>
            </a:xfrm>
            <a:custGeom>
              <a:avLst/>
              <a:gdLst>
                <a:gd name="T0" fmla="*/ 491 w 491"/>
                <a:gd name="T1" fmla="*/ 93 h 186"/>
                <a:gd name="T2" fmla="*/ 491 w 491"/>
                <a:gd name="T3" fmla="*/ 93 h 186"/>
                <a:gd name="T4" fmla="*/ 491 w 491"/>
                <a:gd name="T5" fmla="*/ 104 h 186"/>
                <a:gd name="T6" fmla="*/ 486 w 491"/>
                <a:gd name="T7" fmla="*/ 111 h 186"/>
                <a:gd name="T8" fmla="*/ 481 w 491"/>
                <a:gd name="T9" fmla="*/ 122 h 186"/>
                <a:gd name="T10" fmla="*/ 473 w 491"/>
                <a:gd name="T11" fmla="*/ 129 h 186"/>
                <a:gd name="T12" fmla="*/ 450 w 491"/>
                <a:gd name="T13" fmla="*/ 145 h 186"/>
                <a:gd name="T14" fmla="*/ 419 w 491"/>
                <a:gd name="T15" fmla="*/ 160 h 186"/>
                <a:gd name="T16" fmla="*/ 382 w 491"/>
                <a:gd name="T17" fmla="*/ 171 h 186"/>
                <a:gd name="T18" fmla="*/ 341 w 491"/>
                <a:gd name="T19" fmla="*/ 178 h 186"/>
                <a:gd name="T20" fmla="*/ 295 w 491"/>
                <a:gd name="T21" fmla="*/ 184 h 186"/>
                <a:gd name="T22" fmla="*/ 245 w 491"/>
                <a:gd name="T23" fmla="*/ 186 h 186"/>
                <a:gd name="T24" fmla="*/ 245 w 491"/>
                <a:gd name="T25" fmla="*/ 186 h 186"/>
                <a:gd name="T26" fmla="*/ 196 w 491"/>
                <a:gd name="T27" fmla="*/ 184 h 186"/>
                <a:gd name="T28" fmla="*/ 150 w 491"/>
                <a:gd name="T29" fmla="*/ 178 h 186"/>
                <a:gd name="T30" fmla="*/ 109 w 491"/>
                <a:gd name="T31" fmla="*/ 171 h 186"/>
                <a:gd name="T32" fmla="*/ 72 w 491"/>
                <a:gd name="T33" fmla="*/ 160 h 186"/>
                <a:gd name="T34" fmla="*/ 41 w 491"/>
                <a:gd name="T35" fmla="*/ 145 h 186"/>
                <a:gd name="T36" fmla="*/ 21 w 491"/>
                <a:gd name="T37" fmla="*/ 129 h 186"/>
                <a:gd name="T38" fmla="*/ 10 w 491"/>
                <a:gd name="T39" fmla="*/ 122 h 186"/>
                <a:gd name="T40" fmla="*/ 5 w 491"/>
                <a:gd name="T41" fmla="*/ 111 h 186"/>
                <a:gd name="T42" fmla="*/ 3 w 491"/>
                <a:gd name="T43" fmla="*/ 104 h 186"/>
                <a:gd name="T44" fmla="*/ 0 w 491"/>
                <a:gd name="T45" fmla="*/ 93 h 186"/>
                <a:gd name="T46" fmla="*/ 0 w 491"/>
                <a:gd name="T47" fmla="*/ 93 h 186"/>
                <a:gd name="T48" fmla="*/ 3 w 491"/>
                <a:gd name="T49" fmla="*/ 83 h 186"/>
                <a:gd name="T50" fmla="*/ 5 w 491"/>
                <a:gd name="T51" fmla="*/ 75 h 186"/>
                <a:gd name="T52" fmla="*/ 10 w 491"/>
                <a:gd name="T53" fmla="*/ 65 h 186"/>
                <a:gd name="T54" fmla="*/ 21 w 491"/>
                <a:gd name="T55" fmla="*/ 57 h 186"/>
                <a:gd name="T56" fmla="*/ 41 w 491"/>
                <a:gd name="T57" fmla="*/ 42 h 186"/>
                <a:gd name="T58" fmla="*/ 72 w 491"/>
                <a:gd name="T59" fmla="*/ 29 h 186"/>
                <a:gd name="T60" fmla="*/ 109 w 491"/>
                <a:gd name="T61" fmla="*/ 16 h 186"/>
                <a:gd name="T62" fmla="*/ 150 w 491"/>
                <a:gd name="T63" fmla="*/ 8 h 186"/>
                <a:gd name="T64" fmla="*/ 196 w 491"/>
                <a:gd name="T65" fmla="*/ 3 h 186"/>
                <a:gd name="T66" fmla="*/ 245 w 491"/>
                <a:gd name="T67" fmla="*/ 0 h 186"/>
                <a:gd name="T68" fmla="*/ 245 w 491"/>
                <a:gd name="T69" fmla="*/ 0 h 186"/>
                <a:gd name="T70" fmla="*/ 295 w 491"/>
                <a:gd name="T71" fmla="*/ 3 h 186"/>
                <a:gd name="T72" fmla="*/ 341 w 491"/>
                <a:gd name="T73" fmla="*/ 8 h 186"/>
                <a:gd name="T74" fmla="*/ 382 w 491"/>
                <a:gd name="T75" fmla="*/ 16 h 186"/>
                <a:gd name="T76" fmla="*/ 419 w 491"/>
                <a:gd name="T77" fmla="*/ 29 h 186"/>
                <a:gd name="T78" fmla="*/ 450 w 491"/>
                <a:gd name="T79" fmla="*/ 42 h 186"/>
                <a:gd name="T80" fmla="*/ 473 w 491"/>
                <a:gd name="T81" fmla="*/ 57 h 186"/>
                <a:gd name="T82" fmla="*/ 481 w 491"/>
                <a:gd name="T83" fmla="*/ 65 h 186"/>
                <a:gd name="T84" fmla="*/ 486 w 491"/>
                <a:gd name="T85" fmla="*/ 75 h 186"/>
                <a:gd name="T86" fmla="*/ 491 w 491"/>
                <a:gd name="T87" fmla="*/ 83 h 186"/>
                <a:gd name="T88" fmla="*/ 491 w 491"/>
                <a:gd name="T89" fmla="*/ 93 h 186"/>
                <a:gd name="T90" fmla="*/ 491 w 491"/>
                <a:gd name="T91" fmla="*/ 93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7310" name="Rectangle 28"/>
            <p:cNvSpPr>
              <a:spLocks noChangeArrowheads="1"/>
            </p:cNvSpPr>
            <p:nvPr/>
          </p:nvSpPr>
          <p:spPr bwMode="auto">
            <a:xfrm>
              <a:off x="3882" y="1810"/>
              <a:ext cx="6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Application</a:t>
              </a:r>
              <a:endParaRPr kumimoji="0" lang="en-US" altLang="zh-CN" sz="2400" b="1">
                <a:latin typeface="Arial" panose="020B0604020202020204" pitchFamily="34" charset="0"/>
                <a:ea typeface="宋体" panose="02010600030101010101" pitchFamily="2" charset="-122"/>
              </a:endParaRPr>
            </a:p>
          </p:txBody>
        </p:sp>
        <p:sp>
          <p:nvSpPr>
            <p:cNvPr id="97311" name="Rectangle 29"/>
            <p:cNvSpPr>
              <a:spLocks noChangeArrowheads="1"/>
            </p:cNvSpPr>
            <p:nvPr/>
          </p:nvSpPr>
          <p:spPr bwMode="auto">
            <a:xfrm>
              <a:off x="3820" y="1660"/>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312" name="Freeform 30"/>
            <p:cNvSpPr>
              <a:spLocks/>
            </p:cNvSpPr>
            <p:nvPr/>
          </p:nvSpPr>
          <p:spPr bwMode="auto">
            <a:xfrm>
              <a:off x="1882" y="2069"/>
              <a:ext cx="2132" cy="706"/>
            </a:xfrm>
            <a:custGeom>
              <a:avLst/>
              <a:gdLst>
                <a:gd name="T0" fmla="*/ 0 w 2319"/>
                <a:gd name="T1" fmla="*/ 2 h 933"/>
                <a:gd name="T2" fmla="*/ 0 w 2319"/>
                <a:gd name="T3" fmla="*/ 2 h 933"/>
                <a:gd name="T4" fmla="*/ 15 w 2319"/>
                <a:gd name="T5" fmla="*/ 2 h 933"/>
                <a:gd name="T6" fmla="*/ 23 w 2319"/>
                <a:gd name="T7" fmla="*/ 2 h 933"/>
                <a:gd name="T8" fmla="*/ 29 w 2319"/>
                <a:gd name="T9" fmla="*/ 2 h 933"/>
                <a:gd name="T10" fmla="*/ 37 w 2319"/>
                <a:gd name="T11" fmla="*/ 2 h 933"/>
                <a:gd name="T12" fmla="*/ 42 w 2319"/>
                <a:gd name="T13" fmla="*/ 2 h 933"/>
                <a:gd name="T14" fmla="*/ 48 w 2319"/>
                <a:gd name="T15" fmla="*/ 2 h 933"/>
                <a:gd name="T16" fmla="*/ 54 w 2319"/>
                <a:gd name="T17" fmla="*/ 2 h 933"/>
                <a:gd name="T18" fmla="*/ 61 w 2319"/>
                <a:gd name="T19" fmla="*/ 2 h 933"/>
                <a:gd name="T20" fmla="*/ 66 w 2319"/>
                <a:gd name="T21" fmla="*/ 2 h 933"/>
                <a:gd name="T22" fmla="*/ 71 w 2319"/>
                <a:gd name="T23" fmla="*/ 2 h 933"/>
                <a:gd name="T24" fmla="*/ 75 w 2319"/>
                <a:gd name="T25" fmla="*/ 2 h 933"/>
                <a:gd name="T26" fmla="*/ 79 w 2319"/>
                <a:gd name="T27" fmla="*/ 2 h 933"/>
                <a:gd name="T28" fmla="*/ 86 w 2319"/>
                <a:gd name="T29" fmla="*/ 2 h 933"/>
                <a:gd name="T30" fmla="*/ 89 w 2319"/>
                <a:gd name="T31" fmla="*/ 2 h 933"/>
                <a:gd name="T32" fmla="*/ 93 w 2319"/>
                <a:gd name="T33" fmla="*/ 2 h 933"/>
                <a:gd name="T34" fmla="*/ 99 w 2319"/>
                <a:gd name="T35" fmla="*/ 2 h 933"/>
                <a:gd name="T36" fmla="*/ 101 w 2319"/>
                <a:gd name="T37" fmla="*/ 2 h 933"/>
                <a:gd name="T38" fmla="*/ 106 w 2319"/>
                <a:gd name="T39" fmla="*/ 2 h 933"/>
                <a:gd name="T40" fmla="*/ 110 w 2319"/>
                <a:gd name="T41" fmla="*/ 2 h 933"/>
                <a:gd name="T42" fmla="*/ 111 w 2319"/>
                <a:gd name="T43" fmla="*/ 2 h 933"/>
                <a:gd name="T44" fmla="*/ 117 w 2319"/>
                <a:gd name="T45" fmla="*/ 2 h 933"/>
                <a:gd name="T46" fmla="*/ 120 w 2319"/>
                <a:gd name="T47" fmla="*/ 2 h 933"/>
                <a:gd name="T48" fmla="*/ 121 w 2319"/>
                <a:gd name="T49" fmla="*/ 2 h 933"/>
                <a:gd name="T50" fmla="*/ 126 w 2319"/>
                <a:gd name="T51" fmla="*/ 2 h 933"/>
                <a:gd name="T52" fmla="*/ 129 w 2319"/>
                <a:gd name="T53" fmla="*/ 2 h 933"/>
                <a:gd name="T54" fmla="*/ 131 w 2319"/>
                <a:gd name="T55" fmla="*/ 2 h 933"/>
                <a:gd name="T56" fmla="*/ 134 w 2319"/>
                <a:gd name="T57" fmla="*/ 2 h 933"/>
                <a:gd name="T58" fmla="*/ 137 w 2319"/>
                <a:gd name="T59" fmla="*/ 2 h 933"/>
                <a:gd name="T60" fmla="*/ 140 w 2319"/>
                <a:gd name="T61" fmla="*/ 2 h 933"/>
                <a:gd name="T62" fmla="*/ 142 w 2319"/>
                <a:gd name="T63" fmla="*/ 2 h 933"/>
                <a:gd name="T64" fmla="*/ 143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9933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3" name="Freeform 31"/>
            <p:cNvSpPr>
              <a:spLocks/>
            </p:cNvSpPr>
            <p:nvPr/>
          </p:nvSpPr>
          <p:spPr bwMode="auto">
            <a:xfrm>
              <a:off x="3848" y="1766"/>
              <a:ext cx="491" cy="186"/>
            </a:xfrm>
            <a:custGeom>
              <a:avLst/>
              <a:gdLst>
                <a:gd name="T0" fmla="*/ 491 w 491"/>
                <a:gd name="T1" fmla="*/ 93 h 186"/>
                <a:gd name="T2" fmla="*/ 491 w 491"/>
                <a:gd name="T3" fmla="*/ 93 h 186"/>
                <a:gd name="T4" fmla="*/ 491 w 491"/>
                <a:gd name="T5" fmla="*/ 104 h 186"/>
                <a:gd name="T6" fmla="*/ 486 w 491"/>
                <a:gd name="T7" fmla="*/ 111 h 186"/>
                <a:gd name="T8" fmla="*/ 481 w 491"/>
                <a:gd name="T9" fmla="*/ 122 h 186"/>
                <a:gd name="T10" fmla="*/ 473 w 491"/>
                <a:gd name="T11" fmla="*/ 129 h 186"/>
                <a:gd name="T12" fmla="*/ 450 w 491"/>
                <a:gd name="T13" fmla="*/ 145 h 186"/>
                <a:gd name="T14" fmla="*/ 419 w 491"/>
                <a:gd name="T15" fmla="*/ 160 h 186"/>
                <a:gd name="T16" fmla="*/ 382 w 491"/>
                <a:gd name="T17" fmla="*/ 171 h 186"/>
                <a:gd name="T18" fmla="*/ 341 w 491"/>
                <a:gd name="T19" fmla="*/ 178 h 186"/>
                <a:gd name="T20" fmla="*/ 295 w 491"/>
                <a:gd name="T21" fmla="*/ 184 h 186"/>
                <a:gd name="T22" fmla="*/ 245 w 491"/>
                <a:gd name="T23" fmla="*/ 186 h 186"/>
                <a:gd name="T24" fmla="*/ 245 w 491"/>
                <a:gd name="T25" fmla="*/ 186 h 186"/>
                <a:gd name="T26" fmla="*/ 196 w 491"/>
                <a:gd name="T27" fmla="*/ 184 h 186"/>
                <a:gd name="T28" fmla="*/ 150 w 491"/>
                <a:gd name="T29" fmla="*/ 178 h 186"/>
                <a:gd name="T30" fmla="*/ 109 w 491"/>
                <a:gd name="T31" fmla="*/ 171 h 186"/>
                <a:gd name="T32" fmla="*/ 72 w 491"/>
                <a:gd name="T33" fmla="*/ 160 h 186"/>
                <a:gd name="T34" fmla="*/ 41 w 491"/>
                <a:gd name="T35" fmla="*/ 145 h 186"/>
                <a:gd name="T36" fmla="*/ 21 w 491"/>
                <a:gd name="T37" fmla="*/ 129 h 186"/>
                <a:gd name="T38" fmla="*/ 10 w 491"/>
                <a:gd name="T39" fmla="*/ 122 h 186"/>
                <a:gd name="T40" fmla="*/ 5 w 491"/>
                <a:gd name="T41" fmla="*/ 111 h 186"/>
                <a:gd name="T42" fmla="*/ 3 w 491"/>
                <a:gd name="T43" fmla="*/ 104 h 186"/>
                <a:gd name="T44" fmla="*/ 0 w 491"/>
                <a:gd name="T45" fmla="*/ 93 h 186"/>
                <a:gd name="T46" fmla="*/ 0 w 491"/>
                <a:gd name="T47" fmla="*/ 93 h 186"/>
                <a:gd name="T48" fmla="*/ 3 w 491"/>
                <a:gd name="T49" fmla="*/ 83 h 186"/>
                <a:gd name="T50" fmla="*/ 5 w 491"/>
                <a:gd name="T51" fmla="*/ 75 h 186"/>
                <a:gd name="T52" fmla="*/ 10 w 491"/>
                <a:gd name="T53" fmla="*/ 65 h 186"/>
                <a:gd name="T54" fmla="*/ 21 w 491"/>
                <a:gd name="T55" fmla="*/ 57 h 186"/>
                <a:gd name="T56" fmla="*/ 41 w 491"/>
                <a:gd name="T57" fmla="*/ 42 h 186"/>
                <a:gd name="T58" fmla="*/ 72 w 491"/>
                <a:gd name="T59" fmla="*/ 29 h 186"/>
                <a:gd name="T60" fmla="*/ 109 w 491"/>
                <a:gd name="T61" fmla="*/ 16 h 186"/>
                <a:gd name="T62" fmla="*/ 150 w 491"/>
                <a:gd name="T63" fmla="*/ 8 h 186"/>
                <a:gd name="T64" fmla="*/ 196 w 491"/>
                <a:gd name="T65" fmla="*/ 3 h 186"/>
                <a:gd name="T66" fmla="*/ 245 w 491"/>
                <a:gd name="T67" fmla="*/ 0 h 186"/>
                <a:gd name="T68" fmla="*/ 245 w 491"/>
                <a:gd name="T69" fmla="*/ 0 h 186"/>
                <a:gd name="T70" fmla="*/ 295 w 491"/>
                <a:gd name="T71" fmla="*/ 3 h 186"/>
                <a:gd name="T72" fmla="*/ 341 w 491"/>
                <a:gd name="T73" fmla="*/ 8 h 186"/>
                <a:gd name="T74" fmla="*/ 382 w 491"/>
                <a:gd name="T75" fmla="*/ 16 h 186"/>
                <a:gd name="T76" fmla="*/ 419 w 491"/>
                <a:gd name="T77" fmla="*/ 29 h 186"/>
                <a:gd name="T78" fmla="*/ 450 w 491"/>
                <a:gd name="T79" fmla="*/ 42 h 186"/>
                <a:gd name="T80" fmla="*/ 473 w 491"/>
                <a:gd name="T81" fmla="*/ 57 h 186"/>
                <a:gd name="T82" fmla="*/ 481 w 491"/>
                <a:gd name="T83" fmla="*/ 65 h 186"/>
                <a:gd name="T84" fmla="*/ 486 w 491"/>
                <a:gd name="T85" fmla="*/ 75 h 186"/>
                <a:gd name="T86" fmla="*/ 491 w 491"/>
                <a:gd name="T87" fmla="*/ 83 h 186"/>
                <a:gd name="T88" fmla="*/ 491 w 491"/>
                <a:gd name="T89" fmla="*/ 93 h 186"/>
                <a:gd name="T90" fmla="*/ 491 w 491"/>
                <a:gd name="T91" fmla="*/ 93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4" name="Freeform 32"/>
            <p:cNvSpPr>
              <a:spLocks/>
            </p:cNvSpPr>
            <p:nvPr/>
          </p:nvSpPr>
          <p:spPr bwMode="auto">
            <a:xfrm>
              <a:off x="4073" y="1929"/>
              <a:ext cx="54" cy="21"/>
            </a:xfrm>
            <a:custGeom>
              <a:avLst/>
              <a:gdLst>
                <a:gd name="T0" fmla="*/ 0 w 54"/>
                <a:gd name="T1" fmla="*/ 0 h 21"/>
                <a:gd name="T2" fmla="*/ 10 w 54"/>
                <a:gd name="T3" fmla="*/ 21 h 21"/>
                <a:gd name="T4" fmla="*/ 10 w 54"/>
                <a:gd name="T5" fmla="*/ 21 h 21"/>
                <a:gd name="T6" fmla="*/ 23 w 54"/>
                <a:gd name="T7" fmla="*/ 21 h 21"/>
                <a:gd name="T8" fmla="*/ 51 w 54"/>
                <a:gd name="T9" fmla="*/ 21 h 21"/>
                <a:gd name="T10" fmla="*/ 51 w 54"/>
                <a:gd name="T11" fmla="*/ 21 h 21"/>
                <a:gd name="T12" fmla="*/ 54 w 54"/>
                <a:gd name="T13" fmla="*/ 18 h 21"/>
                <a:gd name="T14" fmla="*/ 49 w 54"/>
                <a:gd name="T15" fmla="*/ 15 h 21"/>
                <a:gd name="T16" fmla="*/ 31 w 54"/>
                <a:gd name="T17" fmla="*/ 10 h 21"/>
                <a:gd name="T18" fmla="*/ 0 w 54"/>
                <a:gd name="T19" fmla="*/ 0 h 21"/>
                <a:gd name="T20" fmla="*/ 0 w 54"/>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0" y="0"/>
                  </a:moveTo>
                  <a:lnTo>
                    <a:pt x="10" y="21"/>
                  </a:lnTo>
                  <a:lnTo>
                    <a:pt x="23" y="21"/>
                  </a:lnTo>
                  <a:lnTo>
                    <a:pt x="51" y="21"/>
                  </a:lnTo>
                  <a:lnTo>
                    <a:pt x="54" y="18"/>
                  </a:lnTo>
                  <a:lnTo>
                    <a:pt x="49" y="15"/>
                  </a:lnTo>
                  <a:lnTo>
                    <a:pt x="31"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15" name="Freeform 33"/>
            <p:cNvSpPr>
              <a:spLocks/>
            </p:cNvSpPr>
            <p:nvPr/>
          </p:nvSpPr>
          <p:spPr bwMode="auto">
            <a:xfrm>
              <a:off x="2133" y="3561"/>
              <a:ext cx="302" cy="26"/>
            </a:xfrm>
            <a:custGeom>
              <a:avLst/>
              <a:gdLst>
                <a:gd name="T0" fmla="*/ 0 w 302"/>
                <a:gd name="T1" fmla="*/ 26 h 26"/>
                <a:gd name="T2" fmla="*/ 31 w 302"/>
                <a:gd name="T3" fmla="*/ 0 h 26"/>
                <a:gd name="T4" fmla="*/ 269 w 302"/>
                <a:gd name="T5" fmla="*/ 0 h 26"/>
                <a:gd name="T6" fmla="*/ 302 w 302"/>
                <a:gd name="T7" fmla="*/ 26 h 26"/>
                <a:gd name="T8" fmla="*/ 0 w 302"/>
                <a:gd name="T9" fmla="*/ 26 h 26"/>
                <a:gd name="T10" fmla="*/ 0 w 302"/>
                <a:gd name="T11" fmla="*/ 26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69"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7316" name="Rectangle 34"/>
            <p:cNvSpPr>
              <a:spLocks noChangeArrowheads="1"/>
            </p:cNvSpPr>
            <p:nvPr/>
          </p:nvSpPr>
          <p:spPr bwMode="auto">
            <a:xfrm>
              <a:off x="2133" y="3587"/>
              <a:ext cx="302" cy="6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17" name="Rectangle 35"/>
            <p:cNvSpPr>
              <a:spLocks noChangeArrowheads="1"/>
            </p:cNvSpPr>
            <p:nvPr/>
          </p:nvSpPr>
          <p:spPr bwMode="auto">
            <a:xfrm>
              <a:off x="2123" y="3677"/>
              <a:ext cx="323" cy="13"/>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18" name="Freeform 36"/>
            <p:cNvSpPr>
              <a:spLocks/>
            </p:cNvSpPr>
            <p:nvPr/>
          </p:nvSpPr>
          <p:spPr bwMode="auto">
            <a:xfrm>
              <a:off x="2123" y="3649"/>
              <a:ext cx="323" cy="28"/>
            </a:xfrm>
            <a:custGeom>
              <a:avLst/>
              <a:gdLst>
                <a:gd name="T0" fmla="*/ 0 w 323"/>
                <a:gd name="T1" fmla="*/ 28 h 28"/>
                <a:gd name="T2" fmla="*/ 36 w 323"/>
                <a:gd name="T3" fmla="*/ 0 h 28"/>
                <a:gd name="T4" fmla="*/ 286 w 323"/>
                <a:gd name="T5" fmla="*/ 0 h 28"/>
                <a:gd name="T6" fmla="*/ 323 w 323"/>
                <a:gd name="T7" fmla="*/ 28 h 28"/>
                <a:gd name="T8" fmla="*/ 0 w 323"/>
                <a:gd name="T9" fmla="*/ 28 h 28"/>
                <a:gd name="T10" fmla="*/ 0 w 323"/>
                <a:gd name="T11" fmla="*/ 28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6" y="0"/>
                  </a:lnTo>
                  <a:lnTo>
                    <a:pt x="286"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7319" name="Freeform 37"/>
            <p:cNvSpPr>
              <a:spLocks/>
            </p:cNvSpPr>
            <p:nvPr/>
          </p:nvSpPr>
          <p:spPr bwMode="auto">
            <a:xfrm>
              <a:off x="2177" y="3414"/>
              <a:ext cx="214" cy="21"/>
            </a:xfrm>
            <a:custGeom>
              <a:avLst/>
              <a:gdLst>
                <a:gd name="T0" fmla="*/ 0 w 214"/>
                <a:gd name="T1" fmla="*/ 21 h 21"/>
                <a:gd name="T2" fmla="*/ 23 w 214"/>
                <a:gd name="T3" fmla="*/ 0 h 21"/>
                <a:gd name="T4" fmla="*/ 188 w 214"/>
                <a:gd name="T5" fmla="*/ 0 h 21"/>
                <a:gd name="T6" fmla="*/ 214 w 214"/>
                <a:gd name="T7" fmla="*/ 21 h 21"/>
                <a:gd name="T8" fmla="*/ 0 w 214"/>
                <a:gd name="T9" fmla="*/ 21 h 21"/>
                <a:gd name="T10" fmla="*/ 0 w 214"/>
                <a:gd name="T11" fmla="*/ 21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88"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7320" name="Rectangle 38"/>
            <p:cNvSpPr>
              <a:spLocks noChangeArrowheads="1"/>
            </p:cNvSpPr>
            <p:nvPr/>
          </p:nvSpPr>
          <p:spPr bwMode="auto">
            <a:xfrm>
              <a:off x="2177" y="3435"/>
              <a:ext cx="214" cy="14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1" name="Rectangle 39"/>
            <p:cNvSpPr>
              <a:spLocks noChangeArrowheads="1"/>
            </p:cNvSpPr>
            <p:nvPr/>
          </p:nvSpPr>
          <p:spPr bwMode="auto">
            <a:xfrm>
              <a:off x="2195" y="3453"/>
              <a:ext cx="176" cy="108"/>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2" name="Freeform 40"/>
            <p:cNvSpPr>
              <a:spLocks/>
            </p:cNvSpPr>
            <p:nvPr/>
          </p:nvSpPr>
          <p:spPr bwMode="auto">
            <a:xfrm>
              <a:off x="3900" y="3566"/>
              <a:ext cx="302" cy="29"/>
            </a:xfrm>
            <a:custGeom>
              <a:avLst/>
              <a:gdLst>
                <a:gd name="T0" fmla="*/ 0 w 302"/>
                <a:gd name="T1" fmla="*/ 29 h 29"/>
                <a:gd name="T2" fmla="*/ 31 w 302"/>
                <a:gd name="T3" fmla="*/ 0 h 29"/>
                <a:gd name="T4" fmla="*/ 268 w 302"/>
                <a:gd name="T5" fmla="*/ 0 h 29"/>
                <a:gd name="T6" fmla="*/ 302 w 302"/>
                <a:gd name="T7" fmla="*/ 29 h 29"/>
                <a:gd name="T8" fmla="*/ 0 w 302"/>
                <a:gd name="T9" fmla="*/ 29 h 29"/>
                <a:gd name="T10" fmla="*/ 0 w 302"/>
                <a:gd name="T11" fmla="*/ 29 h 29"/>
                <a:gd name="T12" fmla="*/ 0 60000 65536"/>
                <a:gd name="T13" fmla="*/ 0 60000 65536"/>
                <a:gd name="T14" fmla="*/ 0 60000 65536"/>
                <a:gd name="T15" fmla="*/ 0 60000 65536"/>
                <a:gd name="T16" fmla="*/ 0 60000 65536"/>
                <a:gd name="T17" fmla="*/ 0 60000 65536"/>
                <a:gd name="T18" fmla="*/ 0 w 302"/>
                <a:gd name="T19" fmla="*/ 0 h 29"/>
                <a:gd name="T20" fmla="*/ 302 w 30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02" h="29">
                  <a:moveTo>
                    <a:pt x="0" y="29"/>
                  </a:moveTo>
                  <a:lnTo>
                    <a:pt x="31" y="0"/>
                  </a:lnTo>
                  <a:lnTo>
                    <a:pt x="268" y="0"/>
                  </a:lnTo>
                  <a:lnTo>
                    <a:pt x="302" y="29"/>
                  </a:lnTo>
                  <a:lnTo>
                    <a:pt x="0" y="29"/>
                  </a:lnTo>
                  <a:close/>
                </a:path>
              </a:pathLst>
            </a:custGeom>
            <a:solidFill>
              <a:srgbClr val="CCCCCC"/>
            </a:solidFill>
            <a:ln w="7938">
              <a:solidFill>
                <a:srgbClr val="000000"/>
              </a:solidFill>
              <a:round/>
              <a:headEnd/>
              <a:tailEnd/>
            </a:ln>
          </p:spPr>
          <p:txBody>
            <a:bodyPr/>
            <a:lstStyle/>
            <a:p>
              <a:endParaRPr lang="zh-CN" altLang="en-US"/>
            </a:p>
          </p:txBody>
        </p:sp>
        <p:sp>
          <p:nvSpPr>
            <p:cNvPr id="97323" name="Rectangle 41"/>
            <p:cNvSpPr>
              <a:spLocks noChangeArrowheads="1"/>
            </p:cNvSpPr>
            <p:nvPr/>
          </p:nvSpPr>
          <p:spPr bwMode="auto">
            <a:xfrm>
              <a:off x="3900" y="3595"/>
              <a:ext cx="302" cy="6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4" name="Rectangle 42"/>
            <p:cNvSpPr>
              <a:spLocks noChangeArrowheads="1"/>
            </p:cNvSpPr>
            <p:nvPr/>
          </p:nvSpPr>
          <p:spPr bwMode="auto">
            <a:xfrm>
              <a:off x="3889" y="3685"/>
              <a:ext cx="323" cy="13"/>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5" name="Freeform 43"/>
            <p:cNvSpPr>
              <a:spLocks/>
            </p:cNvSpPr>
            <p:nvPr/>
          </p:nvSpPr>
          <p:spPr bwMode="auto">
            <a:xfrm>
              <a:off x="3889" y="3657"/>
              <a:ext cx="323" cy="28"/>
            </a:xfrm>
            <a:custGeom>
              <a:avLst/>
              <a:gdLst>
                <a:gd name="T0" fmla="*/ 0 w 323"/>
                <a:gd name="T1" fmla="*/ 28 h 28"/>
                <a:gd name="T2" fmla="*/ 37 w 323"/>
                <a:gd name="T3" fmla="*/ 0 h 28"/>
                <a:gd name="T4" fmla="*/ 287 w 323"/>
                <a:gd name="T5" fmla="*/ 0 h 28"/>
                <a:gd name="T6" fmla="*/ 323 w 323"/>
                <a:gd name="T7" fmla="*/ 28 h 28"/>
                <a:gd name="T8" fmla="*/ 0 w 323"/>
                <a:gd name="T9" fmla="*/ 28 h 28"/>
                <a:gd name="T10" fmla="*/ 0 w 323"/>
                <a:gd name="T11" fmla="*/ 28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7" y="0"/>
                  </a:lnTo>
                  <a:lnTo>
                    <a:pt x="287"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7326" name="Freeform 44"/>
            <p:cNvSpPr>
              <a:spLocks/>
            </p:cNvSpPr>
            <p:nvPr/>
          </p:nvSpPr>
          <p:spPr bwMode="auto">
            <a:xfrm>
              <a:off x="3944" y="3422"/>
              <a:ext cx="214" cy="20"/>
            </a:xfrm>
            <a:custGeom>
              <a:avLst/>
              <a:gdLst>
                <a:gd name="T0" fmla="*/ 0 w 214"/>
                <a:gd name="T1" fmla="*/ 20 h 20"/>
                <a:gd name="T2" fmla="*/ 23 w 214"/>
                <a:gd name="T3" fmla="*/ 0 h 20"/>
                <a:gd name="T4" fmla="*/ 191 w 214"/>
                <a:gd name="T5" fmla="*/ 0 h 20"/>
                <a:gd name="T6" fmla="*/ 214 w 214"/>
                <a:gd name="T7" fmla="*/ 20 h 20"/>
                <a:gd name="T8" fmla="*/ 0 w 214"/>
                <a:gd name="T9" fmla="*/ 20 h 20"/>
                <a:gd name="T10" fmla="*/ 0 w 214"/>
                <a:gd name="T11" fmla="*/ 20 h 20"/>
                <a:gd name="T12" fmla="*/ 0 60000 65536"/>
                <a:gd name="T13" fmla="*/ 0 60000 65536"/>
                <a:gd name="T14" fmla="*/ 0 60000 65536"/>
                <a:gd name="T15" fmla="*/ 0 60000 65536"/>
                <a:gd name="T16" fmla="*/ 0 60000 65536"/>
                <a:gd name="T17" fmla="*/ 0 60000 65536"/>
                <a:gd name="T18" fmla="*/ 0 w 214"/>
                <a:gd name="T19" fmla="*/ 0 h 20"/>
                <a:gd name="T20" fmla="*/ 214 w 21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14" h="20">
                  <a:moveTo>
                    <a:pt x="0" y="20"/>
                  </a:moveTo>
                  <a:lnTo>
                    <a:pt x="23" y="0"/>
                  </a:lnTo>
                  <a:lnTo>
                    <a:pt x="191" y="0"/>
                  </a:lnTo>
                  <a:lnTo>
                    <a:pt x="214" y="20"/>
                  </a:lnTo>
                  <a:lnTo>
                    <a:pt x="0" y="20"/>
                  </a:lnTo>
                  <a:close/>
                </a:path>
              </a:pathLst>
            </a:custGeom>
            <a:solidFill>
              <a:srgbClr val="CCCCCC"/>
            </a:solidFill>
            <a:ln w="7938">
              <a:solidFill>
                <a:srgbClr val="000000"/>
              </a:solidFill>
              <a:round/>
              <a:headEnd/>
              <a:tailEnd/>
            </a:ln>
          </p:spPr>
          <p:txBody>
            <a:bodyPr/>
            <a:lstStyle/>
            <a:p>
              <a:endParaRPr lang="zh-CN" altLang="en-US"/>
            </a:p>
          </p:txBody>
        </p:sp>
        <p:sp>
          <p:nvSpPr>
            <p:cNvPr id="97327" name="Rectangle 45"/>
            <p:cNvSpPr>
              <a:spLocks noChangeArrowheads="1"/>
            </p:cNvSpPr>
            <p:nvPr/>
          </p:nvSpPr>
          <p:spPr bwMode="auto">
            <a:xfrm>
              <a:off x="3944" y="3442"/>
              <a:ext cx="214" cy="14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8" name="Rectangle 46"/>
            <p:cNvSpPr>
              <a:spLocks noChangeArrowheads="1"/>
            </p:cNvSpPr>
            <p:nvPr/>
          </p:nvSpPr>
          <p:spPr bwMode="auto">
            <a:xfrm>
              <a:off x="3962" y="3458"/>
              <a:ext cx="175" cy="111"/>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9" name="Freeform 47"/>
            <p:cNvSpPr>
              <a:spLocks/>
            </p:cNvSpPr>
            <p:nvPr/>
          </p:nvSpPr>
          <p:spPr bwMode="auto">
            <a:xfrm>
              <a:off x="2123" y="2061"/>
              <a:ext cx="302" cy="26"/>
            </a:xfrm>
            <a:custGeom>
              <a:avLst/>
              <a:gdLst>
                <a:gd name="T0" fmla="*/ 0 w 302"/>
                <a:gd name="T1" fmla="*/ 26 h 26"/>
                <a:gd name="T2" fmla="*/ 31 w 302"/>
                <a:gd name="T3" fmla="*/ 0 h 26"/>
                <a:gd name="T4" fmla="*/ 271 w 302"/>
                <a:gd name="T5" fmla="*/ 0 h 26"/>
                <a:gd name="T6" fmla="*/ 302 w 302"/>
                <a:gd name="T7" fmla="*/ 26 h 26"/>
                <a:gd name="T8" fmla="*/ 0 w 302"/>
                <a:gd name="T9" fmla="*/ 26 h 26"/>
                <a:gd name="T10" fmla="*/ 0 w 302"/>
                <a:gd name="T11" fmla="*/ 26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71"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7330" name="Rectangle 48"/>
            <p:cNvSpPr>
              <a:spLocks noChangeArrowheads="1"/>
            </p:cNvSpPr>
            <p:nvPr/>
          </p:nvSpPr>
          <p:spPr bwMode="auto">
            <a:xfrm>
              <a:off x="2123" y="2087"/>
              <a:ext cx="302" cy="64"/>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1" name="Rectangle 49"/>
            <p:cNvSpPr>
              <a:spLocks noChangeArrowheads="1"/>
            </p:cNvSpPr>
            <p:nvPr/>
          </p:nvSpPr>
          <p:spPr bwMode="auto">
            <a:xfrm>
              <a:off x="2115" y="2179"/>
              <a:ext cx="320" cy="11"/>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2" name="Freeform 50"/>
            <p:cNvSpPr>
              <a:spLocks/>
            </p:cNvSpPr>
            <p:nvPr/>
          </p:nvSpPr>
          <p:spPr bwMode="auto">
            <a:xfrm>
              <a:off x="2115" y="2151"/>
              <a:ext cx="320" cy="28"/>
            </a:xfrm>
            <a:custGeom>
              <a:avLst/>
              <a:gdLst>
                <a:gd name="T0" fmla="*/ 0 w 320"/>
                <a:gd name="T1" fmla="*/ 28 h 28"/>
                <a:gd name="T2" fmla="*/ 33 w 320"/>
                <a:gd name="T3" fmla="*/ 0 h 28"/>
                <a:gd name="T4" fmla="*/ 287 w 320"/>
                <a:gd name="T5" fmla="*/ 0 h 28"/>
                <a:gd name="T6" fmla="*/ 320 w 320"/>
                <a:gd name="T7" fmla="*/ 28 h 28"/>
                <a:gd name="T8" fmla="*/ 0 w 320"/>
                <a:gd name="T9" fmla="*/ 28 h 28"/>
                <a:gd name="T10" fmla="*/ 0 w 320"/>
                <a:gd name="T11" fmla="*/ 28 h 28"/>
                <a:gd name="T12" fmla="*/ 0 60000 65536"/>
                <a:gd name="T13" fmla="*/ 0 60000 65536"/>
                <a:gd name="T14" fmla="*/ 0 60000 65536"/>
                <a:gd name="T15" fmla="*/ 0 60000 65536"/>
                <a:gd name="T16" fmla="*/ 0 60000 65536"/>
                <a:gd name="T17" fmla="*/ 0 60000 65536"/>
                <a:gd name="T18" fmla="*/ 0 w 320"/>
                <a:gd name="T19" fmla="*/ 0 h 28"/>
                <a:gd name="T20" fmla="*/ 320 w 32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0" h="28">
                  <a:moveTo>
                    <a:pt x="0" y="28"/>
                  </a:moveTo>
                  <a:lnTo>
                    <a:pt x="33" y="0"/>
                  </a:lnTo>
                  <a:lnTo>
                    <a:pt x="287" y="0"/>
                  </a:lnTo>
                  <a:lnTo>
                    <a:pt x="320"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7333" name="Freeform 51"/>
            <p:cNvSpPr>
              <a:spLocks/>
            </p:cNvSpPr>
            <p:nvPr/>
          </p:nvSpPr>
          <p:spPr bwMode="auto">
            <a:xfrm>
              <a:off x="2167" y="1916"/>
              <a:ext cx="214" cy="21"/>
            </a:xfrm>
            <a:custGeom>
              <a:avLst/>
              <a:gdLst>
                <a:gd name="T0" fmla="*/ 0 w 214"/>
                <a:gd name="T1" fmla="*/ 21 h 21"/>
                <a:gd name="T2" fmla="*/ 23 w 214"/>
                <a:gd name="T3" fmla="*/ 0 h 21"/>
                <a:gd name="T4" fmla="*/ 191 w 214"/>
                <a:gd name="T5" fmla="*/ 0 h 21"/>
                <a:gd name="T6" fmla="*/ 214 w 214"/>
                <a:gd name="T7" fmla="*/ 21 h 21"/>
                <a:gd name="T8" fmla="*/ 0 w 214"/>
                <a:gd name="T9" fmla="*/ 21 h 21"/>
                <a:gd name="T10" fmla="*/ 0 w 214"/>
                <a:gd name="T11" fmla="*/ 21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91"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7334" name="Rectangle 52"/>
            <p:cNvSpPr>
              <a:spLocks noChangeArrowheads="1"/>
            </p:cNvSpPr>
            <p:nvPr/>
          </p:nvSpPr>
          <p:spPr bwMode="auto">
            <a:xfrm>
              <a:off x="2167" y="1937"/>
              <a:ext cx="214" cy="14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5" name="Rectangle 53"/>
            <p:cNvSpPr>
              <a:spLocks noChangeArrowheads="1"/>
            </p:cNvSpPr>
            <p:nvPr/>
          </p:nvSpPr>
          <p:spPr bwMode="auto">
            <a:xfrm>
              <a:off x="2187" y="1952"/>
              <a:ext cx="176" cy="109"/>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6" name="Freeform 54"/>
            <p:cNvSpPr>
              <a:spLocks/>
            </p:cNvSpPr>
            <p:nvPr/>
          </p:nvSpPr>
          <p:spPr bwMode="auto">
            <a:xfrm>
              <a:off x="1927" y="2115"/>
              <a:ext cx="2223" cy="797"/>
            </a:xfrm>
            <a:custGeom>
              <a:avLst/>
              <a:gdLst>
                <a:gd name="T0" fmla="*/ 0 w 2319"/>
                <a:gd name="T1" fmla="*/ 5 h 933"/>
                <a:gd name="T2" fmla="*/ 0 w 2319"/>
                <a:gd name="T3" fmla="*/ 5 h 933"/>
                <a:gd name="T4" fmla="*/ 60 w 2319"/>
                <a:gd name="T5" fmla="*/ 5 h 933"/>
                <a:gd name="T6" fmla="*/ 88 w 2319"/>
                <a:gd name="T7" fmla="*/ 5 h 933"/>
                <a:gd name="T8" fmla="*/ 117 w 2319"/>
                <a:gd name="T9" fmla="*/ 5 h 933"/>
                <a:gd name="T10" fmla="*/ 142 w 2319"/>
                <a:gd name="T11" fmla="*/ 5 h 933"/>
                <a:gd name="T12" fmla="*/ 167 w 2319"/>
                <a:gd name="T13" fmla="*/ 5 h 933"/>
                <a:gd name="T14" fmla="*/ 192 w 2319"/>
                <a:gd name="T15" fmla="*/ 5 h 933"/>
                <a:gd name="T16" fmla="*/ 215 w 2319"/>
                <a:gd name="T17" fmla="*/ 5 h 933"/>
                <a:gd name="T18" fmla="*/ 238 w 2319"/>
                <a:gd name="T19" fmla="*/ 5 h 933"/>
                <a:gd name="T20" fmla="*/ 261 w 2319"/>
                <a:gd name="T21" fmla="*/ 5 h 933"/>
                <a:gd name="T22" fmla="*/ 280 w 2319"/>
                <a:gd name="T23" fmla="*/ 5 h 933"/>
                <a:gd name="T24" fmla="*/ 300 w 2319"/>
                <a:gd name="T25" fmla="*/ 5 h 933"/>
                <a:gd name="T26" fmla="*/ 319 w 2319"/>
                <a:gd name="T27" fmla="*/ 4 h 933"/>
                <a:gd name="T28" fmla="*/ 338 w 2319"/>
                <a:gd name="T29" fmla="*/ 4 h 933"/>
                <a:gd name="T30" fmla="*/ 356 w 2319"/>
                <a:gd name="T31" fmla="*/ 4 h 933"/>
                <a:gd name="T32" fmla="*/ 371 w 2319"/>
                <a:gd name="T33" fmla="*/ 4 h 933"/>
                <a:gd name="T34" fmla="*/ 387 w 2319"/>
                <a:gd name="T35" fmla="*/ 4 h 933"/>
                <a:gd name="T36" fmla="*/ 404 w 2319"/>
                <a:gd name="T37" fmla="*/ 3 h 933"/>
                <a:gd name="T38" fmla="*/ 420 w 2319"/>
                <a:gd name="T39" fmla="*/ 3 h 933"/>
                <a:gd name="T40" fmla="*/ 435 w 2319"/>
                <a:gd name="T41" fmla="*/ 3 h 933"/>
                <a:gd name="T42" fmla="*/ 448 w 2319"/>
                <a:gd name="T43" fmla="*/ 3 h 933"/>
                <a:gd name="T44" fmla="*/ 459 w 2319"/>
                <a:gd name="T45" fmla="*/ 3 h 933"/>
                <a:gd name="T46" fmla="*/ 475 w 2319"/>
                <a:gd name="T47" fmla="*/ 3 h 933"/>
                <a:gd name="T48" fmla="*/ 486 w 2319"/>
                <a:gd name="T49" fmla="*/ 3 h 933"/>
                <a:gd name="T50" fmla="*/ 499 w 2319"/>
                <a:gd name="T51" fmla="*/ 3 h 933"/>
                <a:gd name="T52" fmla="*/ 512 w 2319"/>
                <a:gd name="T53" fmla="*/ 3 h 933"/>
                <a:gd name="T54" fmla="*/ 521 w 2319"/>
                <a:gd name="T55" fmla="*/ 3 h 933"/>
                <a:gd name="T56" fmla="*/ 535 w 2319"/>
                <a:gd name="T57" fmla="*/ 3 h 933"/>
                <a:gd name="T58" fmla="*/ 544 w 2319"/>
                <a:gd name="T59" fmla="*/ 3 h 933"/>
                <a:gd name="T60" fmla="*/ 554 w 2319"/>
                <a:gd name="T61" fmla="*/ 3 h 933"/>
                <a:gd name="T62" fmla="*/ 566 w 2319"/>
                <a:gd name="T63" fmla="*/ 3 h 933"/>
                <a:gd name="T64" fmla="*/ 575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339933"/>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37" name="Rectangle 55"/>
            <p:cNvSpPr>
              <a:spLocks noChangeArrowheads="1"/>
            </p:cNvSpPr>
            <p:nvPr/>
          </p:nvSpPr>
          <p:spPr bwMode="auto">
            <a:xfrm>
              <a:off x="3198" y="2795"/>
              <a:ext cx="3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latin typeface="Arial" panose="020B0604020202020204" pitchFamily="34" charset="0"/>
                  <a:ea typeface="宋体" panose="02010600030101010101" pitchFamily="2" charset="-122"/>
                </a:rPr>
                <a:t>应用</a:t>
              </a:r>
              <a:r>
                <a:rPr kumimoji="0" lang="en-US" altLang="zh-CN" sz="1800" b="1">
                  <a:latin typeface="Arial" panose="020B0604020202020204" pitchFamily="34" charset="0"/>
                  <a:ea typeface="宋体" panose="02010600030101010101" pitchFamily="2" charset="-122"/>
                </a:rPr>
                <a:t>2</a:t>
              </a:r>
            </a:p>
          </p:txBody>
        </p:sp>
      </p:grpSp>
      <p:sp>
        <p:nvSpPr>
          <p:cNvPr id="97286" name="Text Box 56"/>
          <p:cNvSpPr txBox="1">
            <a:spLocks noChangeArrowheads="1"/>
          </p:cNvSpPr>
          <p:nvPr/>
        </p:nvSpPr>
        <p:spPr bwMode="auto">
          <a:xfrm>
            <a:off x="3863975" y="5084763"/>
            <a:ext cx="920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3333CC"/>
                </a:solidFill>
                <a:latin typeface="Arial" panose="020B0604020202020204" pitchFamily="34" charset="0"/>
                <a:ea typeface="宋体" panose="02010600030101010101" pitchFamily="2" charset="-122"/>
              </a:rPr>
              <a:t>Host A</a:t>
            </a:r>
          </a:p>
        </p:txBody>
      </p:sp>
      <p:sp>
        <p:nvSpPr>
          <p:cNvPr id="97287" name="Text Box 57"/>
          <p:cNvSpPr txBox="1">
            <a:spLocks noChangeArrowheads="1"/>
          </p:cNvSpPr>
          <p:nvPr/>
        </p:nvSpPr>
        <p:spPr bwMode="auto">
          <a:xfrm>
            <a:off x="8328025" y="3429001"/>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3333CC"/>
                </a:solidFill>
                <a:latin typeface="Arial" panose="020B0604020202020204" pitchFamily="34" charset="0"/>
                <a:ea typeface="宋体" panose="02010600030101010101" pitchFamily="2" charset="-122"/>
              </a:rPr>
              <a:t>Host B</a:t>
            </a:r>
          </a:p>
        </p:txBody>
      </p:sp>
    </p:spTree>
    <p:extLst>
      <p:ext uri="{BB962C8B-B14F-4D97-AF65-F5344CB8AC3E}">
        <p14:creationId xmlns:p14="http://schemas.microsoft.com/office/powerpoint/2010/main" val="2154476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a:t>通用服务</a:t>
            </a:r>
          </a:p>
        </p:txBody>
      </p:sp>
      <p:sp>
        <p:nvSpPr>
          <p:cNvPr id="69635" name="Rectangle 3"/>
          <p:cNvSpPr>
            <a:spLocks noGrp="1" noChangeArrowheads="1"/>
          </p:cNvSpPr>
          <p:nvPr>
            <p:ph type="body" idx="1"/>
          </p:nvPr>
        </p:nvSpPr>
        <p:spPr>
          <a:xfrm>
            <a:off x="935568" y="1484784"/>
            <a:ext cx="10705048" cy="5256212"/>
          </a:xfrm>
        </p:spPr>
        <p:txBody>
          <a:bodyPr/>
          <a:lstStyle/>
          <a:p>
            <a:pPr>
              <a:defRPr/>
            </a:pPr>
            <a:r>
              <a:rPr lang="zh-CN" altLang="en-US" sz="2800" dirty="0"/>
              <a:t>什么是通用服务？</a:t>
            </a:r>
          </a:p>
          <a:p>
            <a:pPr lvl="1">
              <a:defRPr/>
            </a:pPr>
            <a:r>
              <a:rPr lang="zh-CN" altLang="en-US" sz="2400" dirty="0"/>
              <a:t>一些可以被应用重复调用的构件</a:t>
            </a:r>
          </a:p>
          <a:p>
            <a:pPr>
              <a:defRPr/>
            </a:pPr>
            <a:endParaRPr lang="en-US" altLang="zh-CN" sz="2800" dirty="0"/>
          </a:p>
          <a:p>
            <a:pPr>
              <a:defRPr/>
            </a:pPr>
            <a:r>
              <a:rPr lang="zh-CN" altLang="en-US" sz="2800" dirty="0"/>
              <a:t>相同的通信模式</a:t>
            </a:r>
          </a:p>
          <a:p>
            <a:pPr lvl="1">
              <a:defRPr/>
            </a:pPr>
            <a:r>
              <a:rPr lang="zh-CN" altLang="en-US" sz="2400" dirty="0"/>
              <a:t>相同的通信需求</a:t>
            </a:r>
          </a:p>
          <a:p>
            <a:pPr lvl="1">
              <a:defRPr/>
            </a:pPr>
            <a:r>
              <a:rPr lang="zh-CN" altLang="en-US" sz="2400" dirty="0"/>
              <a:t>两种基本通信模式</a:t>
            </a:r>
          </a:p>
          <a:p>
            <a:pPr lvl="2">
              <a:defRPr/>
            </a:pPr>
            <a:r>
              <a:rPr lang="zh-CN" altLang="en-US" b="1" i="1" dirty="0">
                <a:solidFill>
                  <a:srgbClr val="0066FF"/>
                </a:solidFill>
                <a:effectLst>
                  <a:outerShdw blurRad="38100" dist="38100" dir="2700000" algn="tl">
                    <a:srgbClr val="C0C0C0"/>
                  </a:outerShdw>
                </a:effectLst>
              </a:rPr>
              <a:t>请求</a:t>
            </a:r>
            <a:r>
              <a:rPr lang="en-US" altLang="zh-CN" b="1" i="1" dirty="0">
                <a:solidFill>
                  <a:srgbClr val="0066FF"/>
                </a:solidFill>
                <a:effectLst>
                  <a:outerShdw blurRad="38100" dist="38100" dir="2700000" algn="tl">
                    <a:srgbClr val="C0C0C0"/>
                  </a:outerShdw>
                </a:effectLst>
              </a:rPr>
              <a:t>/</a:t>
            </a:r>
            <a:r>
              <a:rPr lang="zh-CN" altLang="en-US" b="1" i="1" dirty="0">
                <a:solidFill>
                  <a:srgbClr val="0066FF"/>
                </a:solidFill>
                <a:effectLst>
                  <a:outerShdw blurRad="38100" dist="38100" dir="2700000" algn="tl">
                    <a:srgbClr val="C0C0C0"/>
                  </a:outerShdw>
                </a:effectLst>
              </a:rPr>
              <a:t>响应</a:t>
            </a:r>
            <a:r>
              <a:rPr lang="en-US" altLang="zh-CN" b="1" i="1" dirty="0">
                <a:solidFill>
                  <a:srgbClr val="0066FF"/>
                </a:solidFill>
                <a:effectLst>
                  <a:outerShdw blurRad="38100" dist="38100" dir="2700000" algn="tl">
                    <a:srgbClr val="C0C0C0"/>
                  </a:outerShdw>
                </a:effectLst>
              </a:rPr>
              <a:t>:   </a:t>
            </a:r>
            <a:r>
              <a:rPr lang="zh-CN" altLang="en-US" dirty="0"/>
              <a:t>保证源端发送的每一个消息均可以被目的端所接收，且每一个分组仅传送一次</a:t>
            </a:r>
            <a:r>
              <a:rPr lang="en-US" altLang="zh-CN" dirty="0"/>
              <a:t>.</a:t>
            </a:r>
          </a:p>
          <a:p>
            <a:pPr lvl="2">
              <a:defRPr/>
            </a:pPr>
            <a:r>
              <a:rPr lang="zh-CN" altLang="en-US" b="1" i="1" dirty="0">
                <a:solidFill>
                  <a:srgbClr val="0066FF"/>
                </a:solidFill>
                <a:effectLst>
                  <a:outerShdw blurRad="38100" dist="38100" dir="2700000" algn="tl">
                    <a:srgbClr val="C0C0C0"/>
                  </a:outerShdw>
                </a:effectLst>
              </a:rPr>
              <a:t>消息流</a:t>
            </a:r>
            <a:r>
              <a:rPr lang="en-US" altLang="zh-CN" b="1" i="1" dirty="0">
                <a:solidFill>
                  <a:srgbClr val="0066FF"/>
                </a:solidFill>
                <a:effectLst>
                  <a:outerShdw blurRad="38100" dist="38100" dir="2700000" algn="tl">
                    <a:srgbClr val="C0C0C0"/>
                  </a:outerShdw>
                </a:effectLst>
              </a:rPr>
              <a:t>:</a:t>
            </a:r>
            <a:r>
              <a:rPr lang="en-US" altLang="zh-CN" dirty="0">
                <a:solidFill>
                  <a:srgbClr val="0066FF"/>
                </a:solidFill>
              </a:rPr>
              <a:t>   </a:t>
            </a:r>
            <a:r>
              <a:rPr lang="zh-CN" altLang="en-US" dirty="0"/>
              <a:t>支持单向和双向传输</a:t>
            </a:r>
            <a:r>
              <a:rPr lang="en-US" altLang="zh-CN" dirty="0"/>
              <a:t>,</a:t>
            </a:r>
            <a:r>
              <a:rPr lang="zh-CN" altLang="en-US" dirty="0"/>
              <a:t>且支持不同的延迟特性</a:t>
            </a:r>
            <a:r>
              <a:rPr lang="en-US" altLang="zh-CN" dirty="0"/>
              <a:t>, </a:t>
            </a:r>
            <a:r>
              <a:rPr lang="zh-CN" altLang="en-US" dirty="0"/>
              <a:t>需要保证传送的消息必须按序到达，支持多点播送</a:t>
            </a:r>
            <a:r>
              <a:rPr lang="en-US" altLang="zh-CN" dirty="0"/>
              <a:t>.</a:t>
            </a:r>
          </a:p>
        </p:txBody>
      </p:sp>
    </p:spTree>
    <p:extLst>
      <p:ext uri="{BB962C8B-B14F-4D97-AF65-F5344CB8AC3E}">
        <p14:creationId xmlns:p14="http://schemas.microsoft.com/office/powerpoint/2010/main" val="1082070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en-US"/>
              <a:t>通用服务</a:t>
            </a:r>
            <a:endParaRPr lang="en-US" altLang="zh-CN"/>
          </a:p>
        </p:txBody>
      </p:sp>
      <p:sp>
        <p:nvSpPr>
          <p:cNvPr id="70659" name="Rectangle 3"/>
          <p:cNvSpPr>
            <a:spLocks noGrp="1" noChangeArrowheads="1"/>
          </p:cNvSpPr>
          <p:nvPr>
            <p:ph type="body" idx="1"/>
          </p:nvPr>
        </p:nvSpPr>
        <p:spPr>
          <a:xfrm>
            <a:off x="1920428" y="1485155"/>
            <a:ext cx="8229600" cy="5256213"/>
          </a:xfrm>
        </p:spPr>
        <p:txBody>
          <a:bodyPr/>
          <a:lstStyle/>
          <a:p>
            <a:pPr>
              <a:defRPr/>
            </a:pPr>
            <a:r>
              <a:rPr lang="zh-CN" altLang="en-US" sz="2600" b="1" i="1" dirty="0">
                <a:solidFill>
                  <a:srgbClr val="0066FF"/>
                </a:solidFill>
                <a:effectLst>
                  <a:outerShdw blurRad="38100" dist="38100" dir="2700000" algn="tl">
                    <a:srgbClr val="C0C0C0"/>
                  </a:outerShdw>
                </a:effectLst>
              </a:rPr>
              <a:t>讨论</a:t>
            </a:r>
            <a:r>
              <a:rPr lang="en-US" altLang="zh-CN" sz="2600" b="1" i="1" dirty="0">
                <a:solidFill>
                  <a:srgbClr val="0066FF"/>
                </a:solidFill>
                <a:effectLst>
                  <a:outerShdw blurRad="38100" dist="38100" dir="2700000" algn="tl">
                    <a:srgbClr val="C0C0C0"/>
                  </a:outerShdw>
                </a:effectLst>
              </a:rPr>
              <a:t>:</a:t>
            </a:r>
            <a:r>
              <a:rPr lang="en-US" altLang="zh-CN" sz="2600" dirty="0">
                <a:solidFill>
                  <a:srgbClr val="0066FF"/>
                </a:solidFill>
              </a:rPr>
              <a:t>  </a:t>
            </a:r>
            <a:r>
              <a:rPr lang="zh-CN" altLang="en-US" sz="2600" dirty="0"/>
              <a:t>如何实现</a:t>
            </a:r>
            <a:r>
              <a:rPr lang="en-US" altLang="zh-CN" sz="2600" dirty="0"/>
              <a:t>?</a:t>
            </a:r>
          </a:p>
          <a:p>
            <a:pPr lvl="1">
              <a:defRPr/>
            </a:pPr>
            <a:r>
              <a:rPr lang="zh-CN" altLang="en-US" sz="2200" dirty="0"/>
              <a:t>主机与网络之间的功能分配问题</a:t>
            </a:r>
            <a:endParaRPr lang="en-US" altLang="zh-CN" sz="2200" dirty="0"/>
          </a:p>
          <a:p>
            <a:pPr lvl="1">
              <a:defRPr/>
            </a:pPr>
            <a:endParaRPr lang="zh-CN" altLang="en-US" sz="2200" dirty="0"/>
          </a:p>
        </p:txBody>
      </p:sp>
      <p:grpSp>
        <p:nvGrpSpPr>
          <p:cNvPr id="99332" name="Group 4"/>
          <p:cNvGrpSpPr>
            <a:grpSpLocks/>
          </p:cNvGrpSpPr>
          <p:nvPr/>
        </p:nvGrpSpPr>
        <p:grpSpPr bwMode="auto">
          <a:xfrm>
            <a:off x="1631504" y="2564655"/>
            <a:ext cx="4300537" cy="2892425"/>
            <a:chOff x="310" y="1706"/>
            <a:chExt cx="2996" cy="1822"/>
          </a:xfrm>
        </p:grpSpPr>
        <p:sp>
          <p:nvSpPr>
            <p:cNvPr id="99396" name="AutoShape 5"/>
            <p:cNvSpPr>
              <a:spLocks noChangeAspect="1" noChangeArrowheads="1" noTextEdit="1"/>
            </p:cNvSpPr>
            <p:nvPr/>
          </p:nvSpPr>
          <p:spPr bwMode="auto">
            <a:xfrm>
              <a:off x="310" y="1706"/>
              <a:ext cx="2894"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97" name="Line 6"/>
            <p:cNvSpPr>
              <a:spLocks noChangeShapeType="1"/>
            </p:cNvSpPr>
            <p:nvPr/>
          </p:nvSpPr>
          <p:spPr bwMode="auto">
            <a:xfrm flipH="1" flipV="1">
              <a:off x="1231" y="2195"/>
              <a:ext cx="247" cy="19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8" name="Line 7"/>
            <p:cNvSpPr>
              <a:spLocks noChangeShapeType="1"/>
            </p:cNvSpPr>
            <p:nvPr/>
          </p:nvSpPr>
          <p:spPr bwMode="auto">
            <a:xfrm flipH="1">
              <a:off x="1237" y="2948"/>
              <a:ext cx="241" cy="21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9" name="Line 8"/>
            <p:cNvSpPr>
              <a:spLocks noChangeShapeType="1"/>
            </p:cNvSpPr>
            <p:nvPr/>
          </p:nvSpPr>
          <p:spPr bwMode="auto">
            <a:xfrm>
              <a:off x="2610" y="2951"/>
              <a:ext cx="220" cy="21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00" name="Rectangle 9"/>
            <p:cNvSpPr>
              <a:spLocks noChangeArrowheads="1"/>
            </p:cNvSpPr>
            <p:nvPr/>
          </p:nvSpPr>
          <p:spPr bwMode="auto">
            <a:xfrm>
              <a:off x="1155" y="189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01" name="Rectangle 10"/>
            <p:cNvSpPr>
              <a:spLocks noChangeArrowheads="1"/>
            </p:cNvSpPr>
            <p:nvPr/>
          </p:nvSpPr>
          <p:spPr bwMode="auto">
            <a:xfrm>
              <a:off x="2751"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02" name="Rectangle 11"/>
            <p:cNvSpPr>
              <a:spLocks noChangeArrowheads="1"/>
            </p:cNvSpPr>
            <p:nvPr/>
          </p:nvSpPr>
          <p:spPr bwMode="auto">
            <a:xfrm>
              <a:off x="1160"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03" name="Freeform 12"/>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19 w 1506"/>
                <a:gd name="T107" fmla="*/ 2 h 1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2"/>
                <a:gd name="T164" fmla="*/ 1506 w 1506"/>
                <a:gd name="T165" fmla="*/ 1132 h 1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lnTo>
                    <a:pt x="659" y="1054"/>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04" name="Freeform 13"/>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2"/>
                <a:gd name="T161" fmla="*/ 1506 w 1506"/>
                <a:gd name="T162" fmla="*/ 1132 h 1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05" name="Freeform 14"/>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20 w 1506"/>
                <a:gd name="T107" fmla="*/ 2 h 1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1"/>
                <a:gd name="T164" fmla="*/ 1506 w 1506"/>
                <a:gd name="T165" fmla="*/ 1131 h 1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lnTo>
                    <a:pt x="661"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06" name="Freeform 15"/>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1"/>
                <a:gd name="T161" fmla="*/ 1506 w 1506"/>
                <a:gd name="T162" fmla="*/ 1131 h 11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07" name="Rectangle 16"/>
            <p:cNvSpPr>
              <a:spLocks noChangeArrowheads="1"/>
            </p:cNvSpPr>
            <p:nvPr/>
          </p:nvSpPr>
          <p:spPr bwMode="auto">
            <a:xfrm>
              <a:off x="1757" y="2671"/>
              <a:ext cx="6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00"/>
                  </a:solidFill>
                  <a:latin typeface="Myriad Roman" charset="0"/>
                  <a:ea typeface="宋体" panose="02010600030101010101" pitchFamily="2" charset="-122"/>
                </a:rPr>
                <a:t>Channel</a:t>
              </a:r>
              <a:endParaRPr kumimoji="0" lang="en-US" altLang="zh-CN" sz="1800" b="1">
                <a:latin typeface="Arial" panose="020B0604020202020204" pitchFamily="34" charset="0"/>
                <a:ea typeface="宋体" panose="02010600030101010101" pitchFamily="2" charset="-122"/>
              </a:endParaRPr>
            </a:p>
          </p:txBody>
        </p:sp>
        <p:sp>
          <p:nvSpPr>
            <p:cNvPr id="99408" name="Rectangle 17"/>
            <p:cNvSpPr>
              <a:spLocks noChangeArrowheads="1"/>
            </p:cNvSpPr>
            <p:nvPr/>
          </p:nvSpPr>
          <p:spPr bwMode="auto">
            <a:xfrm>
              <a:off x="314" y="2572"/>
              <a:ext cx="525"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9" name="Freeform 18"/>
            <p:cNvSpPr>
              <a:spLocks/>
            </p:cNvSpPr>
            <p:nvPr/>
          </p:nvSpPr>
          <p:spPr bwMode="auto">
            <a:xfrm>
              <a:off x="839" y="2513"/>
              <a:ext cx="67" cy="381"/>
            </a:xfrm>
            <a:custGeom>
              <a:avLst/>
              <a:gdLst>
                <a:gd name="T0" fmla="*/ 4 w 75"/>
                <a:gd name="T1" fmla="*/ 0 h 485"/>
                <a:gd name="T2" fmla="*/ 4 w 75"/>
                <a:gd name="T3" fmla="*/ 2 h 485"/>
                <a:gd name="T4" fmla="*/ 0 w 75"/>
                <a:gd name="T5" fmla="*/ 2 h 485"/>
                <a:gd name="T6" fmla="*/ 0 w 75"/>
                <a:gd name="T7" fmla="*/ 2 h 485"/>
                <a:gd name="T8" fmla="*/ 4 w 75"/>
                <a:gd name="T9" fmla="*/ 0 h 485"/>
                <a:gd name="T10" fmla="*/ 0 60000 65536"/>
                <a:gd name="T11" fmla="*/ 0 60000 65536"/>
                <a:gd name="T12" fmla="*/ 0 60000 65536"/>
                <a:gd name="T13" fmla="*/ 0 60000 65536"/>
                <a:gd name="T14" fmla="*/ 0 60000 65536"/>
                <a:gd name="T15" fmla="*/ 0 w 75"/>
                <a:gd name="T16" fmla="*/ 0 h 485"/>
                <a:gd name="T17" fmla="*/ 75 w 75"/>
                <a:gd name="T18" fmla="*/ 485 h 485"/>
              </a:gdLst>
              <a:ahLst/>
              <a:cxnLst>
                <a:cxn ang="T10">
                  <a:pos x="T0" y="T1"/>
                </a:cxn>
                <a:cxn ang="T11">
                  <a:pos x="T2" y="T3"/>
                </a:cxn>
                <a:cxn ang="T12">
                  <a:pos x="T4" y="T5"/>
                </a:cxn>
                <a:cxn ang="T13">
                  <a:pos x="T6" y="T7"/>
                </a:cxn>
                <a:cxn ang="T14">
                  <a:pos x="T8" y="T9"/>
                </a:cxn>
              </a:cxnLst>
              <a:rect l="T15" t="T16" r="T17" b="T18"/>
              <a:pathLst>
                <a:path w="75" h="485">
                  <a:moveTo>
                    <a:pt x="75" y="0"/>
                  </a:moveTo>
                  <a:lnTo>
                    <a:pt x="75" y="410"/>
                  </a:lnTo>
                  <a:lnTo>
                    <a:pt x="0" y="485"/>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0" name="Freeform 19"/>
            <p:cNvSpPr>
              <a:spLocks/>
            </p:cNvSpPr>
            <p:nvPr/>
          </p:nvSpPr>
          <p:spPr bwMode="auto">
            <a:xfrm>
              <a:off x="314" y="2513"/>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1" name="Freeform 20"/>
            <p:cNvSpPr>
              <a:spLocks/>
            </p:cNvSpPr>
            <p:nvPr/>
          </p:nvSpPr>
          <p:spPr bwMode="auto">
            <a:xfrm>
              <a:off x="354" y="2663"/>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3"/>
                  </a:lnTo>
                  <a:lnTo>
                    <a:pt x="486" y="111"/>
                  </a:lnTo>
                  <a:lnTo>
                    <a:pt x="481" y="121"/>
                  </a:lnTo>
                  <a:lnTo>
                    <a:pt x="473" y="129"/>
                  </a:lnTo>
                  <a:lnTo>
                    <a:pt x="450" y="145"/>
                  </a:lnTo>
                  <a:lnTo>
                    <a:pt x="419" y="160"/>
                  </a:lnTo>
                  <a:lnTo>
                    <a:pt x="382" y="170"/>
                  </a:lnTo>
                  <a:lnTo>
                    <a:pt x="341" y="178"/>
                  </a:lnTo>
                  <a:lnTo>
                    <a:pt x="295" y="183"/>
                  </a:lnTo>
                  <a:lnTo>
                    <a:pt x="245" y="186"/>
                  </a:lnTo>
                  <a:lnTo>
                    <a:pt x="196" y="183"/>
                  </a:lnTo>
                  <a:lnTo>
                    <a:pt x="150" y="178"/>
                  </a:lnTo>
                  <a:lnTo>
                    <a:pt x="109" y="170"/>
                  </a:lnTo>
                  <a:lnTo>
                    <a:pt x="72" y="160"/>
                  </a:lnTo>
                  <a:lnTo>
                    <a:pt x="41" y="145"/>
                  </a:lnTo>
                  <a:lnTo>
                    <a:pt x="21" y="129"/>
                  </a:lnTo>
                  <a:lnTo>
                    <a:pt x="10" y="121"/>
                  </a:lnTo>
                  <a:lnTo>
                    <a:pt x="5" y="111"/>
                  </a:lnTo>
                  <a:lnTo>
                    <a:pt x="3" y="103"/>
                  </a:lnTo>
                  <a:lnTo>
                    <a:pt x="0" y="93"/>
                  </a:lnTo>
                  <a:lnTo>
                    <a:pt x="3" y="83"/>
                  </a:lnTo>
                  <a:lnTo>
                    <a:pt x="5" y="75"/>
                  </a:lnTo>
                  <a:lnTo>
                    <a:pt x="10" y="65"/>
                  </a:lnTo>
                  <a:lnTo>
                    <a:pt x="21" y="57"/>
                  </a:lnTo>
                  <a:lnTo>
                    <a:pt x="41" y="41"/>
                  </a:lnTo>
                  <a:lnTo>
                    <a:pt x="72" y="28"/>
                  </a:lnTo>
                  <a:lnTo>
                    <a:pt x="109" y="15"/>
                  </a:lnTo>
                  <a:lnTo>
                    <a:pt x="150" y="8"/>
                  </a:lnTo>
                  <a:lnTo>
                    <a:pt x="196" y="3"/>
                  </a:lnTo>
                  <a:lnTo>
                    <a:pt x="245" y="0"/>
                  </a:lnTo>
                  <a:lnTo>
                    <a:pt x="295" y="3"/>
                  </a:lnTo>
                  <a:lnTo>
                    <a:pt x="341" y="8"/>
                  </a:lnTo>
                  <a:lnTo>
                    <a:pt x="382" y="15"/>
                  </a:lnTo>
                  <a:lnTo>
                    <a:pt x="419" y="28"/>
                  </a:lnTo>
                  <a:lnTo>
                    <a:pt x="450" y="41"/>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412" name="Rectangle 21"/>
            <p:cNvSpPr>
              <a:spLocks noChangeArrowheads="1"/>
            </p:cNvSpPr>
            <p:nvPr/>
          </p:nvSpPr>
          <p:spPr bwMode="auto">
            <a:xfrm>
              <a:off x="384" y="2698"/>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413" name="Rectangle 22"/>
            <p:cNvSpPr>
              <a:spLocks noChangeArrowheads="1"/>
            </p:cNvSpPr>
            <p:nvPr/>
          </p:nvSpPr>
          <p:spPr bwMode="auto">
            <a:xfrm>
              <a:off x="329" y="258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14" name="Rectangle 23"/>
            <p:cNvSpPr>
              <a:spLocks noChangeArrowheads="1"/>
            </p:cNvSpPr>
            <p:nvPr/>
          </p:nvSpPr>
          <p:spPr bwMode="auto">
            <a:xfrm>
              <a:off x="2608" y="1769"/>
              <a:ext cx="524"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5" name="Freeform 24"/>
            <p:cNvSpPr>
              <a:spLocks/>
            </p:cNvSpPr>
            <p:nvPr/>
          </p:nvSpPr>
          <p:spPr bwMode="auto">
            <a:xfrm>
              <a:off x="3132" y="1710"/>
              <a:ext cx="68" cy="381"/>
            </a:xfrm>
            <a:custGeom>
              <a:avLst/>
              <a:gdLst>
                <a:gd name="T0" fmla="*/ 5 w 75"/>
                <a:gd name="T1" fmla="*/ 0 h 486"/>
                <a:gd name="T2" fmla="*/ 5 w 75"/>
                <a:gd name="T3" fmla="*/ 2 h 486"/>
                <a:gd name="T4" fmla="*/ 0 w 75"/>
                <a:gd name="T5" fmla="*/ 2 h 486"/>
                <a:gd name="T6" fmla="*/ 0 w 75"/>
                <a:gd name="T7" fmla="*/ 2 h 486"/>
                <a:gd name="T8" fmla="*/ 5 w 75"/>
                <a:gd name="T9" fmla="*/ 0 h 486"/>
                <a:gd name="T10" fmla="*/ 0 60000 65536"/>
                <a:gd name="T11" fmla="*/ 0 60000 65536"/>
                <a:gd name="T12" fmla="*/ 0 60000 65536"/>
                <a:gd name="T13" fmla="*/ 0 60000 65536"/>
                <a:gd name="T14" fmla="*/ 0 60000 65536"/>
                <a:gd name="T15" fmla="*/ 0 w 75"/>
                <a:gd name="T16" fmla="*/ 0 h 486"/>
                <a:gd name="T17" fmla="*/ 75 w 75"/>
                <a:gd name="T18" fmla="*/ 486 h 486"/>
              </a:gdLst>
              <a:ahLst/>
              <a:cxnLst>
                <a:cxn ang="T10">
                  <a:pos x="T0" y="T1"/>
                </a:cxn>
                <a:cxn ang="T11">
                  <a:pos x="T2" y="T3"/>
                </a:cxn>
                <a:cxn ang="T12">
                  <a:pos x="T4" y="T5"/>
                </a:cxn>
                <a:cxn ang="T13">
                  <a:pos x="T6" y="T7"/>
                </a:cxn>
                <a:cxn ang="T14">
                  <a:pos x="T8" y="T9"/>
                </a:cxn>
              </a:cxnLst>
              <a:rect l="T15" t="T16" r="T17" b="T18"/>
              <a:pathLst>
                <a:path w="75" h="486">
                  <a:moveTo>
                    <a:pt x="75" y="0"/>
                  </a:moveTo>
                  <a:lnTo>
                    <a:pt x="75" y="411"/>
                  </a:lnTo>
                  <a:lnTo>
                    <a:pt x="0" y="486"/>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6" name="Freeform 25"/>
            <p:cNvSpPr>
              <a:spLocks/>
            </p:cNvSpPr>
            <p:nvPr/>
          </p:nvSpPr>
          <p:spPr bwMode="auto">
            <a:xfrm>
              <a:off x="2608" y="1710"/>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7" name="Freeform 26"/>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418" name="Rectangle 27"/>
            <p:cNvSpPr>
              <a:spLocks noChangeArrowheads="1"/>
            </p:cNvSpPr>
            <p:nvPr/>
          </p:nvSpPr>
          <p:spPr bwMode="auto">
            <a:xfrm>
              <a:off x="2679" y="1894"/>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419" name="Rectangle 28"/>
            <p:cNvSpPr>
              <a:spLocks noChangeArrowheads="1"/>
            </p:cNvSpPr>
            <p:nvPr/>
          </p:nvSpPr>
          <p:spPr bwMode="auto">
            <a:xfrm>
              <a:off x="2622" y="1777"/>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20" name="Freeform 29"/>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1" name="Freeform 30"/>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33338">
              <a:solidFill>
                <a:srgbClr val="80CFE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2" name="Freeform 31"/>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15875">
              <a:solidFill>
                <a:srgbClr val="CCEC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3" name="Freeform 32"/>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4" name="Freeform 33"/>
            <p:cNvSpPr>
              <a:spLocks/>
            </p:cNvSpPr>
            <p:nvPr/>
          </p:nvSpPr>
          <p:spPr bwMode="auto">
            <a:xfrm>
              <a:off x="2849" y="1988"/>
              <a:ext cx="49" cy="17"/>
            </a:xfrm>
            <a:custGeom>
              <a:avLst/>
              <a:gdLst>
                <a:gd name="T0" fmla="*/ 0 w 54"/>
                <a:gd name="T1" fmla="*/ 0 h 21"/>
                <a:gd name="T2" fmla="*/ 5 w 54"/>
                <a:gd name="T3" fmla="*/ 2 h 21"/>
                <a:gd name="T4" fmla="*/ 5 w 54"/>
                <a:gd name="T5" fmla="*/ 2 h 21"/>
                <a:gd name="T6" fmla="*/ 5 w 54"/>
                <a:gd name="T7" fmla="*/ 2 h 21"/>
                <a:gd name="T8" fmla="*/ 5 w 54"/>
                <a:gd name="T9" fmla="*/ 2 h 21"/>
                <a:gd name="T10" fmla="*/ 5 w 54"/>
                <a:gd name="T11" fmla="*/ 2 h 21"/>
                <a:gd name="T12" fmla="*/ 5 w 54"/>
                <a:gd name="T13" fmla="*/ 2 h 21"/>
                <a:gd name="T14" fmla="*/ 5 w 54"/>
                <a:gd name="T15" fmla="*/ 2 h 21"/>
                <a:gd name="T16" fmla="*/ 5 w 54"/>
                <a:gd name="T17" fmla="*/ 2 h 21"/>
                <a:gd name="T18" fmla="*/ 0 w 54"/>
                <a:gd name="T19" fmla="*/ 0 h 21"/>
                <a:gd name="T20" fmla="*/ 0 w 54"/>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0" y="0"/>
                  </a:moveTo>
                  <a:lnTo>
                    <a:pt x="10" y="21"/>
                  </a:lnTo>
                  <a:lnTo>
                    <a:pt x="23" y="21"/>
                  </a:lnTo>
                  <a:lnTo>
                    <a:pt x="51" y="21"/>
                  </a:lnTo>
                  <a:lnTo>
                    <a:pt x="54" y="18"/>
                  </a:lnTo>
                  <a:lnTo>
                    <a:pt x="49" y="15"/>
                  </a:lnTo>
                  <a:lnTo>
                    <a:pt x="31"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25" name="Freeform 34"/>
            <p:cNvSpPr>
              <a:spLocks/>
            </p:cNvSpPr>
            <p:nvPr/>
          </p:nvSpPr>
          <p:spPr bwMode="auto">
            <a:xfrm>
              <a:off x="1106" y="3269"/>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69"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426" name="Rectangle 35"/>
            <p:cNvSpPr>
              <a:spLocks noChangeArrowheads="1"/>
            </p:cNvSpPr>
            <p:nvPr/>
          </p:nvSpPr>
          <p:spPr bwMode="auto">
            <a:xfrm>
              <a:off x="1106" y="3290"/>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7" name="Rectangle 36"/>
            <p:cNvSpPr>
              <a:spLocks noChangeArrowheads="1"/>
            </p:cNvSpPr>
            <p:nvPr/>
          </p:nvSpPr>
          <p:spPr bwMode="auto">
            <a:xfrm>
              <a:off x="1097" y="3361"/>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8" name="Freeform 37"/>
            <p:cNvSpPr>
              <a:spLocks/>
            </p:cNvSpPr>
            <p:nvPr/>
          </p:nvSpPr>
          <p:spPr bwMode="auto">
            <a:xfrm>
              <a:off x="1097" y="3339"/>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6" y="0"/>
                  </a:lnTo>
                  <a:lnTo>
                    <a:pt x="286"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429" name="Freeform 38"/>
            <p:cNvSpPr>
              <a:spLocks/>
            </p:cNvSpPr>
            <p:nvPr/>
          </p:nvSpPr>
          <p:spPr bwMode="auto">
            <a:xfrm>
              <a:off x="1146" y="3154"/>
              <a:ext cx="192" cy="17"/>
            </a:xfrm>
            <a:custGeom>
              <a:avLst/>
              <a:gdLst>
                <a:gd name="T0" fmla="*/ 0 w 214"/>
                <a:gd name="T1" fmla="*/ 2 h 21"/>
                <a:gd name="T2" fmla="*/ 4 w 214"/>
                <a:gd name="T3" fmla="*/ 0 h 21"/>
                <a:gd name="T4" fmla="*/ 5 w 214"/>
                <a:gd name="T5" fmla="*/ 0 h 21"/>
                <a:gd name="T6" fmla="*/ 6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88"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430" name="Rectangle 39"/>
            <p:cNvSpPr>
              <a:spLocks noChangeArrowheads="1"/>
            </p:cNvSpPr>
            <p:nvPr/>
          </p:nvSpPr>
          <p:spPr bwMode="auto">
            <a:xfrm>
              <a:off x="1146" y="3171"/>
              <a:ext cx="192" cy="111"/>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1" name="Rectangle 40"/>
            <p:cNvSpPr>
              <a:spLocks noChangeArrowheads="1"/>
            </p:cNvSpPr>
            <p:nvPr/>
          </p:nvSpPr>
          <p:spPr bwMode="auto">
            <a:xfrm>
              <a:off x="1161" y="3184"/>
              <a:ext cx="159"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2" name="Freeform 41"/>
            <p:cNvSpPr>
              <a:spLocks/>
            </p:cNvSpPr>
            <p:nvPr/>
          </p:nvSpPr>
          <p:spPr bwMode="auto">
            <a:xfrm>
              <a:off x="2694" y="3273"/>
              <a:ext cx="271" cy="23"/>
            </a:xfrm>
            <a:custGeom>
              <a:avLst/>
              <a:gdLst>
                <a:gd name="T0" fmla="*/ 0 w 302"/>
                <a:gd name="T1" fmla="*/ 2 h 29"/>
                <a:gd name="T2" fmla="*/ 4 w 302"/>
                <a:gd name="T3" fmla="*/ 0 h 29"/>
                <a:gd name="T4" fmla="*/ 8 w 302"/>
                <a:gd name="T5" fmla="*/ 0 h 29"/>
                <a:gd name="T6" fmla="*/ 9 w 302"/>
                <a:gd name="T7" fmla="*/ 2 h 29"/>
                <a:gd name="T8" fmla="*/ 0 w 302"/>
                <a:gd name="T9" fmla="*/ 2 h 29"/>
                <a:gd name="T10" fmla="*/ 0 w 302"/>
                <a:gd name="T11" fmla="*/ 2 h 29"/>
                <a:gd name="T12" fmla="*/ 0 60000 65536"/>
                <a:gd name="T13" fmla="*/ 0 60000 65536"/>
                <a:gd name="T14" fmla="*/ 0 60000 65536"/>
                <a:gd name="T15" fmla="*/ 0 60000 65536"/>
                <a:gd name="T16" fmla="*/ 0 60000 65536"/>
                <a:gd name="T17" fmla="*/ 0 60000 65536"/>
                <a:gd name="T18" fmla="*/ 0 w 302"/>
                <a:gd name="T19" fmla="*/ 0 h 29"/>
                <a:gd name="T20" fmla="*/ 302 w 30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02" h="29">
                  <a:moveTo>
                    <a:pt x="0" y="29"/>
                  </a:moveTo>
                  <a:lnTo>
                    <a:pt x="31" y="0"/>
                  </a:lnTo>
                  <a:lnTo>
                    <a:pt x="268" y="0"/>
                  </a:lnTo>
                  <a:lnTo>
                    <a:pt x="302" y="29"/>
                  </a:lnTo>
                  <a:lnTo>
                    <a:pt x="0" y="29"/>
                  </a:lnTo>
                  <a:close/>
                </a:path>
              </a:pathLst>
            </a:custGeom>
            <a:solidFill>
              <a:srgbClr val="CCCCCC"/>
            </a:solidFill>
            <a:ln w="7938">
              <a:solidFill>
                <a:srgbClr val="000000"/>
              </a:solidFill>
              <a:round/>
              <a:headEnd/>
              <a:tailEnd/>
            </a:ln>
          </p:spPr>
          <p:txBody>
            <a:bodyPr/>
            <a:lstStyle/>
            <a:p>
              <a:endParaRPr lang="zh-CN" altLang="en-US"/>
            </a:p>
          </p:txBody>
        </p:sp>
        <p:sp>
          <p:nvSpPr>
            <p:cNvPr id="99433" name="Rectangle 42"/>
            <p:cNvSpPr>
              <a:spLocks noChangeArrowheads="1"/>
            </p:cNvSpPr>
            <p:nvPr/>
          </p:nvSpPr>
          <p:spPr bwMode="auto">
            <a:xfrm>
              <a:off x="2694" y="3296"/>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4" name="Rectangle 43"/>
            <p:cNvSpPr>
              <a:spLocks noChangeArrowheads="1"/>
            </p:cNvSpPr>
            <p:nvPr/>
          </p:nvSpPr>
          <p:spPr bwMode="auto">
            <a:xfrm>
              <a:off x="2684" y="3367"/>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5" name="Freeform 44"/>
            <p:cNvSpPr>
              <a:spLocks/>
            </p:cNvSpPr>
            <p:nvPr/>
          </p:nvSpPr>
          <p:spPr bwMode="auto">
            <a:xfrm>
              <a:off x="2684" y="3345"/>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7" y="0"/>
                  </a:lnTo>
                  <a:lnTo>
                    <a:pt x="287"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436" name="Freeform 45"/>
            <p:cNvSpPr>
              <a:spLocks/>
            </p:cNvSpPr>
            <p:nvPr/>
          </p:nvSpPr>
          <p:spPr bwMode="auto">
            <a:xfrm>
              <a:off x="2733" y="3161"/>
              <a:ext cx="192" cy="15"/>
            </a:xfrm>
            <a:custGeom>
              <a:avLst/>
              <a:gdLst>
                <a:gd name="T0" fmla="*/ 0 w 214"/>
                <a:gd name="T1" fmla="*/ 2 h 20"/>
                <a:gd name="T2" fmla="*/ 4 w 214"/>
                <a:gd name="T3" fmla="*/ 0 h 20"/>
                <a:gd name="T4" fmla="*/ 5 w 214"/>
                <a:gd name="T5" fmla="*/ 0 h 20"/>
                <a:gd name="T6" fmla="*/ 6 w 214"/>
                <a:gd name="T7" fmla="*/ 2 h 20"/>
                <a:gd name="T8" fmla="*/ 0 w 214"/>
                <a:gd name="T9" fmla="*/ 2 h 20"/>
                <a:gd name="T10" fmla="*/ 0 w 214"/>
                <a:gd name="T11" fmla="*/ 2 h 20"/>
                <a:gd name="T12" fmla="*/ 0 60000 65536"/>
                <a:gd name="T13" fmla="*/ 0 60000 65536"/>
                <a:gd name="T14" fmla="*/ 0 60000 65536"/>
                <a:gd name="T15" fmla="*/ 0 60000 65536"/>
                <a:gd name="T16" fmla="*/ 0 60000 65536"/>
                <a:gd name="T17" fmla="*/ 0 60000 65536"/>
                <a:gd name="T18" fmla="*/ 0 w 214"/>
                <a:gd name="T19" fmla="*/ 0 h 20"/>
                <a:gd name="T20" fmla="*/ 214 w 21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14" h="20">
                  <a:moveTo>
                    <a:pt x="0" y="20"/>
                  </a:moveTo>
                  <a:lnTo>
                    <a:pt x="23" y="0"/>
                  </a:lnTo>
                  <a:lnTo>
                    <a:pt x="191" y="0"/>
                  </a:lnTo>
                  <a:lnTo>
                    <a:pt x="214" y="20"/>
                  </a:lnTo>
                  <a:lnTo>
                    <a:pt x="0" y="20"/>
                  </a:lnTo>
                  <a:close/>
                </a:path>
              </a:pathLst>
            </a:custGeom>
            <a:solidFill>
              <a:srgbClr val="CCCCCC"/>
            </a:solidFill>
            <a:ln w="7938">
              <a:solidFill>
                <a:srgbClr val="000000"/>
              </a:solidFill>
              <a:round/>
              <a:headEnd/>
              <a:tailEnd/>
            </a:ln>
          </p:spPr>
          <p:txBody>
            <a:bodyPr/>
            <a:lstStyle/>
            <a:p>
              <a:endParaRPr lang="zh-CN" altLang="en-US"/>
            </a:p>
          </p:txBody>
        </p:sp>
        <p:sp>
          <p:nvSpPr>
            <p:cNvPr id="99437" name="Rectangle 46"/>
            <p:cNvSpPr>
              <a:spLocks noChangeArrowheads="1"/>
            </p:cNvSpPr>
            <p:nvPr/>
          </p:nvSpPr>
          <p:spPr bwMode="auto">
            <a:xfrm>
              <a:off x="2733" y="3176"/>
              <a:ext cx="192"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8" name="Rectangle 47"/>
            <p:cNvSpPr>
              <a:spLocks noChangeArrowheads="1"/>
            </p:cNvSpPr>
            <p:nvPr/>
          </p:nvSpPr>
          <p:spPr bwMode="auto">
            <a:xfrm>
              <a:off x="2749" y="3188"/>
              <a:ext cx="157" cy="88"/>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9" name="Freeform 48"/>
            <p:cNvSpPr>
              <a:spLocks/>
            </p:cNvSpPr>
            <p:nvPr/>
          </p:nvSpPr>
          <p:spPr bwMode="auto">
            <a:xfrm>
              <a:off x="1097" y="2091"/>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71"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440" name="Rectangle 49"/>
            <p:cNvSpPr>
              <a:spLocks noChangeArrowheads="1"/>
            </p:cNvSpPr>
            <p:nvPr/>
          </p:nvSpPr>
          <p:spPr bwMode="auto">
            <a:xfrm>
              <a:off x="1097" y="2112"/>
              <a:ext cx="271" cy="5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1" name="Rectangle 50"/>
            <p:cNvSpPr>
              <a:spLocks noChangeArrowheads="1"/>
            </p:cNvSpPr>
            <p:nvPr/>
          </p:nvSpPr>
          <p:spPr bwMode="auto">
            <a:xfrm>
              <a:off x="1090" y="2184"/>
              <a:ext cx="287" cy="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2" name="Freeform 51"/>
            <p:cNvSpPr>
              <a:spLocks/>
            </p:cNvSpPr>
            <p:nvPr/>
          </p:nvSpPr>
          <p:spPr bwMode="auto">
            <a:xfrm>
              <a:off x="1090" y="2162"/>
              <a:ext cx="287" cy="22"/>
            </a:xfrm>
            <a:custGeom>
              <a:avLst/>
              <a:gdLst>
                <a:gd name="T0" fmla="*/ 0 w 320"/>
                <a:gd name="T1" fmla="*/ 2 h 28"/>
                <a:gd name="T2" fmla="*/ 4 w 320"/>
                <a:gd name="T3" fmla="*/ 0 h 28"/>
                <a:gd name="T4" fmla="*/ 9 w 320"/>
                <a:gd name="T5" fmla="*/ 0 h 28"/>
                <a:gd name="T6" fmla="*/ 10 w 320"/>
                <a:gd name="T7" fmla="*/ 2 h 28"/>
                <a:gd name="T8" fmla="*/ 0 w 320"/>
                <a:gd name="T9" fmla="*/ 2 h 28"/>
                <a:gd name="T10" fmla="*/ 0 w 320"/>
                <a:gd name="T11" fmla="*/ 2 h 28"/>
                <a:gd name="T12" fmla="*/ 0 60000 65536"/>
                <a:gd name="T13" fmla="*/ 0 60000 65536"/>
                <a:gd name="T14" fmla="*/ 0 60000 65536"/>
                <a:gd name="T15" fmla="*/ 0 60000 65536"/>
                <a:gd name="T16" fmla="*/ 0 60000 65536"/>
                <a:gd name="T17" fmla="*/ 0 60000 65536"/>
                <a:gd name="T18" fmla="*/ 0 w 320"/>
                <a:gd name="T19" fmla="*/ 0 h 28"/>
                <a:gd name="T20" fmla="*/ 320 w 32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0" h="28">
                  <a:moveTo>
                    <a:pt x="0" y="28"/>
                  </a:moveTo>
                  <a:lnTo>
                    <a:pt x="33" y="0"/>
                  </a:lnTo>
                  <a:lnTo>
                    <a:pt x="287" y="0"/>
                  </a:lnTo>
                  <a:lnTo>
                    <a:pt x="320"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443" name="Freeform 52"/>
            <p:cNvSpPr>
              <a:spLocks/>
            </p:cNvSpPr>
            <p:nvPr/>
          </p:nvSpPr>
          <p:spPr bwMode="auto">
            <a:xfrm>
              <a:off x="1136" y="1978"/>
              <a:ext cx="193" cy="16"/>
            </a:xfrm>
            <a:custGeom>
              <a:avLst/>
              <a:gdLst>
                <a:gd name="T0" fmla="*/ 0 w 214"/>
                <a:gd name="T1" fmla="*/ 2 h 21"/>
                <a:gd name="T2" fmla="*/ 5 w 214"/>
                <a:gd name="T3" fmla="*/ 0 h 21"/>
                <a:gd name="T4" fmla="*/ 6 w 214"/>
                <a:gd name="T5" fmla="*/ 0 h 21"/>
                <a:gd name="T6" fmla="*/ 7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91"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444" name="Rectangle 53"/>
            <p:cNvSpPr>
              <a:spLocks noChangeArrowheads="1"/>
            </p:cNvSpPr>
            <p:nvPr/>
          </p:nvSpPr>
          <p:spPr bwMode="auto">
            <a:xfrm>
              <a:off x="1136" y="1994"/>
              <a:ext cx="193"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5" name="Rectangle 54"/>
            <p:cNvSpPr>
              <a:spLocks noChangeArrowheads="1"/>
            </p:cNvSpPr>
            <p:nvPr/>
          </p:nvSpPr>
          <p:spPr bwMode="auto">
            <a:xfrm>
              <a:off x="1155" y="2006"/>
              <a:ext cx="158"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6" name="Text Box 55"/>
            <p:cNvSpPr txBox="1">
              <a:spLocks noChangeArrowheads="1"/>
            </p:cNvSpPr>
            <p:nvPr/>
          </p:nvSpPr>
          <p:spPr bwMode="auto">
            <a:xfrm>
              <a:off x="379" y="2936"/>
              <a:ext cx="5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A</a:t>
              </a:r>
            </a:p>
          </p:txBody>
        </p:sp>
        <p:sp>
          <p:nvSpPr>
            <p:cNvPr id="99447" name="Text Box 56"/>
            <p:cNvSpPr txBox="1">
              <a:spLocks noChangeArrowheads="1"/>
            </p:cNvSpPr>
            <p:nvPr/>
          </p:nvSpPr>
          <p:spPr bwMode="auto">
            <a:xfrm>
              <a:off x="2722" y="2149"/>
              <a:ext cx="5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B</a:t>
              </a:r>
            </a:p>
          </p:txBody>
        </p:sp>
      </p:grpSp>
      <p:grpSp>
        <p:nvGrpSpPr>
          <p:cNvPr id="99333" name="Group 57"/>
          <p:cNvGrpSpPr>
            <a:grpSpLocks/>
          </p:cNvGrpSpPr>
          <p:nvPr/>
        </p:nvGrpSpPr>
        <p:grpSpPr bwMode="auto">
          <a:xfrm>
            <a:off x="6205090" y="2493218"/>
            <a:ext cx="4300538" cy="2892425"/>
            <a:chOff x="310" y="1706"/>
            <a:chExt cx="2996" cy="1822"/>
          </a:xfrm>
        </p:grpSpPr>
        <p:sp>
          <p:nvSpPr>
            <p:cNvPr id="99344" name="AutoShape 58"/>
            <p:cNvSpPr>
              <a:spLocks noChangeAspect="1" noChangeArrowheads="1" noTextEdit="1"/>
            </p:cNvSpPr>
            <p:nvPr/>
          </p:nvSpPr>
          <p:spPr bwMode="auto">
            <a:xfrm>
              <a:off x="310" y="1706"/>
              <a:ext cx="2894"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45" name="Line 59"/>
            <p:cNvSpPr>
              <a:spLocks noChangeShapeType="1"/>
            </p:cNvSpPr>
            <p:nvPr/>
          </p:nvSpPr>
          <p:spPr bwMode="auto">
            <a:xfrm flipH="1" flipV="1">
              <a:off x="1231" y="2195"/>
              <a:ext cx="247" cy="19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6" name="Line 60"/>
            <p:cNvSpPr>
              <a:spLocks noChangeShapeType="1"/>
            </p:cNvSpPr>
            <p:nvPr/>
          </p:nvSpPr>
          <p:spPr bwMode="auto">
            <a:xfrm flipH="1">
              <a:off x="1237" y="2948"/>
              <a:ext cx="241" cy="21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7" name="Line 61"/>
            <p:cNvSpPr>
              <a:spLocks noChangeShapeType="1"/>
            </p:cNvSpPr>
            <p:nvPr/>
          </p:nvSpPr>
          <p:spPr bwMode="auto">
            <a:xfrm>
              <a:off x="2610" y="2951"/>
              <a:ext cx="220" cy="21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8" name="Rectangle 62"/>
            <p:cNvSpPr>
              <a:spLocks noChangeArrowheads="1"/>
            </p:cNvSpPr>
            <p:nvPr/>
          </p:nvSpPr>
          <p:spPr bwMode="auto">
            <a:xfrm>
              <a:off x="1155" y="189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49" name="Rectangle 63"/>
            <p:cNvSpPr>
              <a:spLocks noChangeArrowheads="1"/>
            </p:cNvSpPr>
            <p:nvPr/>
          </p:nvSpPr>
          <p:spPr bwMode="auto">
            <a:xfrm>
              <a:off x="2751"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50" name="Rectangle 64"/>
            <p:cNvSpPr>
              <a:spLocks noChangeArrowheads="1"/>
            </p:cNvSpPr>
            <p:nvPr/>
          </p:nvSpPr>
          <p:spPr bwMode="auto">
            <a:xfrm>
              <a:off x="1160"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51" name="Freeform 65"/>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19 w 1506"/>
                <a:gd name="T107" fmla="*/ 2 h 1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2"/>
                <a:gd name="T164" fmla="*/ 1506 w 1506"/>
                <a:gd name="T165" fmla="*/ 1132 h 1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lnTo>
                    <a:pt x="659" y="1054"/>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2" name="Freeform 66"/>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2"/>
                <a:gd name="T161" fmla="*/ 1506 w 1506"/>
                <a:gd name="T162" fmla="*/ 1132 h 1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53" name="Freeform 67"/>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20 w 1506"/>
                <a:gd name="T107" fmla="*/ 2 h 1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1"/>
                <a:gd name="T164" fmla="*/ 1506 w 1506"/>
                <a:gd name="T165" fmla="*/ 1131 h 1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lnTo>
                    <a:pt x="661"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4" name="Freeform 68"/>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1"/>
                <a:gd name="T161" fmla="*/ 1506 w 1506"/>
                <a:gd name="T162" fmla="*/ 1131 h 11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55" name="Rectangle 69"/>
            <p:cNvSpPr>
              <a:spLocks noChangeArrowheads="1"/>
            </p:cNvSpPr>
            <p:nvPr/>
          </p:nvSpPr>
          <p:spPr bwMode="auto">
            <a:xfrm>
              <a:off x="1757" y="2671"/>
              <a:ext cx="6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00"/>
                  </a:solidFill>
                  <a:latin typeface="Myriad Roman" charset="0"/>
                  <a:ea typeface="宋体" panose="02010600030101010101" pitchFamily="2" charset="-122"/>
                </a:rPr>
                <a:t>Channel</a:t>
              </a:r>
              <a:endParaRPr kumimoji="0" lang="en-US" altLang="zh-CN" sz="1800" b="1">
                <a:latin typeface="Arial" panose="020B0604020202020204" pitchFamily="34" charset="0"/>
                <a:ea typeface="宋体" panose="02010600030101010101" pitchFamily="2" charset="-122"/>
              </a:endParaRPr>
            </a:p>
          </p:txBody>
        </p:sp>
        <p:sp>
          <p:nvSpPr>
            <p:cNvPr id="99356" name="Rectangle 70"/>
            <p:cNvSpPr>
              <a:spLocks noChangeArrowheads="1"/>
            </p:cNvSpPr>
            <p:nvPr/>
          </p:nvSpPr>
          <p:spPr bwMode="auto">
            <a:xfrm>
              <a:off x="314" y="2572"/>
              <a:ext cx="525"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57" name="Freeform 71"/>
            <p:cNvSpPr>
              <a:spLocks/>
            </p:cNvSpPr>
            <p:nvPr/>
          </p:nvSpPr>
          <p:spPr bwMode="auto">
            <a:xfrm>
              <a:off x="839" y="2513"/>
              <a:ext cx="67" cy="381"/>
            </a:xfrm>
            <a:custGeom>
              <a:avLst/>
              <a:gdLst>
                <a:gd name="T0" fmla="*/ 4 w 75"/>
                <a:gd name="T1" fmla="*/ 0 h 485"/>
                <a:gd name="T2" fmla="*/ 4 w 75"/>
                <a:gd name="T3" fmla="*/ 2 h 485"/>
                <a:gd name="T4" fmla="*/ 0 w 75"/>
                <a:gd name="T5" fmla="*/ 2 h 485"/>
                <a:gd name="T6" fmla="*/ 0 w 75"/>
                <a:gd name="T7" fmla="*/ 2 h 485"/>
                <a:gd name="T8" fmla="*/ 4 w 75"/>
                <a:gd name="T9" fmla="*/ 0 h 485"/>
                <a:gd name="T10" fmla="*/ 0 60000 65536"/>
                <a:gd name="T11" fmla="*/ 0 60000 65536"/>
                <a:gd name="T12" fmla="*/ 0 60000 65536"/>
                <a:gd name="T13" fmla="*/ 0 60000 65536"/>
                <a:gd name="T14" fmla="*/ 0 60000 65536"/>
                <a:gd name="T15" fmla="*/ 0 w 75"/>
                <a:gd name="T16" fmla="*/ 0 h 485"/>
                <a:gd name="T17" fmla="*/ 75 w 75"/>
                <a:gd name="T18" fmla="*/ 485 h 485"/>
              </a:gdLst>
              <a:ahLst/>
              <a:cxnLst>
                <a:cxn ang="T10">
                  <a:pos x="T0" y="T1"/>
                </a:cxn>
                <a:cxn ang="T11">
                  <a:pos x="T2" y="T3"/>
                </a:cxn>
                <a:cxn ang="T12">
                  <a:pos x="T4" y="T5"/>
                </a:cxn>
                <a:cxn ang="T13">
                  <a:pos x="T6" y="T7"/>
                </a:cxn>
                <a:cxn ang="T14">
                  <a:pos x="T8" y="T9"/>
                </a:cxn>
              </a:cxnLst>
              <a:rect l="T15" t="T16" r="T17" b="T18"/>
              <a:pathLst>
                <a:path w="75" h="485">
                  <a:moveTo>
                    <a:pt x="75" y="0"/>
                  </a:moveTo>
                  <a:lnTo>
                    <a:pt x="75" y="410"/>
                  </a:lnTo>
                  <a:lnTo>
                    <a:pt x="0" y="485"/>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8" name="Freeform 72"/>
            <p:cNvSpPr>
              <a:spLocks/>
            </p:cNvSpPr>
            <p:nvPr/>
          </p:nvSpPr>
          <p:spPr bwMode="auto">
            <a:xfrm>
              <a:off x="314" y="2513"/>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9" name="Freeform 73"/>
            <p:cNvSpPr>
              <a:spLocks/>
            </p:cNvSpPr>
            <p:nvPr/>
          </p:nvSpPr>
          <p:spPr bwMode="auto">
            <a:xfrm>
              <a:off x="354" y="2663"/>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3"/>
                  </a:lnTo>
                  <a:lnTo>
                    <a:pt x="486" y="111"/>
                  </a:lnTo>
                  <a:lnTo>
                    <a:pt x="481" y="121"/>
                  </a:lnTo>
                  <a:lnTo>
                    <a:pt x="473" y="129"/>
                  </a:lnTo>
                  <a:lnTo>
                    <a:pt x="450" y="145"/>
                  </a:lnTo>
                  <a:lnTo>
                    <a:pt x="419" y="160"/>
                  </a:lnTo>
                  <a:lnTo>
                    <a:pt x="382" y="170"/>
                  </a:lnTo>
                  <a:lnTo>
                    <a:pt x="341" y="178"/>
                  </a:lnTo>
                  <a:lnTo>
                    <a:pt x="295" y="183"/>
                  </a:lnTo>
                  <a:lnTo>
                    <a:pt x="245" y="186"/>
                  </a:lnTo>
                  <a:lnTo>
                    <a:pt x="196" y="183"/>
                  </a:lnTo>
                  <a:lnTo>
                    <a:pt x="150" y="178"/>
                  </a:lnTo>
                  <a:lnTo>
                    <a:pt x="109" y="170"/>
                  </a:lnTo>
                  <a:lnTo>
                    <a:pt x="72" y="160"/>
                  </a:lnTo>
                  <a:lnTo>
                    <a:pt x="41" y="145"/>
                  </a:lnTo>
                  <a:lnTo>
                    <a:pt x="21" y="129"/>
                  </a:lnTo>
                  <a:lnTo>
                    <a:pt x="10" y="121"/>
                  </a:lnTo>
                  <a:lnTo>
                    <a:pt x="5" y="111"/>
                  </a:lnTo>
                  <a:lnTo>
                    <a:pt x="3" y="103"/>
                  </a:lnTo>
                  <a:lnTo>
                    <a:pt x="0" y="93"/>
                  </a:lnTo>
                  <a:lnTo>
                    <a:pt x="3" y="83"/>
                  </a:lnTo>
                  <a:lnTo>
                    <a:pt x="5" y="75"/>
                  </a:lnTo>
                  <a:lnTo>
                    <a:pt x="10" y="65"/>
                  </a:lnTo>
                  <a:lnTo>
                    <a:pt x="21" y="57"/>
                  </a:lnTo>
                  <a:lnTo>
                    <a:pt x="41" y="41"/>
                  </a:lnTo>
                  <a:lnTo>
                    <a:pt x="72" y="28"/>
                  </a:lnTo>
                  <a:lnTo>
                    <a:pt x="109" y="15"/>
                  </a:lnTo>
                  <a:lnTo>
                    <a:pt x="150" y="8"/>
                  </a:lnTo>
                  <a:lnTo>
                    <a:pt x="196" y="3"/>
                  </a:lnTo>
                  <a:lnTo>
                    <a:pt x="245" y="0"/>
                  </a:lnTo>
                  <a:lnTo>
                    <a:pt x="295" y="3"/>
                  </a:lnTo>
                  <a:lnTo>
                    <a:pt x="341" y="8"/>
                  </a:lnTo>
                  <a:lnTo>
                    <a:pt x="382" y="15"/>
                  </a:lnTo>
                  <a:lnTo>
                    <a:pt x="419" y="28"/>
                  </a:lnTo>
                  <a:lnTo>
                    <a:pt x="450" y="41"/>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360" name="Rectangle 74"/>
            <p:cNvSpPr>
              <a:spLocks noChangeArrowheads="1"/>
            </p:cNvSpPr>
            <p:nvPr/>
          </p:nvSpPr>
          <p:spPr bwMode="auto">
            <a:xfrm>
              <a:off x="384" y="2698"/>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361" name="Rectangle 75"/>
            <p:cNvSpPr>
              <a:spLocks noChangeArrowheads="1"/>
            </p:cNvSpPr>
            <p:nvPr/>
          </p:nvSpPr>
          <p:spPr bwMode="auto">
            <a:xfrm>
              <a:off x="329" y="258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62" name="Rectangle 76"/>
            <p:cNvSpPr>
              <a:spLocks noChangeArrowheads="1"/>
            </p:cNvSpPr>
            <p:nvPr/>
          </p:nvSpPr>
          <p:spPr bwMode="auto">
            <a:xfrm>
              <a:off x="2608" y="1769"/>
              <a:ext cx="524"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63" name="Freeform 77"/>
            <p:cNvSpPr>
              <a:spLocks/>
            </p:cNvSpPr>
            <p:nvPr/>
          </p:nvSpPr>
          <p:spPr bwMode="auto">
            <a:xfrm>
              <a:off x="3132" y="1710"/>
              <a:ext cx="68" cy="381"/>
            </a:xfrm>
            <a:custGeom>
              <a:avLst/>
              <a:gdLst>
                <a:gd name="T0" fmla="*/ 5 w 75"/>
                <a:gd name="T1" fmla="*/ 0 h 486"/>
                <a:gd name="T2" fmla="*/ 5 w 75"/>
                <a:gd name="T3" fmla="*/ 2 h 486"/>
                <a:gd name="T4" fmla="*/ 0 w 75"/>
                <a:gd name="T5" fmla="*/ 2 h 486"/>
                <a:gd name="T6" fmla="*/ 0 w 75"/>
                <a:gd name="T7" fmla="*/ 2 h 486"/>
                <a:gd name="T8" fmla="*/ 5 w 75"/>
                <a:gd name="T9" fmla="*/ 0 h 486"/>
                <a:gd name="T10" fmla="*/ 0 60000 65536"/>
                <a:gd name="T11" fmla="*/ 0 60000 65536"/>
                <a:gd name="T12" fmla="*/ 0 60000 65536"/>
                <a:gd name="T13" fmla="*/ 0 60000 65536"/>
                <a:gd name="T14" fmla="*/ 0 60000 65536"/>
                <a:gd name="T15" fmla="*/ 0 w 75"/>
                <a:gd name="T16" fmla="*/ 0 h 486"/>
                <a:gd name="T17" fmla="*/ 75 w 75"/>
                <a:gd name="T18" fmla="*/ 486 h 486"/>
              </a:gdLst>
              <a:ahLst/>
              <a:cxnLst>
                <a:cxn ang="T10">
                  <a:pos x="T0" y="T1"/>
                </a:cxn>
                <a:cxn ang="T11">
                  <a:pos x="T2" y="T3"/>
                </a:cxn>
                <a:cxn ang="T12">
                  <a:pos x="T4" y="T5"/>
                </a:cxn>
                <a:cxn ang="T13">
                  <a:pos x="T6" y="T7"/>
                </a:cxn>
                <a:cxn ang="T14">
                  <a:pos x="T8" y="T9"/>
                </a:cxn>
              </a:cxnLst>
              <a:rect l="T15" t="T16" r="T17" b="T18"/>
              <a:pathLst>
                <a:path w="75" h="486">
                  <a:moveTo>
                    <a:pt x="75" y="0"/>
                  </a:moveTo>
                  <a:lnTo>
                    <a:pt x="75" y="411"/>
                  </a:lnTo>
                  <a:lnTo>
                    <a:pt x="0" y="486"/>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64" name="Freeform 78"/>
            <p:cNvSpPr>
              <a:spLocks/>
            </p:cNvSpPr>
            <p:nvPr/>
          </p:nvSpPr>
          <p:spPr bwMode="auto">
            <a:xfrm>
              <a:off x="2608" y="1710"/>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65" name="Freeform 79"/>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366" name="Rectangle 80"/>
            <p:cNvSpPr>
              <a:spLocks noChangeArrowheads="1"/>
            </p:cNvSpPr>
            <p:nvPr/>
          </p:nvSpPr>
          <p:spPr bwMode="auto">
            <a:xfrm>
              <a:off x="2679" y="1894"/>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367" name="Rectangle 81"/>
            <p:cNvSpPr>
              <a:spLocks noChangeArrowheads="1"/>
            </p:cNvSpPr>
            <p:nvPr/>
          </p:nvSpPr>
          <p:spPr bwMode="auto">
            <a:xfrm>
              <a:off x="2622" y="1777"/>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68" name="Freeform 82"/>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69" name="Freeform 83"/>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33338">
              <a:solidFill>
                <a:srgbClr val="80CFE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70" name="Freeform 84"/>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15875">
              <a:solidFill>
                <a:srgbClr val="CCEC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71" name="Freeform 85"/>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72" name="Freeform 86"/>
            <p:cNvSpPr>
              <a:spLocks/>
            </p:cNvSpPr>
            <p:nvPr/>
          </p:nvSpPr>
          <p:spPr bwMode="auto">
            <a:xfrm>
              <a:off x="2849" y="1988"/>
              <a:ext cx="49" cy="17"/>
            </a:xfrm>
            <a:custGeom>
              <a:avLst/>
              <a:gdLst>
                <a:gd name="T0" fmla="*/ 0 w 54"/>
                <a:gd name="T1" fmla="*/ 0 h 21"/>
                <a:gd name="T2" fmla="*/ 5 w 54"/>
                <a:gd name="T3" fmla="*/ 2 h 21"/>
                <a:gd name="T4" fmla="*/ 5 w 54"/>
                <a:gd name="T5" fmla="*/ 2 h 21"/>
                <a:gd name="T6" fmla="*/ 5 w 54"/>
                <a:gd name="T7" fmla="*/ 2 h 21"/>
                <a:gd name="T8" fmla="*/ 5 w 54"/>
                <a:gd name="T9" fmla="*/ 2 h 21"/>
                <a:gd name="T10" fmla="*/ 5 w 54"/>
                <a:gd name="T11" fmla="*/ 2 h 21"/>
                <a:gd name="T12" fmla="*/ 5 w 54"/>
                <a:gd name="T13" fmla="*/ 2 h 21"/>
                <a:gd name="T14" fmla="*/ 5 w 54"/>
                <a:gd name="T15" fmla="*/ 2 h 21"/>
                <a:gd name="T16" fmla="*/ 5 w 54"/>
                <a:gd name="T17" fmla="*/ 2 h 21"/>
                <a:gd name="T18" fmla="*/ 0 w 54"/>
                <a:gd name="T19" fmla="*/ 0 h 21"/>
                <a:gd name="T20" fmla="*/ 0 w 54"/>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0" y="0"/>
                  </a:moveTo>
                  <a:lnTo>
                    <a:pt x="10" y="21"/>
                  </a:lnTo>
                  <a:lnTo>
                    <a:pt x="23" y="21"/>
                  </a:lnTo>
                  <a:lnTo>
                    <a:pt x="51" y="21"/>
                  </a:lnTo>
                  <a:lnTo>
                    <a:pt x="54" y="18"/>
                  </a:lnTo>
                  <a:lnTo>
                    <a:pt x="49" y="15"/>
                  </a:lnTo>
                  <a:lnTo>
                    <a:pt x="31"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73" name="Freeform 87"/>
            <p:cNvSpPr>
              <a:spLocks/>
            </p:cNvSpPr>
            <p:nvPr/>
          </p:nvSpPr>
          <p:spPr bwMode="auto">
            <a:xfrm>
              <a:off x="1106" y="3269"/>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69"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374" name="Rectangle 88"/>
            <p:cNvSpPr>
              <a:spLocks noChangeArrowheads="1"/>
            </p:cNvSpPr>
            <p:nvPr/>
          </p:nvSpPr>
          <p:spPr bwMode="auto">
            <a:xfrm>
              <a:off x="1106" y="3290"/>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75" name="Rectangle 89"/>
            <p:cNvSpPr>
              <a:spLocks noChangeArrowheads="1"/>
            </p:cNvSpPr>
            <p:nvPr/>
          </p:nvSpPr>
          <p:spPr bwMode="auto">
            <a:xfrm>
              <a:off x="1097" y="3361"/>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76" name="Freeform 90"/>
            <p:cNvSpPr>
              <a:spLocks/>
            </p:cNvSpPr>
            <p:nvPr/>
          </p:nvSpPr>
          <p:spPr bwMode="auto">
            <a:xfrm>
              <a:off x="1097" y="3339"/>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6" y="0"/>
                  </a:lnTo>
                  <a:lnTo>
                    <a:pt x="286"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377" name="Freeform 91"/>
            <p:cNvSpPr>
              <a:spLocks/>
            </p:cNvSpPr>
            <p:nvPr/>
          </p:nvSpPr>
          <p:spPr bwMode="auto">
            <a:xfrm>
              <a:off x="1146" y="3154"/>
              <a:ext cx="192" cy="17"/>
            </a:xfrm>
            <a:custGeom>
              <a:avLst/>
              <a:gdLst>
                <a:gd name="T0" fmla="*/ 0 w 214"/>
                <a:gd name="T1" fmla="*/ 2 h 21"/>
                <a:gd name="T2" fmla="*/ 4 w 214"/>
                <a:gd name="T3" fmla="*/ 0 h 21"/>
                <a:gd name="T4" fmla="*/ 5 w 214"/>
                <a:gd name="T5" fmla="*/ 0 h 21"/>
                <a:gd name="T6" fmla="*/ 6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88"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378" name="Rectangle 92"/>
            <p:cNvSpPr>
              <a:spLocks noChangeArrowheads="1"/>
            </p:cNvSpPr>
            <p:nvPr/>
          </p:nvSpPr>
          <p:spPr bwMode="auto">
            <a:xfrm>
              <a:off x="1146" y="3171"/>
              <a:ext cx="192" cy="111"/>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79" name="Rectangle 93"/>
            <p:cNvSpPr>
              <a:spLocks noChangeArrowheads="1"/>
            </p:cNvSpPr>
            <p:nvPr/>
          </p:nvSpPr>
          <p:spPr bwMode="auto">
            <a:xfrm>
              <a:off x="1161" y="3184"/>
              <a:ext cx="159"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0" name="Freeform 94"/>
            <p:cNvSpPr>
              <a:spLocks/>
            </p:cNvSpPr>
            <p:nvPr/>
          </p:nvSpPr>
          <p:spPr bwMode="auto">
            <a:xfrm>
              <a:off x="2694" y="3273"/>
              <a:ext cx="271" cy="23"/>
            </a:xfrm>
            <a:custGeom>
              <a:avLst/>
              <a:gdLst>
                <a:gd name="T0" fmla="*/ 0 w 302"/>
                <a:gd name="T1" fmla="*/ 2 h 29"/>
                <a:gd name="T2" fmla="*/ 4 w 302"/>
                <a:gd name="T3" fmla="*/ 0 h 29"/>
                <a:gd name="T4" fmla="*/ 8 w 302"/>
                <a:gd name="T5" fmla="*/ 0 h 29"/>
                <a:gd name="T6" fmla="*/ 9 w 302"/>
                <a:gd name="T7" fmla="*/ 2 h 29"/>
                <a:gd name="T8" fmla="*/ 0 w 302"/>
                <a:gd name="T9" fmla="*/ 2 h 29"/>
                <a:gd name="T10" fmla="*/ 0 w 302"/>
                <a:gd name="T11" fmla="*/ 2 h 29"/>
                <a:gd name="T12" fmla="*/ 0 60000 65536"/>
                <a:gd name="T13" fmla="*/ 0 60000 65536"/>
                <a:gd name="T14" fmla="*/ 0 60000 65536"/>
                <a:gd name="T15" fmla="*/ 0 60000 65536"/>
                <a:gd name="T16" fmla="*/ 0 60000 65536"/>
                <a:gd name="T17" fmla="*/ 0 60000 65536"/>
                <a:gd name="T18" fmla="*/ 0 w 302"/>
                <a:gd name="T19" fmla="*/ 0 h 29"/>
                <a:gd name="T20" fmla="*/ 302 w 30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02" h="29">
                  <a:moveTo>
                    <a:pt x="0" y="29"/>
                  </a:moveTo>
                  <a:lnTo>
                    <a:pt x="31" y="0"/>
                  </a:lnTo>
                  <a:lnTo>
                    <a:pt x="268" y="0"/>
                  </a:lnTo>
                  <a:lnTo>
                    <a:pt x="302" y="29"/>
                  </a:lnTo>
                  <a:lnTo>
                    <a:pt x="0" y="29"/>
                  </a:lnTo>
                  <a:close/>
                </a:path>
              </a:pathLst>
            </a:custGeom>
            <a:solidFill>
              <a:srgbClr val="CCCCCC"/>
            </a:solidFill>
            <a:ln w="7938">
              <a:solidFill>
                <a:srgbClr val="000000"/>
              </a:solidFill>
              <a:round/>
              <a:headEnd/>
              <a:tailEnd/>
            </a:ln>
          </p:spPr>
          <p:txBody>
            <a:bodyPr/>
            <a:lstStyle/>
            <a:p>
              <a:endParaRPr lang="zh-CN" altLang="en-US"/>
            </a:p>
          </p:txBody>
        </p:sp>
        <p:sp>
          <p:nvSpPr>
            <p:cNvPr id="99381" name="Rectangle 95"/>
            <p:cNvSpPr>
              <a:spLocks noChangeArrowheads="1"/>
            </p:cNvSpPr>
            <p:nvPr/>
          </p:nvSpPr>
          <p:spPr bwMode="auto">
            <a:xfrm>
              <a:off x="2694" y="3296"/>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2" name="Rectangle 96"/>
            <p:cNvSpPr>
              <a:spLocks noChangeArrowheads="1"/>
            </p:cNvSpPr>
            <p:nvPr/>
          </p:nvSpPr>
          <p:spPr bwMode="auto">
            <a:xfrm>
              <a:off x="2684" y="3367"/>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3" name="Freeform 97"/>
            <p:cNvSpPr>
              <a:spLocks/>
            </p:cNvSpPr>
            <p:nvPr/>
          </p:nvSpPr>
          <p:spPr bwMode="auto">
            <a:xfrm>
              <a:off x="2684" y="3345"/>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7" y="0"/>
                  </a:lnTo>
                  <a:lnTo>
                    <a:pt x="287"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384" name="Freeform 98"/>
            <p:cNvSpPr>
              <a:spLocks/>
            </p:cNvSpPr>
            <p:nvPr/>
          </p:nvSpPr>
          <p:spPr bwMode="auto">
            <a:xfrm>
              <a:off x="2733" y="3161"/>
              <a:ext cx="192" cy="15"/>
            </a:xfrm>
            <a:custGeom>
              <a:avLst/>
              <a:gdLst>
                <a:gd name="T0" fmla="*/ 0 w 214"/>
                <a:gd name="T1" fmla="*/ 2 h 20"/>
                <a:gd name="T2" fmla="*/ 4 w 214"/>
                <a:gd name="T3" fmla="*/ 0 h 20"/>
                <a:gd name="T4" fmla="*/ 5 w 214"/>
                <a:gd name="T5" fmla="*/ 0 h 20"/>
                <a:gd name="T6" fmla="*/ 6 w 214"/>
                <a:gd name="T7" fmla="*/ 2 h 20"/>
                <a:gd name="T8" fmla="*/ 0 w 214"/>
                <a:gd name="T9" fmla="*/ 2 h 20"/>
                <a:gd name="T10" fmla="*/ 0 w 214"/>
                <a:gd name="T11" fmla="*/ 2 h 20"/>
                <a:gd name="T12" fmla="*/ 0 60000 65536"/>
                <a:gd name="T13" fmla="*/ 0 60000 65536"/>
                <a:gd name="T14" fmla="*/ 0 60000 65536"/>
                <a:gd name="T15" fmla="*/ 0 60000 65536"/>
                <a:gd name="T16" fmla="*/ 0 60000 65536"/>
                <a:gd name="T17" fmla="*/ 0 60000 65536"/>
                <a:gd name="T18" fmla="*/ 0 w 214"/>
                <a:gd name="T19" fmla="*/ 0 h 20"/>
                <a:gd name="T20" fmla="*/ 214 w 21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14" h="20">
                  <a:moveTo>
                    <a:pt x="0" y="20"/>
                  </a:moveTo>
                  <a:lnTo>
                    <a:pt x="23" y="0"/>
                  </a:lnTo>
                  <a:lnTo>
                    <a:pt x="191" y="0"/>
                  </a:lnTo>
                  <a:lnTo>
                    <a:pt x="214" y="20"/>
                  </a:lnTo>
                  <a:lnTo>
                    <a:pt x="0" y="20"/>
                  </a:lnTo>
                  <a:close/>
                </a:path>
              </a:pathLst>
            </a:custGeom>
            <a:solidFill>
              <a:srgbClr val="CCCCCC"/>
            </a:solidFill>
            <a:ln w="7938">
              <a:solidFill>
                <a:srgbClr val="000000"/>
              </a:solidFill>
              <a:round/>
              <a:headEnd/>
              <a:tailEnd/>
            </a:ln>
          </p:spPr>
          <p:txBody>
            <a:bodyPr/>
            <a:lstStyle/>
            <a:p>
              <a:endParaRPr lang="zh-CN" altLang="en-US"/>
            </a:p>
          </p:txBody>
        </p:sp>
        <p:sp>
          <p:nvSpPr>
            <p:cNvPr id="99385" name="Rectangle 99"/>
            <p:cNvSpPr>
              <a:spLocks noChangeArrowheads="1"/>
            </p:cNvSpPr>
            <p:nvPr/>
          </p:nvSpPr>
          <p:spPr bwMode="auto">
            <a:xfrm>
              <a:off x="2733" y="3176"/>
              <a:ext cx="192"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6" name="Rectangle 100"/>
            <p:cNvSpPr>
              <a:spLocks noChangeArrowheads="1"/>
            </p:cNvSpPr>
            <p:nvPr/>
          </p:nvSpPr>
          <p:spPr bwMode="auto">
            <a:xfrm>
              <a:off x="2749" y="3188"/>
              <a:ext cx="157" cy="88"/>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7" name="Freeform 101"/>
            <p:cNvSpPr>
              <a:spLocks/>
            </p:cNvSpPr>
            <p:nvPr/>
          </p:nvSpPr>
          <p:spPr bwMode="auto">
            <a:xfrm>
              <a:off x="1097" y="2091"/>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71"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388" name="Rectangle 102"/>
            <p:cNvSpPr>
              <a:spLocks noChangeArrowheads="1"/>
            </p:cNvSpPr>
            <p:nvPr/>
          </p:nvSpPr>
          <p:spPr bwMode="auto">
            <a:xfrm>
              <a:off x="1097" y="2112"/>
              <a:ext cx="271" cy="5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9" name="Rectangle 103"/>
            <p:cNvSpPr>
              <a:spLocks noChangeArrowheads="1"/>
            </p:cNvSpPr>
            <p:nvPr/>
          </p:nvSpPr>
          <p:spPr bwMode="auto">
            <a:xfrm>
              <a:off x="1090" y="2184"/>
              <a:ext cx="287" cy="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0" name="Freeform 104"/>
            <p:cNvSpPr>
              <a:spLocks/>
            </p:cNvSpPr>
            <p:nvPr/>
          </p:nvSpPr>
          <p:spPr bwMode="auto">
            <a:xfrm>
              <a:off x="1090" y="2162"/>
              <a:ext cx="287" cy="22"/>
            </a:xfrm>
            <a:custGeom>
              <a:avLst/>
              <a:gdLst>
                <a:gd name="T0" fmla="*/ 0 w 320"/>
                <a:gd name="T1" fmla="*/ 2 h 28"/>
                <a:gd name="T2" fmla="*/ 4 w 320"/>
                <a:gd name="T3" fmla="*/ 0 h 28"/>
                <a:gd name="T4" fmla="*/ 9 w 320"/>
                <a:gd name="T5" fmla="*/ 0 h 28"/>
                <a:gd name="T6" fmla="*/ 10 w 320"/>
                <a:gd name="T7" fmla="*/ 2 h 28"/>
                <a:gd name="T8" fmla="*/ 0 w 320"/>
                <a:gd name="T9" fmla="*/ 2 h 28"/>
                <a:gd name="T10" fmla="*/ 0 w 320"/>
                <a:gd name="T11" fmla="*/ 2 h 28"/>
                <a:gd name="T12" fmla="*/ 0 60000 65536"/>
                <a:gd name="T13" fmla="*/ 0 60000 65536"/>
                <a:gd name="T14" fmla="*/ 0 60000 65536"/>
                <a:gd name="T15" fmla="*/ 0 60000 65536"/>
                <a:gd name="T16" fmla="*/ 0 60000 65536"/>
                <a:gd name="T17" fmla="*/ 0 60000 65536"/>
                <a:gd name="T18" fmla="*/ 0 w 320"/>
                <a:gd name="T19" fmla="*/ 0 h 28"/>
                <a:gd name="T20" fmla="*/ 320 w 32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0" h="28">
                  <a:moveTo>
                    <a:pt x="0" y="28"/>
                  </a:moveTo>
                  <a:lnTo>
                    <a:pt x="33" y="0"/>
                  </a:lnTo>
                  <a:lnTo>
                    <a:pt x="287" y="0"/>
                  </a:lnTo>
                  <a:lnTo>
                    <a:pt x="320"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391" name="Freeform 105"/>
            <p:cNvSpPr>
              <a:spLocks/>
            </p:cNvSpPr>
            <p:nvPr/>
          </p:nvSpPr>
          <p:spPr bwMode="auto">
            <a:xfrm>
              <a:off x="1136" y="1978"/>
              <a:ext cx="193" cy="16"/>
            </a:xfrm>
            <a:custGeom>
              <a:avLst/>
              <a:gdLst>
                <a:gd name="T0" fmla="*/ 0 w 214"/>
                <a:gd name="T1" fmla="*/ 2 h 21"/>
                <a:gd name="T2" fmla="*/ 5 w 214"/>
                <a:gd name="T3" fmla="*/ 0 h 21"/>
                <a:gd name="T4" fmla="*/ 6 w 214"/>
                <a:gd name="T5" fmla="*/ 0 h 21"/>
                <a:gd name="T6" fmla="*/ 7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91"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392" name="Rectangle 106"/>
            <p:cNvSpPr>
              <a:spLocks noChangeArrowheads="1"/>
            </p:cNvSpPr>
            <p:nvPr/>
          </p:nvSpPr>
          <p:spPr bwMode="auto">
            <a:xfrm>
              <a:off x="1136" y="1994"/>
              <a:ext cx="193"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3" name="Rectangle 107"/>
            <p:cNvSpPr>
              <a:spLocks noChangeArrowheads="1"/>
            </p:cNvSpPr>
            <p:nvPr/>
          </p:nvSpPr>
          <p:spPr bwMode="auto">
            <a:xfrm>
              <a:off x="1155" y="2006"/>
              <a:ext cx="158"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4" name="Text Box 108"/>
            <p:cNvSpPr txBox="1">
              <a:spLocks noChangeArrowheads="1"/>
            </p:cNvSpPr>
            <p:nvPr/>
          </p:nvSpPr>
          <p:spPr bwMode="auto">
            <a:xfrm>
              <a:off x="379" y="2936"/>
              <a:ext cx="5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A</a:t>
              </a:r>
            </a:p>
          </p:txBody>
        </p:sp>
        <p:sp>
          <p:nvSpPr>
            <p:cNvPr id="99395" name="Text Box 109"/>
            <p:cNvSpPr txBox="1">
              <a:spLocks noChangeArrowheads="1"/>
            </p:cNvSpPr>
            <p:nvPr/>
          </p:nvSpPr>
          <p:spPr bwMode="auto">
            <a:xfrm>
              <a:off x="2722" y="2149"/>
              <a:ext cx="5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B</a:t>
              </a:r>
            </a:p>
          </p:txBody>
        </p:sp>
      </p:grpSp>
      <p:grpSp>
        <p:nvGrpSpPr>
          <p:cNvPr id="99334" name="Group 110"/>
          <p:cNvGrpSpPr>
            <a:grpSpLocks/>
          </p:cNvGrpSpPr>
          <p:nvPr/>
        </p:nvGrpSpPr>
        <p:grpSpPr bwMode="auto">
          <a:xfrm>
            <a:off x="1847404" y="2637679"/>
            <a:ext cx="3889375" cy="2160588"/>
            <a:chOff x="249" y="1480"/>
            <a:chExt cx="2450" cy="1361"/>
          </a:xfrm>
        </p:grpSpPr>
        <p:sp>
          <p:nvSpPr>
            <p:cNvPr id="99341" name="Oval 111"/>
            <p:cNvSpPr>
              <a:spLocks noChangeArrowheads="1"/>
            </p:cNvSpPr>
            <p:nvPr/>
          </p:nvSpPr>
          <p:spPr bwMode="auto">
            <a:xfrm>
              <a:off x="1156" y="1979"/>
              <a:ext cx="907" cy="862"/>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42" name="Oval 112"/>
            <p:cNvSpPr>
              <a:spLocks noChangeArrowheads="1"/>
            </p:cNvSpPr>
            <p:nvPr/>
          </p:nvSpPr>
          <p:spPr bwMode="auto">
            <a:xfrm>
              <a:off x="2336" y="1480"/>
              <a:ext cx="363" cy="363"/>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43" name="Oval 113"/>
            <p:cNvSpPr>
              <a:spLocks noChangeArrowheads="1"/>
            </p:cNvSpPr>
            <p:nvPr/>
          </p:nvSpPr>
          <p:spPr bwMode="auto">
            <a:xfrm>
              <a:off x="249" y="2341"/>
              <a:ext cx="408" cy="363"/>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99335" name="Group 114"/>
          <p:cNvGrpSpPr>
            <a:grpSpLocks/>
          </p:cNvGrpSpPr>
          <p:nvPr/>
        </p:nvGrpSpPr>
        <p:grpSpPr bwMode="auto">
          <a:xfrm>
            <a:off x="6095553" y="2204293"/>
            <a:ext cx="4392612" cy="2447925"/>
            <a:chOff x="2925" y="1207"/>
            <a:chExt cx="2767" cy="1542"/>
          </a:xfrm>
        </p:grpSpPr>
        <p:sp>
          <p:nvSpPr>
            <p:cNvPr id="99338" name="Oval 115"/>
            <p:cNvSpPr>
              <a:spLocks noChangeArrowheads="1"/>
            </p:cNvSpPr>
            <p:nvPr/>
          </p:nvSpPr>
          <p:spPr bwMode="auto">
            <a:xfrm>
              <a:off x="4332" y="2205"/>
              <a:ext cx="362" cy="363"/>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39" name="Oval 116"/>
            <p:cNvSpPr>
              <a:spLocks noChangeArrowheads="1"/>
            </p:cNvSpPr>
            <p:nvPr/>
          </p:nvSpPr>
          <p:spPr bwMode="auto">
            <a:xfrm>
              <a:off x="4966" y="1207"/>
              <a:ext cx="726" cy="726"/>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40" name="Oval 117"/>
            <p:cNvSpPr>
              <a:spLocks noChangeArrowheads="1"/>
            </p:cNvSpPr>
            <p:nvPr/>
          </p:nvSpPr>
          <p:spPr bwMode="auto">
            <a:xfrm>
              <a:off x="2925" y="2069"/>
              <a:ext cx="726" cy="680"/>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99336" name="Text Box 118"/>
          <p:cNvSpPr txBox="1">
            <a:spLocks noChangeArrowheads="1"/>
          </p:cNvSpPr>
          <p:nvPr/>
        </p:nvSpPr>
        <p:spPr bwMode="auto">
          <a:xfrm>
            <a:off x="2352228" y="5661868"/>
            <a:ext cx="2159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主机简单</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网络复杂</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案例</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电话网络</a:t>
            </a:r>
            <a:endParaRPr kumimoji="0" lang="en-US" altLang="zh-CN" sz="1800">
              <a:latin typeface="Arial" panose="020B0604020202020204" pitchFamily="34" charset="0"/>
              <a:ea typeface="宋体" panose="02010600030101010101" pitchFamily="2" charset="-122"/>
            </a:endParaRPr>
          </a:p>
        </p:txBody>
      </p:sp>
      <p:sp>
        <p:nvSpPr>
          <p:cNvPr id="99337" name="Text Box 119"/>
          <p:cNvSpPr txBox="1">
            <a:spLocks noChangeArrowheads="1"/>
          </p:cNvSpPr>
          <p:nvPr/>
        </p:nvSpPr>
        <p:spPr bwMode="auto">
          <a:xfrm>
            <a:off x="6600379" y="5661868"/>
            <a:ext cx="2262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主机复杂，网络简单</a:t>
            </a:r>
          </a:p>
        </p:txBody>
      </p:sp>
    </p:spTree>
    <p:extLst>
      <p:ext uri="{BB962C8B-B14F-4D97-AF65-F5344CB8AC3E}">
        <p14:creationId xmlns:p14="http://schemas.microsoft.com/office/powerpoint/2010/main" val="2730943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a:t>支持通用服务</a:t>
            </a:r>
          </a:p>
        </p:txBody>
      </p:sp>
      <p:sp>
        <p:nvSpPr>
          <p:cNvPr id="71683" name="Rectangle 3"/>
          <p:cNvSpPr>
            <a:spLocks noGrp="1" noChangeArrowheads="1"/>
          </p:cNvSpPr>
          <p:nvPr>
            <p:ph type="body" idx="1"/>
          </p:nvPr>
        </p:nvSpPr>
        <p:spPr/>
        <p:txBody>
          <a:bodyPr/>
          <a:lstStyle/>
          <a:p>
            <a:pPr>
              <a:defRPr/>
            </a:pPr>
            <a:r>
              <a:rPr lang="zh-CN" altLang="en-US" sz="2200" b="1" i="1" dirty="0">
                <a:solidFill>
                  <a:srgbClr val="0066FF"/>
                </a:solidFill>
                <a:effectLst>
                  <a:outerShdw blurRad="38100" dist="38100" dir="2700000" algn="tl">
                    <a:srgbClr val="C0C0C0"/>
                  </a:outerShdw>
                </a:effectLst>
              </a:rPr>
              <a:t>目标 </a:t>
            </a:r>
            <a:r>
              <a:rPr lang="en-US" altLang="zh-CN" sz="2200" b="1" i="1" dirty="0">
                <a:solidFill>
                  <a:srgbClr val="0066FF"/>
                </a:solidFill>
                <a:effectLst>
                  <a:outerShdw blurRad="38100" dist="38100" dir="2700000" algn="tl">
                    <a:srgbClr val="C0C0C0"/>
                  </a:outerShdw>
                </a:effectLst>
              </a:rPr>
              <a:t>2:</a:t>
            </a:r>
            <a:r>
              <a:rPr lang="en-US" altLang="zh-CN" sz="2200" dirty="0">
                <a:solidFill>
                  <a:srgbClr val="0066FF"/>
                </a:solidFill>
              </a:rPr>
              <a:t> </a:t>
            </a:r>
            <a:r>
              <a:rPr lang="zh-CN" altLang="en-US" sz="2200" dirty="0"/>
              <a:t>网络在现实网络条件下支持各种不同的应用</a:t>
            </a:r>
          </a:p>
          <a:p>
            <a:pPr>
              <a:defRPr/>
            </a:pPr>
            <a:r>
              <a:rPr lang="zh-CN" altLang="en-US" sz="2200" b="1" i="1" dirty="0">
                <a:solidFill>
                  <a:srgbClr val="0066FF"/>
                </a:solidFill>
                <a:effectLst>
                  <a:outerShdw blurRad="38100" dist="38100" dir="2700000" algn="tl">
                    <a:srgbClr val="C0C0C0"/>
                  </a:outerShdw>
                </a:effectLst>
              </a:rPr>
              <a:t>动机</a:t>
            </a:r>
            <a:r>
              <a:rPr lang="en-US" altLang="zh-CN" sz="2200" b="1" i="1" dirty="0">
                <a:solidFill>
                  <a:srgbClr val="0066FF"/>
                </a:solidFill>
                <a:effectLst>
                  <a:outerShdw blurRad="38100" dist="38100" dir="2700000" algn="tl">
                    <a:srgbClr val="C0C0C0"/>
                  </a:outerShdw>
                </a:effectLst>
              </a:rPr>
              <a:t>2:</a:t>
            </a:r>
            <a:r>
              <a:rPr lang="en-US" altLang="zh-CN" sz="2200" dirty="0">
                <a:solidFill>
                  <a:srgbClr val="0066FF"/>
                </a:solidFill>
              </a:rPr>
              <a:t>  </a:t>
            </a:r>
            <a:r>
              <a:rPr lang="zh-CN" altLang="en-US" sz="2200" dirty="0"/>
              <a:t>提供可靠的消息传送</a:t>
            </a:r>
            <a:r>
              <a:rPr lang="en-US" altLang="zh-CN" sz="2200" dirty="0"/>
              <a:t>, </a:t>
            </a:r>
            <a:r>
              <a:rPr lang="zh-CN" altLang="en-US" sz="2200" dirty="0"/>
              <a:t>能够对故障进行分类处理</a:t>
            </a:r>
            <a:endParaRPr lang="en-US" altLang="zh-CN" sz="2200" dirty="0"/>
          </a:p>
          <a:p>
            <a:pPr>
              <a:defRPr/>
            </a:pPr>
            <a:endParaRPr lang="en-US" altLang="zh-CN" sz="2200" dirty="0"/>
          </a:p>
          <a:p>
            <a:pPr>
              <a:defRPr/>
            </a:pPr>
            <a:r>
              <a:rPr lang="zh-CN" altLang="en-US" sz="2100" dirty="0"/>
              <a:t>三类故障</a:t>
            </a:r>
          </a:p>
          <a:p>
            <a:pPr lvl="1">
              <a:defRPr/>
            </a:pPr>
            <a:r>
              <a:rPr lang="zh-CN" altLang="en-US" sz="2000" dirty="0"/>
              <a:t>比特错误 </a:t>
            </a:r>
            <a:r>
              <a:rPr lang="en-US" altLang="zh-CN" sz="2000" dirty="0"/>
              <a:t>(</a:t>
            </a:r>
            <a:r>
              <a:rPr lang="zh-CN" altLang="en-US" sz="2000" dirty="0"/>
              <a:t>比特级</a:t>
            </a:r>
            <a:r>
              <a:rPr lang="en-US" altLang="zh-CN" sz="2000" dirty="0"/>
              <a:t>)</a:t>
            </a:r>
          </a:p>
          <a:p>
            <a:pPr lvl="2">
              <a:defRPr/>
            </a:pPr>
            <a:r>
              <a:rPr lang="zh-CN" altLang="en-US" sz="1800" dirty="0"/>
              <a:t>外部电磁干扰等</a:t>
            </a:r>
          </a:p>
          <a:p>
            <a:pPr lvl="1">
              <a:defRPr/>
            </a:pPr>
            <a:r>
              <a:rPr lang="zh-CN" altLang="en-US" sz="2000" dirty="0"/>
              <a:t>分组丢失 </a:t>
            </a:r>
            <a:r>
              <a:rPr lang="en-US" altLang="zh-CN" sz="2000" dirty="0"/>
              <a:t>(</a:t>
            </a:r>
            <a:r>
              <a:rPr lang="zh-CN" altLang="en-US" sz="2000" dirty="0"/>
              <a:t>分组级</a:t>
            </a:r>
            <a:r>
              <a:rPr lang="en-US" altLang="zh-CN" sz="2000" dirty="0"/>
              <a:t>)</a:t>
            </a:r>
          </a:p>
          <a:p>
            <a:pPr lvl="2">
              <a:defRPr/>
            </a:pPr>
            <a:r>
              <a:rPr lang="zh-CN" altLang="en-US" sz="1800" dirty="0"/>
              <a:t>内存溢出</a:t>
            </a:r>
            <a:r>
              <a:rPr lang="en-US" altLang="zh-CN" sz="1800" dirty="0"/>
              <a:t>, </a:t>
            </a:r>
            <a:r>
              <a:rPr lang="zh-CN" altLang="en-US" sz="1800" dirty="0"/>
              <a:t>或分组出现了不可纠正的比特错误</a:t>
            </a:r>
          </a:p>
          <a:p>
            <a:pPr lvl="2">
              <a:defRPr/>
            </a:pPr>
            <a:r>
              <a:rPr lang="zh-CN" altLang="en-US" sz="1800" dirty="0"/>
              <a:t>如何区分分组是丢失还是延迟到达</a:t>
            </a:r>
            <a:r>
              <a:rPr lang="en-US" altLang="zh-CN" sz="1800" dirty="0"/>
              <a:t>?</a:t>
            </a:r>
          </a:p>
          <a:p>
            <a:pPr lvl="1">
              <a:defRPr/>
            </a:pPr>
            <a:r>
              <a:rPr lang="zh-CN" altLang="en-US" sz="2000" dirty="0"/>
              <a:t>链路故障</a:t>
            </a:r>
            <a:r>
              <a:rPr lang="en-US" altLang="zh-CN" sz="2000" dirty="0"/>
              <a:t>/</a:t>
            </a:r>
            <a:r>
              <a:rPr lang="zh-CN" altLang="en-US" sz="2000" dirty="0"/>
              <a:t>节点当机 </a:t>
            </a:r>
            <a:r>
              <a:rPr lang="en-US" altLang="zh-CN" sz="2000" dirty="0"/>
              <a:t>(</a:t>
            </a:r>
            <a:r>
              <a:rPr lang="zh-CN" altLang="en-US" sz="2000" dirty="0"/>
              <a:t>链路</a:t>
            </a:r>
            <a:r>
              <a:rPr lang="en-US" altLang="zh-CN" sz="2000" dirty="0"/>
              <a:t>/</a:t>
            </a:r>
            <a:r>
              <a:rPr lang="zh-CN" altLang="en-US" sz="2000" dirty="0"/>
              <a:t>节点级</a:t>
            </a:r>
            <a:r>
              <a:rPr lang="en-US" altLang="zh-CN" sz="2000" dirty="0"/>
              <a:t>)</a:t>
            </a:r>
          </a:p>
          <a:p>
            <a:pPr lvl="2">
              <a:defRPr/>
            </a:pPr>
            <a:r>
              <a:rPr lang="zh-CN" altLang="en-US" sz="1800" dirty="0"/>
              <a:t>如何区分主机故障还是运行速度慢</a:t>
            </a:r>
            <a:r>
              <a:rPr lang="en-US" altLang="zh-CN" sz="1800" dirty="0"/>
              <a:t>?</a:t>
            </a:r>
          </a:p>
          <a:p>
            <a:pPr>
              <a:defRPr/>
            </a:pPr>
            <a:r>
              <a:rPr lang="zh-CN" altLang="en-US" sz="2100" dirty="0"/>
              <a:t>屏蔽部分故障</a:t>
            </a:r>
          </a:p>
          <a:p>
            <a:pPr lvl="1">
              <a:defRPr/>
            </a:pPr>
            <a:r>
              <a:rPr lang="zh-CN" altLang="en-US" sz="2000" dirty="0"/>
              <a:t>使得网络对于应用程序而言具有更强的可靠性</a:t>
            </a:r>
          </a:p>
        </p:txBody>
      </p:sp>
    </p:spTree>
    <p:extLst>
      <p:ext uri="{BB962C8B-B14F-4D97-AF65-F5344CB8AC3E}">
        <p14:creationId xmlns:p14="http://schemas.microsoft.com/office/powerpoint/2010/main" val="2412299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a:t>小结</a:t>
            </a:r>
            <a:r>
              <a:rPr lang="en-US" altLang="zh-CN"/>
              <a:t>: </a:t>
            </a:r>
            <a:r>
              <a:rPr lang="zh-CN" altLang="en-US"/>
              <a:t>支持通用服务</a:t>
            </a:r>
            <a:endParaRPr lang="en-US" altLang="zh-CN"/>
          </a:p>
        </p:txBody>
      </p:sp>
      <p:sp>
        <p:nvSpPr>
          <p:cNvPr id="52227" name="Rectangle 3"/>
          <p:cNvSpPr>
            <a:spLocks noGrp="1" noChangeArrowheads="1"/>
          </p:cNvSpPr>
          <p:nvPr>
            <p:ph type="body" idx="1"/>
          </p:nvPr>
        </p:nvSpPr>
        <p:spPr>
          <a:xfrm>
            <a:off x="911424" y="1455761"/>
            <a:ext cx="9577064" cy="4032250"/>
          </a:xfrm>
        </p:spPr>
        <p:txBody>
          <a:bodyPr/>
          <a:lstStyle/>
          <a:p>
            <a:pPr marL="342900" lvl="1" indent="-342900">
              <a:buClr>
                <a:schemeClr val="tx2"/>
              </a:buClr>
              <a:defRPr/>
            </a:pPr>
            <a:r>
              <a:rPr lang="zh-CN" altLang="en-US" sz="3000" dirty="0"/>
              <a:t>不同应用通信的需求可以映射为不同的通用服务模式</a:t>
            </a:r>
            <a:endParaRPr lang="en-US" altLang="zh-CN" sz="3000" dirty="0"/>
          </a:p>
          <a:p>
            <a:pPr lvl="1">
              <a:defRPr/>
            </a:pPr>
            <a:endParaRPr lang="en-US" altLang="zh-CN" dirty="0"/>
          </a:p>
          <a:p>
            <a:pPr marL="342900" lvl="1" indent="-342900">
              <a:buClr>
                <a:schemeClr val="tx2"/>
              </a:buClr>
              <a:defRPr/>
            </a:pPr>
            <a:r>
              <a:rPr lang="zh-CN" altLang="en-US" sz="3000" dirty="0"/>
              <a:t>挑战</a:t>
            </a:r>
          </a:p>
          <a:p>
            <a:pPr lvl="2">
              <a:defRPr/>
            </a:pPr>
            <a:r>
              <a:rPr lang="zh-CN" altLang="en-US" dirty="0"/>
              <a:t>设计通用模式以及功能的划分</a:t>
            </a:r>
            <a:endParaRPr lang="en-US" altLang="zh-CN" dirty="0"/>
          </a:p>
          <a:p>
            <a:pPr lvl="2">
              <a:defRPr/>
            </a:pPr>
            <a:r>
              <a:rPr lang="zh-CN" altLang="en-US" dirty="0"/>
              <a:t>克服现实网络中的故障，提供各种不同级别的可靠性保证</a:t>
            </a:r>
            <a:endParaRPr lang="en-US" altLang="zh-CN" dirty="0"/>
          </a:p>
        </p:txBody>
      </p:sp>
      <p:sp>
        <p:nvSpPr>
          <p:cNvPr id="4" name="Rectangle 4"/>
          <p:cNvSpPr>
            <a:spLocks noChangeArrowheads="1"/>
          </p:cNvSpPr>
          <p:nvPr/>
        </p:nvSpPr>
        <p:spPr bwMode="auto">
          <a:xfrm>
            <a:off x="2206823" y="5775349"/>
            <a:ext cx="5256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i="1">
                <a:latin typeface="Arial" panose="020B0604020202020204" pitchFamily="34" charset="0"/>
                <a:ea typeface="宋体" panose="02010600030101010101" pitchFamily="2" charset="-122"/>
              </a:rPr>
              <a:t>互联网广泛应用“</a:t>
            </a:r>
            <a:r>
              <a:rPr kumimoji="0" lang="zh-CN" altLang="en-US" sz="2400" i="1">
                <a:solidFill>
                  <a:srgbClr val="FF0000"/>
                </a:solidFill>
                <a:latin typeface="Arial" panose="020B0604020202020204" pitchFamily="34" charset="0"/>
                <a:ea typeface="宋体" panose="02010600030101010101" pitchFamily="2" charset="-122"/>
              </a:rPr>
              <a:t>尽力服务</a:t>
            </a:r>
            <a:r>
              <a:rPr kumimoji="0" lang="zh-CN" altLang="en-US" sz="2400" i="1">
                <a:latin typeface="Arial" panose="020B0604020202020204" pitchFamily="34" charset="0"/>
                <a:ea typeface="宋体" panose="02010600030101010101" pitchFamily="2" charset="-122"/>
              </a:rPr>
              <a:t>”模型！</a:t>
            </a:r>
            <a:endParaRPr kumimoji="0" lang="en-US" altLang="zh-CN" sz="2400" i="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21062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8F98F59-EEEA-4101-8667-47ABECCA0CF4}"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68</a:t>
            </a:fld>
            <a:r>
              <a:rPr kumimoji="0" lang="en-US" altLang="zh-CN" sz="1000">
                <a:latin typeface="Arial" panose="020B0604020202020204" pitchFamily="34" charset="0"/>
                <a:ea typeface="宋体" panose="02010600030101010101" pitchFamily="2" charset="-122"/>
              </a:rPr>
              <a:t>-</a:t>
            </a:r>
          </a:p>
        </p:txBody>
      </p:sp>
      <p:sp>
        <p:nvSpPr>
          <p:cNvPr id="102403" name="Rectangle 2"/>
          <p:cNvSpPr>
            <a:spLocks noGrp="1" noChangeArrowheads="1"/>
          </p:cNvSpPr>
          <p:nvPr>
            <p:ph type="title"/>
          </p:nvPr>
        </p:nvSpPr>
        <p:spPr/>
        <p:txBody>
          <a:bodyPr/>
          <a:lstStyle/>
          <a:p>
            <a:pPr eaLnBrk="1" hangingPunct="1"/>
            <a:r>
              <a:rPr lang="zh-CN" altLang="en-US" sz="3200"/>
              <a:t>设计需求</a:t>
            </a:r>
          </a:p>
        </p:txBody>
      </p:sp>
      <p:sp>
        <p:nvSpPr>
          <p:cNvPr id="69636" name="Rectangle 3"/>
          <p:cNvSpPr>
            <a:spLocks noGrp="1" noChangeArrowheads="1"/>
          </p:cNvSpPr>
          <p:nvPr>
            <p:ph type="body" idx="1"/>
          </p:nvPr>
        </p:nvSpPr>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在资源约束条件下保证其通信的效率</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endParaRPr lang="en-US" altLang="zh-CN" dirty="0"/>
          </a:p>
          <a:p>
            <a:pPr lvl="1" eaLnBrk="1" hangingPunct="1">
              <a:defRPr/>
            </a:pPr>
            <a:endParaRPr lang="en-US" altLang="zh-CN" sz="2200" dirty="0"/>
          </a:p>
        </p:txBody>
      </p:sp>
    </p:spTree>
    <p:extLst>
      <p:ext uri="{BB962C8B-B14F-4D97-AF65-F5344CB8AC3E}">
        <p14:creationId xmlns:p14="http://schemas.microsoft.com/office/powerpoint/2010/main" val="2326981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a:t>可管理性</a:t>
            </a:r>
          </a:p>
        </p:txBody>
      </p:sp>
      <p:sp>
        <p:nvSpPr>
          <p:cNvPr id="103427" name="内容占位符 2"/>
          <p:cNvSpPr>
            <a:spLocks noGrp="1"/>
          </p:cNvSpPr>
          <p:nvPr>
            <p:ph idx="1"/>
          </p:nvPr>
        </p:nvSpPr>
        <p:spPr>
          <a:xfrm>
            <a:off x="1981200" y="1125539"/>
            <a:ext cx="8229600" cy="3684587"/>
          </a:xfrm>
        </p:spPr>
        <p:txBody>
          <a:bodyPr/>
          <a:lstStyle/>
          <a:p>
            <a:r>
              <a:rPr lang="zh-CN" altLang="en-US" sz="2800"/>
              <a:t>网络的可管理性</a:t>
            </a:r>
            <a:endParaRPr lang="en-US" altLang="zh-CN" sz="2800"/>
          </a:p>
          <a:p>
            <a:pPr lvl="1"/>
            <a:r>
              <a:rPr lang="zh-CN" altLang="en-US" sz="2400"/>
              <a:t>如何应对规模的扩展？</a:t>
            </a:r>
            <a:endParaRPr lang="en-US" altLang="zh-CN" sz="2400"/>
          </a:p>
          <a:p>
            <a:pPr lvl="1"/>
            <a:r>
              <a:rPr lang="zh-CN" altLang="en-US" sz="2400"/>
              <a:t>当需要扩大网络来承载更多流量时如何改变？</a:t>
            </a:r>
            <a:endParaRPr lang="en-US" altLang="zh-CN" sz="2400"/>
          </a:p>
          <a:p>
            <a:pPr lvl="1"/>
            <a:r>
              <a:rPr lang="zh-CN" altLang="en-US" sz="2400"/>
              <a:t>当需要支持更多用户时如何配置或者改变？</a:t>
            </a:r>
            <a:endParaRPr lang="en-US" altLang="zh-CN" sz="2400"/>
          </a:p>
          <a:p>
            <a:pPr lvl="1"/>
            <a:r>
              <a:rPr lang="zh-CN" altLang="en-US" sz="2400"/>
              <a:t>当出现问题或者性能下降时如何排除网络故障？</a:t>
            </a:r>
            <a:endParaRPr lang="en-US" altLang="zh-CN" sz="2400"/>
          </a:p>
          <a:p>
            <a:pPr lvl="1"/>
            <a:endParaRPr lang="en-US" altLang="zh-CN" sz="1200"/>
          </a:p>
          <a:p>
            <a:r>
              <a:rPr lang="zh-CN" altLang="en-US" sz="2800"/>
              <a:t>可管理性有时影响了技术竞争的结果</a:t>
            </a:r>
            <a:endParaRPr lang="en-US" altLang="zh-CN" sz="2800"/>
          </a:p>
          <a:p>
            <a:pPr lvl="1"/>
            <a:r>
              <a:rPr lang="zh-CN" altLang="en-US" sz="2400"/>
              <a:t>星形拓扑的以太网 </a:t>
            </a:r>
            <a:r>
              <a:rPr lang="en-US" altLang="zh-CN" sz="2400"/>
              <a:t>vs. </a:t>
            </a:r>
            <a:r>
              <a:rPr lang="zh-CN" altLang="en-US" sz="2400"/>
              <a:t>环形拓扑的令牌环网</a:t>
            </a:r>
            <a:endParaRPr lang="en-US" altLang="zh-CN" sz="2400"/>
          </a:p>
          <a:p>
            <a:endParaRPr lang="zh-CN" altLang="en-US" sz="2800"/>
          </a:p>
        </p:txBody>
      </p:sp>
      <p:sp>
        <p:nvSpPr>
          <p:cNvPr id="10342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09E2A08-E5F8-477B-8FE9-CED05052D6BF}"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69</a:t>
            </a:fld>
            <a:r>
              <a:rPr kumimoji="0" lang="en-US" altLang="zh-CN" sz="1000">
                <a:latin typeface="Arial" panose="020B0604020202020204" pitchFamily="34" charset="0"/>
                <a:ea typeface="宋体" panose="02010600030101010101" pitchFamily="2" charset="-122"/>
              </a:rPr>
              <a:t>-</a:t>
            </a:r>
          </a:p>
        </p:txBody>
      </p:sp>
      <p:grpSp>
        <p:nvGrpSpPr>
          <p:cNvPr id="103429" name="组合 196"/>
          <p:cNvGrpSpPr>
            <a:grpSpLocks/>
          </p:cNvGrpSpPr>
          <p:nvPr/>
        </p:nvGrpSpPr>
        <p:grpSpPr bwMode="auto">
          <a:xfrm>
            <a:off x="3741738" y="4797425"/>
            <a:ext cx="1816100" cy="1976438"/>
            <a:chOff x="2217738" y="4797425"/>
            <a:chExt cx="1816100" cy="1976438"/>
          </a:xfrm>
        </p:grpSpPr>
        <p:sp>
          <p:nvSpPr>
            <p:cNvPr id="103504" name="AutoShape 3"/>
            <p:cNvSpPr>
              <a:spLocks noChangeAspect="1" noChangeArrowheads="1" noTextEdit="1"/>
            </p:cNvSpPr>
            <p:nvPr/>
          </p:nvSpPr>
          <p:spPr bwMode="auto">
            <a:xfrm>
              <a:off x="2217738" y="4797425"/>
              <a:ext cx="181610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505" name="Line 5"/>
            <p:cNvSpPr>
              <a:spLocks noChangeShapeType="1"/>
            </p:cNvSpPr>
            <p:nvPr/>
          </p:nvSpPr>
          <p:spPr bwMode="auto">
            <a:xfrm flipV="1">
              <a:off x="3133726" y="5878513"/>
              <a:ext cx="0" cy="687388"/>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6" name="Line 6"/>
            <p:cNvSpPr>
              <a:spLocks noChangeShapeType="1"/>
            </p:cNvSpPr>
            <p:nvPr/>
          </p:nvSpPr>
          <p:spPr bwMode="auto">
            <a:xfrm>
              <a:off x="2433638" y="5789613"/>
              <a:ext cx="598488" cy="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7" name="Line 7"/>
            <p:cNvSpPr>
              <a:spLocks noChangeShapeType="1"/>
            </p:cNvSpPr>
            <p:nvPr/>
          </p:nvSpPr>
          <p:spPr bwMode="auto">
            <a:xfrm flipV="1">
              <a:off x="2633663" y="5853113"/>
              <a:ext cx="398463" cy="57785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8" name="Line 8"/>
            <p:cNvSpPr>
              <a:spLocks noChangeShapeType="1"/>
            </p:cNvSpPr>
            <p:nvPr/>
          </p:nvSpPr>
          <p:spPr bwMode="auto">
            <a:xfrm>
              <a:off x="2633663" y="5159375"/>
              <a:ext cx="395288" cy="59055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9" name="Freeform 9"/>
            <p:cNvSpPr>
              <a:spLocks/>
            </p:cNvSpPr>
            <p:nvPr/>
          </p:nvSpPr>
          <p:spPr bwMode="auto">
            <a:xfrm>
              <a:off x="2228851" y="5746750"/>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0" name="Rectangle 10"/>
            <p:cNvSpPr>
              <a:spLocks noChangeArrowheads="1"/>
            </p:cNvSpPr>
            <p:nvPr/>
          </p:nvSpPr>
          <p:spPr bwMode="auto">
            <a:xfrm>
              <a:off x="2228851" y="5765800"/>
              <a:ext cx="204788" cy="4921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1" name="Rectangle 11"/>
            <p:cNvSpPr>
              <a:spLocks noChangeArrowheads="1"/>
            </p:cNvSpPr>
            <p:nvPr/>
          </p:nvSpPr>
          <p:spPr bwMode="auto">
            <a:xfrm>
              <a:off x="2224088" y="5834063"/>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2" name="Freeform 12"/>
            <p:cNvSpPr>
              <a:spLocks/>
            </p:cNvSpPr>
            <p:nvPr/>
          </p:nvSpPr>
          <p:spPr bwMode="auto">
            <a:xfrm>
              <a:off x="2224088" y="581501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2"/>
                  </a:moveTo>
                  <a:lnTo>
                    <a:pt x="14" y="0"/>
                  </a:lnTo>
                  <a:lnTo>
                    <a:pt x="121" y="0"/>
                  </a:lnTo>
                  <a:lnTo>
                    <a:pt x="135" y="12"/>
                  </a:lnTo>
                  <a:lnTo>
                    <a:pt x="0" y="14"/>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3" name="Freeform 13"/>
            <p:cNvSpPr>
              <a:spLocks/>
            </p:cNvSpPr>
            <p:nvPr/>
          </p:nvSpPr>
          <p:spPr bwMode="auto">
            <a:xfrm>
              <a:off x="2260601" y="5638800"/>
              <a:ext cx="141288" cy="15875"/>
            </a:xfrm>
            <a:custGeom>
              <a:avLst/>
              <a:gdLst>
                <a:gd name="T0" fmla="*/ 0 w 89"/>
                <a:gd name="T1" fmla="*/ 2147483646 h 10"/>
                <a:gd name="T2" fmla="*/ 2147483646 w 89"/>
                <a:gd name="T3" fmla="*/ 0 h 10"/>
                <a:gd name="T4" fmla="*/ 2147483646 w 89"/>
                <a:gd name="T5" fmla="*/ 0 h 10"/>
                <a:gd name="T6" fmla="*/ 2147483646 w 89"/>
                <a:gd name="T7" fmla="*/ 2147483646 h 10"/>
                <a:gd name="T8" fmla="*/ 0 w 89"/>
                <a:gd name="T9" fmla="*/ 2147483646 h 10"/>
                <a:gd name="T10" fmla="*/ 0 w 89"/>
                <a:gd name="T11" fmla="*/ 2147483646 h 10"/>
                <a:gd name="T12" fmla="*/ 0 60000 65536"/>
                <a:gd name="T13" fmla="*/ 0 60000 65536"/>
                <a:gd name="T14" fmla="*/ 0 60000 65536"/>
                <a:gd name="T15" fmla="*/ 0 60000 65536"/>
                <a:gd name="T16" fmla="*/ 0 60000 65536"/>
                <a:gd name="T17" fmla="*/ 0 60000 65536"/>
                <a:gd name="T18" fmla="*/ 0 w 89"/>
                <a:gd name="T19" fmla="*/ 0 h 10"/>
                <a:gd name="T20" fmla="*/ 89 w 8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9" h="10">
                  <a:moveTo>
                    <a:pt x="0" y="10"/>
                  </a:moveTo>
                  <a:lnTo>
                    <a:pt x="9" y="0"/>
                  </a:lnTo>
                  <a:lnTo>
                    <a:pt x="80" y="0"/>
                  </a:lnTo>
                  <a:lnTo>
                    <a:pt x="89"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4" name="Rectangle 14"/>
            <p:cNvSpPr>
              <a:spLocks noChangeArrowheads="1"/>
            </p:cNvSpPr>
            <p:nvPr/>
          </p:nvSpPr>
          <p:spPr bwMode="auto">
            <a:xfrm>
              <a:off x="2260601" y="5654675"/>
              <a:ext cx="141288" cy="10477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5" name="Rectangle 15"/>
            <p:cNvSpPr>
              <a:spLocks noChangeArrowheads="1"/>
            </p:cNvSpPr>
            <p:nvPr/>
          </p:nvSpPr>
          <p:spPr bwMode="auto">
            <a:xfrm>
              <a:off x="2271713" y="5667375"/>
              <a:ext cx="117475" cy="79375"/>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6" name="Freeform 16"/>
            <p:cNvSpPr>
              <a:spLocks/>
            </p:cNvSpPr>
            <p:nvPr/>
          </p:nvSpPr>
          <p:spPr bwMode="auto">
            <a:xfrm>
              <a:off x="3817938" y="5746750"/>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7" name="Rectangle 17"/>
            <p:cNvSpPr>
              <a:spLocks noChangeArrowheads="1"/>
            </p:cNvSpPr>
            <p:nvPr/>
          </p:nvSpPr>
          <p:spPr bwMode="auto">
            <a:xfrm>
              <a:off x="3817938" y="5765800"/>
              <a:ext cx="204788" cy="4921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8" name="Rectangle 18"/>
            <p:cNvSpPr>
              <a:spLocks noChangeArrowheads="1"/>
            </p:cNvSpPr>
            <p:nvPr/>
          </p:nvSpPr>
          <p:spPr bwMode="auto">
            <a:xfrm>
              <a:off x="3813176" y="5834063"/>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9" name="Freeform 19"/>
            <p:cNvSpPr>
              <a:spLocks/>
            </p:cNvSpPr>
            <p:nvPr/>
          </p:nvSpPr>
          <p:spPr bwMode="auto">
            <a:xfrm>
              <a:off x="3813176" y="581501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2"/>
                  </a:moveTo>
                  <a:lnTo>
                    <a:pt x="14" y="0"/>
                  </a:lnTo>
                  <a:lnTo>
                    <a:pt x="121" y="0"/>
                  </a:lnTo>
                  <a:lnTo>
                    <a:pt x="135" y="12"/>
                  </a:lnTo>
                  <a:lnTo>
                    <a:pt x="0" y="14"/>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0" name="Freeform 20"/>
            <p:cNvSpPr>
              <a:spLocks/>
            </p:cNvSpPr>
            <p:nvPr/>
          </p:nvSpPr>
          <p:spPr bwMode="auto">
            <a:xfrm>
              <a:off x="3849688" y="5638800"/>
              <a:ext cx="141288" cy="15875"/>
            </a:xfrm>
            <a:custGeom>
              <a:avLst/>
              <a:gdLst>
                <a:gd name="T0" fmla="*/ 0 w 89"/>
                <a:gd name="T1" fmla="*/ 2147483646 h 10"/>
                <a:gd name="T2" fmla="*/ 2147483646 w 89"/>
                <a:gd name="T3" fmla="*/ 0 h 10"/>
                <a:gd name="T4" fmla="*/ 2147483646 w 89"/>
                <a:gd name="T5" fmla="*/ 0 h 10"/>
                <a:gd name="T6" fmla="*/ 2147483646 w 89"/>
                <a:gd name="T7" fmla="*/ 2147483646 h 10"/>
                <a:gd name="T8" fmla="*/ 0 w 89"/>
                <a:gd name="T9" fmla="*/ 2147483646 h 10"/>
                <a:gd name="T10" fmla="*/ 0 w 89"/>
                <a:gd name="T11" fmla="*/ 2147483646 h 10"/>
                <a:gd name="T12" fmla="*/ 0 60000 65536"/>
                <a:gd name="T13" fmla="*/ 0 60000 65536"/>
                <a:gd name="T14" fmla="*/ 0 60000 65536"/>
                <a:gd name="T15" fmla="*/ 0 60000 65536"/>
                <a:gd name="T16" fmla="*/ 0 60000 65536"/>
                <a:gd name="T17" fmla="*/ 0 60000 65536"/>
                <a:gd name="T18" fmla="*/ 0 w 89"/>
                <a:gd name="T19" fmla="*/ 0 h 10"/>
                <a:gd name="T20" fmla="*/ 89 w 8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9" h="10">
                  <a:moveTo>
                    <a:pt x="0" y="10"/>
                  </a:moveTo>
                  <a:lnTo>
                    <a:pt x="9" y="0"/>
                  </a:lnTo>
                  <a:lnTo>
                    <a:pt x="80" y="0"/>
                  </a:lnTo>
                  <a:lnTo>
                    <a:pt x="89"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1" name="Rectangle 21"/>
            <p:cNvSpPr>
              <a:spLocks noChangeArrowheads="1"/>
            </p:cNvSpPr>
            <p:nvPr/>
          </p:nvSpPr>
          <p:spPr bwMode="auto">
            <a:xfrm>
              <a:off x="3849688" y="5654675"/>
              <a:ext cx="141288" cy="10477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2" name="Rectangle 22"/>
            <p:cNvSpPr>
              <a:spLocks noChangeArrowheads="1"/>
            </p:cNvSpPr>
            <p:nvPr/>
          </p:nvSpPr>
          <p:spPr bwMode="auto">
            <a:xfrm>
              <a:off x="3862388" y="5667375"/>
              <a:ext cx="117475" cy="79375"/>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3" name="Freeform 23"/>
            <p:cNvSpPr>
              <a:spLocks/>
            </p:cNvSpPr>
            <p:nvPr/>
          </p:nvSpPr>
          <p:spPr bwMode="auto">
            <a:xfrm>
              <a:off x="2538413" y="5067300"/>
              <a:ext cx="201613" cy="19050"/>
            </a:xfrm>
            <a:custGeom>
              <a:avLst/>
              <a:gdLst>
                <a:gd name="T0" fmla="*/ 0 w 127"/>
                <a:gd name="T1" fmla="*/ 2147483646 h 12"/>
                <a:gd name="T2" fmla="*/ 2147483646 w 127"/>
                <a:gd name="T3" fmla="*/ 0 h 12"/>
                <a:gd name="T4" fmla="*/ 2147483646 w 127"/>
                <a:gd name="T5" fmla="*/ 0 h 12"/>
                <a:gd name="T6" fmla="*/ 2147483646 w 127"/>
                <a:gd name="T7" fmla="*/ 2147483646 h 12"/>
                <a:gd name="T8" fmla="*/ 0 w 127"/>
                <a:gd name="T9" fmla="*/ 2147483646 h 12"/>
                <a:gd name="T10" fmla="*/ 0 w 127"/>
                <a:gd name="T11" fmla="*/ 2147483646 h 12"/>
                <a:gd name="T12" fmla="*/ 0 60000 65536"/>
                <a:gd name="T13" fmla="*/ 0 60000 65536"/>
                <a:gd name="T14" fmla="*/ 0 60000 65536"/>
                <a:gd name="T15" fmla="*/ 0 60000 65536"/>
                <a:gd name="T16" fmla="*/ 0 60000 65536"/>
                <a:gd name="T17" fmla="*/ 0 60000 65536"/>
                <a:gd name="T18" fmla="*/ 0 w 127"/>
                <a:gd name="T19" fmla="*/ 0 h 12"/>
                <a:gd name="T20" fmla="*/ 127 w 12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7" h="12">
                  <a:moveTo>
                    <a:pt x="0" y="12"/>
                  </a:moveTo>
                  <a:lnTo>
                    <a:pt x="13" y="0"/>
                  </a:lnTo>
                  <a:lnTo>
                    <a:pt x="112" y="0"/>
                  </a:lnTo>
                  <a:lnTo>
                    <a:pt x="127"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4" name="Rectangle 24"/>
            <p:cNvSpPr>
              <a:spLocks noChangeArrowheads="1"/>
            </p:cNvSpPr>
            <p:nvPr/>
          </p:nvSpPr>
          <p:spPr bwMode="auto">
            <a:xfrm>
              <a:off x="2538413" y="5086350"/>
              <a:ext cx="201613"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5" name="Rectangle 25"/>
            <p:cNvSpPr>
              <a:spLocks noChangeArrowheads="1"/>
            </p:cNvSpPr>
            <p:nvPr/>
          </p:nvSpPr>
          <p:spPr bwMode="auto">
            <a:xfrm>
              <a:off x="2533651" y="5153025"/>
              <a:ext cx="212725"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6" name="Freeform 26"/>
            <p:cNvSpPr>
              <a:spLocks/>
            </p:cNvSpPr>
            <p:nvPr/>
          </p:nvSpPr>
          <p:spPr bwMode="auto">
            <a:xfrm>
              <a:off x="2533651" y="5133975"/>
              <a:ext cx="212725" cy="22225"/>
            </a:xfrm>
            <a:custGeom>
              <a:avLst/>
              <a:gdLst>
                <a:gd name="T0" fmla="*/ 0 w 134"/>
                <a:gd name="T1" fmla="*/ 2147483646 h 14"/>
                <a:gd name="T2" fmla="*/ 2147483646 w 134"/>
                <a:gd name="T3" fmla="*/ 0 h 14"/>
                <a:gd name="T4" fmla="*/ 2147483646 w 134"/>
                <a:gd name="T5" fmla="*/ 0 h 14"/>
                <a:gd name="T6" fmla="*/ 2147483646 w 134"/>
                <a:gd name="T7" fmla="*/ 2147483646 h 14"/>
                <a:gd name="T8" fmla="*/ 0 w 134"/>
                <a:gd name="T9" fmla="*/ 2147483646 h 14"/>
                <a:gd name="T10" fmla="*/ 0 w 134"/>
                <a:gd name="T11" fmla="*/ 2147483646 h 14"/>
                <a:gd name="T12" fmla="*/ 0 60000 65536"/>
                <a:gd name="T13" fmla="*/ 0 60000 65536"/>
                <a:gd name="T14" fmla="*/ 0 60000 65536"/>
                <a:gd name="T15" fmla="*/ 0 60000 65536"/>
                <a:gd name="T16" fmla="*/ 0 60000 65536"/>
                <a:gd name="T17" fmla="*/ 0 60000 65536"/>
                <a:gd name="T18" fmla="*/ 0 w 134"/>
                <a:gd name="T19" fmla="*/ 0 h 14"/>
                <a:gd name="T20" fmla="*/ 134 w 13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4" h="14">
                  <a:moveTo>
                    <a:pt x="0" y="12"/>
                  </a:moveTo>
                  <a:lnTo>
                    <a:pt x="14" y="0"/>
                  </a:lnTo>
                  <a:lnTo>
                    <a:pt x="119" y="0"/>
                  </a:lnTo>
                  <a:lnTo>
                    <a:pt x="134" y="12"/>
                  </a:lnTo>
                  <a:lnTo>
                    <a:pt x="0" y="14"/>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7" name="Freeform 27"/>
            <p:cNvSpPr>
              <a:spLocks/>
            </p:cNvSpPr>
            <p:nvPr/>
          </p:nvSpPr>
          <p:spPr bwMode="auto">
            <a:xfrm>
              <a:off x="2566988" y="4957763"/>
              <a:ext cx="144463" cy="15875"/>
            </a:xfrm>
            <a:custGeom>
              <a:avLst/>
              <a:gdLst>
                <a:gd name="T0" fmla="*/ 0 w 91"/>
                <a:gd name="T1" fmla="*/ 2147483646 h 10"/>
                <a:gd name="T2" fmla="*/ 2147483646 w 91"/>
                <a:gd name="T3" fmla="*/ 0 h 10"/>
                <a:gd name="T4" fmla="*/ 2147483646 w 91"/>
                <a:gd name="T5" fmla="*/ 0 h 10"/>
                <a:gd name="T6" fmla="*/ 2147483646 w 91"/>
                <a:gd name="T7" fmla="*/ 2147483646 h 10"/>
                <a:gd name="T8" fmla="*/ 0 w 91"/>
                <a:gd name="T9" fmla="*/ 2147483646 h 10"/>
                <a:gd name="T10" fmla="*/ 0 w 91"/>
                <a:gd name="T11" fmla="*/ 2147483646 h 10"/>
                <a:gd name="T12" fmla="*/ 0 60000 65536"/>
                <a:gd name="T13" fmla="*/ 0 60000 65536"/>
                <a:gd name="T14" fmla="*/ 0 60000 65536"/>
                <a:gd name="T15" fmla="*/ 0 60000 65536"/>
                <a:gd name="T16" fmla="*/ 0 60000 65536"/>
                <a:gd name="T17" fmla="*/ 0 60000 65536"/>
                <a:gd name="T18" fmla="*/ 0 w 91"/>
                <a:gd name="T19" fmla="*/ 0 h 10"/>
                <a:gd name="T20" fmla="*/ 91 w 9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1" h="10">
                  <a:moveTo>
                    <a:pt x="0" y="10"/>
                  </a:moveTo>
                  <a:lnTo>
                    <a:pt x="10" y="0"/>
                  </a:lnTo>
                  <a:lnTo>
                    <a:pt x="80" y="0"/>
                  </a:lnTo>
                  <a:lnTo>
                    <a:pt x="91"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8" name="Rectangle 28"/>
            <p:cNvSpPr>
              <a:spLocks noChangeArrowheads="1"/>
            </p:cNvSpPr>
            <p:nvPr/>
          </p:nvSpPr>
          <p:spPr bwMode="auto">
            <a:xfrm>
              <a:off x="2566988" y="4973638"/>
              <a:ext cx="144463"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9" name="Rectangle 29"/>
            <p:cNvSpPr>
              <a:spLocks noChangeArrowheads="1"/>
            </p:cNvSpPr>
            <p:nvPr/>
          </p:nvSpPr>
          <p:spPr bwMode="auto">
            <a:xfrm>
              <a:off x="2579688" y="4986338"/>
              <a:ext cx="117475" cy="80963"/>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0" name="Freeform 30"/>
            <p:cNvSpPr>
              <a:spLocks/>
            </p:cNvSpPr>
            <p:nvPr/>
          </p:nvSpPr>
          <p:spPr bwMode="auto">
            <a:xfrm>
              <a:off x="2433638"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1" name="Rectangle 31"/>
            <p:cNvSpPr>
              <a:spLocks noChangeArrowheads="1"/>
            </p:cNvSpPr>
            <p:nvPr/>
          </p:nvSpPr>
          <p:spPr bwMode="auto">
            <a:xfrm>
              <a:off x="2433638"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2" name="Rectangle 32"/>
            <p:cNvSpPr>
              <a:spLocks noChangeArrowheads="1"/>
            </p:cNvSpPr>
            <p:nvPr/>
          </p:nvSpPr>
          <p:spPr bwMode="auto">
            <a:xfrm>
              <a:off x="2427288" y="6472238"/>
              <a:ext cx="212725"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3" name="Freeform 33"/>
            <p:cNvSpPr>
              <a:spLocks/>
            </p:cNvSpPr>
            <p:nvPr/>
          </p:nvSpPr>
          <p:spPr bwMode="auto">
            <a:xfrm>
              <a:off x="2427288" y="6453188"/>
              <a:ext cx="212725" cy="19050"/>
            </a:xfrm>
            <a:custGeom>
              <a:avLst/>
              <a:gdLst>
                <a:gd name="T0" fmla="*/ 0 w 134"/>
                <a:gd name="T1" fmla="*/ 2147483646 h 12"/>
                <a:gd name="T2" fmla="*/ 2147483646 w 134"/>
                <a:gd name="T3" fmla="*/ 0 h 12"/>
                <a:gd name="T4" fmla="*/ 2147483646 w 134"/>
                <a:gd name="T5" fmla="*/ 0 h 12"/>
                <a:gd name="T6" fmla="*/ 2147483646 w 134"/>
                <a:gd name="T7" fmla="*/ 2147483646 h 12"/>
                <a:gd name="T8" fmla="*/ 0 w 134"/>
                <a:gd name="T9" fmla="*/ 2147483646 h 12"/>
                <a:gd name="T10" fmla="*/ 0 w 134"/>
                <a:gd name="T11" fmla="*/ 2147483646 h 12"/>
                <a:gd name="T12" fmla="*/ 0 60000 65536"/>
                <a:gd name="T13" fmla="*/ 0 60000 65536"/>
                <a:gd name="T14" fmla="*/ 0 60000 65536"/>
                <a:gd name="T15" fmla="*/ 0 60000 65536"/>
                <a:gd name="T16" fmla="*/ 0 60000 65536"/>
                <a:gd name="T17" fmla="*/ 0 60000 65536"/>
                <a:gd name="T18" fmla="*/ 0 w 134"/>
                <a:gd name="T19" fmla="*/ 0 h 12"/>
                <a:gd name="T20" fmla="*/ 134 w 13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4" h="12">
                  <a:moveTo>
                    <a:pt x="0" y="12"/>
                  </a:moveTo>
                  <a:lnTo>
                    <a:pt x="14" y="0"/>
                  </a:lnTo>
                  <a:lnTo>
                    <a:pt x="119" y="0"/>
                  </a:lnTo>
                  <a:lnTo>
                    <a:pt x="134"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4" name="Freeform 34"/>
            <p:cNvSpPr>
              <a:spLocks/>
            </p:cNvSpPr>
            <p:nvPr/>
          </p:nvSpPr>
          <p:spPr bwMode="auto">
            <a:xfrm>
              <a:off x="2462213"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0"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5" name="Rectangle 35"/>
            <p:cNvSpPr>
              <a:spLocks noChangeArrowheads="1"/>
            </p:cNvSpPr>
            <p:nvPr/>
          </p:nvSpPr>
          <p:spPr bwMode="auto">
            <a:xfrm>
              <a:off x="2462213"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6" name="Rectangle 36"/>
            <p:cNvSpPr>
              <a:spLocks noChangeArrowheads="1"/>
            </p:cNvSpPr>
            <p:nvPr/>
          </p:nvSpPr>
          <p:spPr bwMode="auto">
            <a:xfrm>
              <a:off x="2473326"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7" name="Freeform 37"/>
            <p:cNvSpPr>
              <a:spLocks/>
            </p:cNvSpPr>
            <p:nvPr/>
          </p:nvSpPr>
          <p:spPr bwMode="auto">
            <a:xfrm>
              <a:off x="3028951" y="4913313"/>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8" name="Rectangle 38"/>
            <p:cNvSpPr>
              <a:spLocks noChangeArrowheads="1"/>
            </p:cNvSpPr>
            <p:nvPr/>
          </p:nvSpPr>
          <p:spPr bwMode="auto">
            <a:xfrm>
              <a:off x="3028951" y="4932363"/>
              <a:ext cx="204788" cy="44450"/>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9" name="Rectangle 39"/>
            <p:cNvSpPr>
              <a:spLocks noChangeArrowheads="1"/>
            </p:cNvSpPr>
            <p:nvPr/>
          </p:nvSpPr>
          <p:spPr bwMode="auto">
            <a:xfrm>
              <a:off x="3024188" y="4999038"/>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0" name="Freeform 40"/>
            <p:cNvSpPr>
              <a:spLocks/>
            </p:cNvSpPr>
            <p:nvPr/>
          </p:nvSpPr>
          <p:spPr bwMode="auto">
            <a:xfrm>
              <a:off x="3024188" y="497681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4"/>
                  </a:moveTo>
                  <a:lnTo>
                    <a:pt x="14" y="0"/>
                  </a:lnTo>
                  <a:lnTo>
                    <a:pt x="121" y="0"/>
                  </a:lnTo>
                  <a:lnTo>
                    <a:pt x="135" y="14"/>
                  </a:lnTo>
                  <a:lnTo>
                    <a:pt x="0" y="14"/>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1" name="Freeform 41"/>
            <p:cNvSpPr>
              <a:spLocks/>
            </p:cNvSpPr>
            <p:nvPr/>
          </p:nvSpPr>
          <p:spPr bwMode="auto">
            <a:xfrm>
              <a:off x="3060701" y="4803775"/>
              <a:ext cx="144463" cy="12700"/>
            </a:xfrm>
            <a:custGeom>
              <a:avLst/>
              <a:gdLst>
                <a:gd name="T0" fmla="*/ 0 w 91"/>
                <a:gd name="T1" fmla="*/ 2147483646 h 8"/>
                <a:gd name="T2" fmla="*/ 2147483646 w 91"/>
                <a:gd name="T3" fmla="*/ 0 h 8"/>
                <a:gd name="T4" fmla="*/ 2147483646 w 91"/>
                <a:gd name="T5" fmla="*/ 0 h 8"/>
                <a:gd name="T6" fmla="*/ 2147483646 w 91"/>
                <a:gd name="T7" fmla="*/ 2147483646 h 8"/>
                <a:gd name="T8" fmla="*/ 0 w 91"/>
                <a:gd name="T9" fmla="*/ 2147483646 h 8"/>
                <a:gd name="T10" fmla="*/ 0 w 91"/>
                <a:gd name="T11" fmla="*/ 2147483646 h 8"/>
                <a:gd name="T12" fmla="*/ 0 60000 65536"/>
                <a:gd name="T13" fmla="*/ 0 60000 65536"/>
                <a:gd name="T14" fmla="*/ 0 60000 65536"/>
                <a:gd name="T15" fmla="*/ 0 60000 65536"/>
                <a:gd name="T16" fmla="*/ 0 60000 65536"/>
                <a:gd name="T17" fmla="*/ 0 60000 65536"/>
                <a:gd name="T18" fmla="*/ 0 w 91"/>
                <a:gd name="T19" fmla="*/ 0 h 8"/>
                <a:gd name="T20" fmla="*/ 91 w 91"/>
                <a:gd name="T21" fmla="*/ 8 h 8"/>
              </a:gdLst>
              <a:ahLst/>
              <a:cxnLst>
                <a:cxn ang="T12">
                  <a:pos x="T0" y="T1"/>
                </a:cxn>
                <a:cxn ang="T13">
                  <a:pos x="T2" y="T3"/>
                </a:cxn>
                <a:cxn ang="T14">
                  <a:pos x="T4" y="T5"/>
                </a:cxn>
                <a:cxn ang="T15">
                  <a:pos x="T6" y="T7"/>
                </a:cxn>
                <a:cxn ang="T16">
                  <a:pos x="T8" y="T9"/>
                </a:cxn>
                <a:cxn ang="T17">
                  <a:pos x="T10" y="T11"/>
                </a:cxn>
              </a:cxnLst>
              <a:rect l="T18" t="T19" r="T20" b="T21"/>
              <a:pathLst>
                <a:path w="91" h="8">
                  <a:moveTo>
                    <a:pt x="0" y="8"/>
                  </a:moveTo>
                  <a:lnTo>
                    <a:pt x="9" y="0"/>
                  </a:lnTo>
                  <a:lnTo>
                    <a:pt x="80" y="0"/>
                  </a:lnTo>
                  <a:lnTo>
                    <a:pt x="91" y="8"/>
                  </a:lnTo>
                  <a:lnTo>
                    <a:pt x="0" y="8"/>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2" name="Rectangle 42"/>
            <p:cNvSpPr>
              <a:spLocks noChangeArrowheads="1"/>
            </p:cNvSpPr>
            <p:nvPr/>
          </p:nvSpPr>
          <p:spPr bwMode="auto">
            <a:xfrm>
              <a:off x="3060701" y="4816475"/>
              <a:ext cx="144463" cy="109538"/>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3" name="Rectangle 43"/>
            <p:cNvSpPr>
              <a:spLocks noChangeArrowheads="1"/>
            </p:cNvSpPr>
            <p:nvPr/>
          </p:nvSpPr>
          <p:spPr bwMode="auto">
            <a:xfrm>
              <a:off x="3073401" y="4829175"/>
              <a:ext cx="117475" cy="84138"/>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4" name="Freeform 44"/>
            <p:cNvSpPr>
              <a:spLocks/>
            </p:cNvSpPr>
            <p:nvPr/>
          </p:nvSpPr>
          <p:spPr bwMode="auto">
            <a:xfrm>
              <a:off x="3028951" y="6670675"/>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5" name="Rectangle 45"/>
            <p:cNvSpPr>
              <a:spLocks noChangeArrowheads="1"/>
            </p:cNvSpPr>
            <p:nvPr/>
          </p:nvSpPr>
          <p:spPr bwMode="auto">
            <a:xfrm>
              <a:off x="3028951" y="6689725"/>
              <a:ext cx="204788" cy="46038"/>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6" name="Rectangle 46"/>
            <p:cNvSpPr>
              <a:spLocks noChangeArrowheads="1"/>
            </p:cNvSpPr>
            <p:nvPr/>
          </p:nvSpPr>
          <p:spPr bwMode="auto">
            <a:xfrm>
              <a:off x="3024188" y="6757988"/>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7" name="Freeform 47"/>
            <p:cNvSpPr>
              <a:spLocks/>
            </p:cNvSpPr>
            <p:nvPr/>
          </p:nvSpPr>
          <p:spPr bwMode="auto">
            <a:xfrm>
              <a:off x="3024188" y="673576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4"/>
                  </a:moveTo>
                  <a:lnTo>
                    <a:pt x="14" y="0"/>
                  </a:lnTo>
                  <a:lnTo>
                    <a:pt x="121" y="0"/>
                  </a:lnTo>
                  <a:lnTo>
                    <a:pt x="135" y="14"/>
                  </a:lnTo>
                  <a:lnTo>
                    <a:pt x="0" y="14"/>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8" name="Freeform 48"/>
            <p:cNvSpPr>
              <a:spLocks/>
            </p:cNvSpPr>
            <p:nvPr/>
          </p:nvSpPr>
          <p:spPr bwMode="auto">
            <a:xfrm>
              <a:off x="3060701" y="6562725"/>
              <a:ext cx="144463" cy="12700"/>
            </a:xfrm>
            <a:custGeom>
              <a:avLst/>
              <a:gdLst>
                <a:gd name="T0" fmla="*/ 0 w 91"/>
                <a:gd name="T1" fmla="*/ 2147483646 h 8"/>
                <a:gd name="T2" fmla="*/ 2147483646 w 91"/>
                <a:gd name="T3" fmla="*/ 0 h 8"/>
                <a:gd name="T4" fmla="*/ 2147483646 w 91"/>
                <a:gd name="T5" fmla="*/ 0 h 8"/>
                <a:gd name="T6" fmla="*/ 2147483646 w 91"/>
                <a:gd name="T7" fmla="*/ 2147483646 h 8"/>
                <a:gd name="T8" fmla="*/ 0 w 91"/>
                <a:gd name="T9" fmla="*/ 2147483646 h 8"/>
                <a:gd name="T10" fmla="*/ 0 w 91"/>
                <a:gd name="T11" fmla="*/ 2147483646 h 8"/>
                <a:gd name="T12" fmla="*/ 0 60000 65536"/>
                <a:gd name="T13" fmla="*/ 0 60000 65536"/>
                <a:gd name="T14" fmla="*/ 0 60000 65536"/>
                <a:gd name="T15" fmla="*/ 0 60000 65536"/>
                <a:gd name="T16" fmla="*/ 0 60000 65536"/>
                <a:gd name="T17" fmla="*/ 0 60000 65536"/>
                <a:gd name="T18" fmla="*/ 0 w 91"/>
                <a:gd name="T19" fmla="*/ 0 h 8"/>
                <a:gd name="T20" fmla="*/ 91 w 91"/>
                <a:gd name="T21" fmla="*/ 8 h 8"/>
              </a:gdLst>
              <a:ahLst/>
              <a:cxnLst>
                <a:cxn ang="T12">
                  <a:pos x="T0" y="T1"/>
                </a:cxn>
                <a:cxn ang="T13">
                  <a:pos x="T2" y="T3"/>
                </a:cxn>
                <a:cxn ang="T14">
                  <a:pos x="T4" y="T5"/>
                </a:cxn>
                <a:cxn ang="T15">
                  <a:pos x="T6" y="T7"/>
                </a:cxn>
                <a:cxn ang="T16">
                  <a:pos x="T8" y="T9"/>
                </a:cxn>
                <a:cxn ang="T17">
                  <a:pos x="T10" y="T11"/>
                </a:cxn>
              </a:cxnLst>
              <a:rect l="T18" t="T19" r="T20" b="T21"/>
              <a:pathLst>
                <a:path w="91" h="8">
                  <a:moveTo>
                    <a:pt x="0" y="8"/>
                  </a:moveTo>
                  <a:lnTo>
                    <a:pt x="9" y="0"/>
                  </a:lnTo>
                  <a:lnTo>
                    <a:pt x="80" y="0"/>
                  </a:lnTo>
                  <a:lnTo>
                    <a:pt x="91" y="8"/>
                  </a:lnTo>
                  <a:lnTo>
                    <a:pt x="0" y="8"/>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9" name="Rectangle 49"/>
            <p:cNvSpPr>
              <a:spLocks noChangeArrowheads="1"/>
            </p:cNvSpPr>
            <p:nvPr/>
          </p:nvSpPr>
          <p:spPr bwMode="auto">
            <a:xfrm>
              <a:off x="3060701" y="6575425"/>
              <a:ext cx="144463" cy="107950"/>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50" name="Rectangle 50"/>
            <p:cNvSpPr>
              <a:spLocks noChangeArrowheads="1"/>
            </p:cNvSpPr>
            <p:nvPr/>
          </p:nvSpPr>
          <p:spPr bwMode="auto">
            <a:xfrm>
              <a:off x="3073401" y="658812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51" name="Rectangle 51"/>
            <p:cNvSpPr>
              <a:spLocks noChangeArrowheads="1"/>
            </p:cNvSpPr>
            <p:nvPr/>
          </p:nvSpPr>
          <p:spPr bwMode="auto">
            <a:xfrm>
              <a:off x="2998788" y="5689600"/>
              <a:ext cx="238125" cy="227013"/>
            </a:xfrm>
            <a:prstGeom prst="rect">
              <a:avLst/>
            </a:prstGeom>
            <a:solidFill>
              <a:srgbClr val="808080"/>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52" name="Freeform 52"/>
            <p:cNvSpPr>
              <a:spLocks/>
            </p:cNvSpPr>
            <p:nvPr/>
          </p:nvSpPr>
          <p:spPr bwMode="auto">
            <a:xfrm>
              <a:off x="3236913" y="5661025"/>
              <a:ext cx="28575" cy="255588"/>
            </a:xfrm>
            <a:custGeom>
              <a:avLst/>
              <a:gdLst>
                <a:gd name="T0" fmla="*/ 2147483646 w 18"/>
                <a:gd name="T1" fmla="*/ 0 h 161"/>
                <a:gd name="T2" fmla="*/ 2147483646 w 18"/>
                <a:gd name="T3" fmla="*/ 2147483646 h 161"/>
                <a:gd name="T4" fmla="*/ 0 w 18"/>
                <a:gd name="T5" fmla="*/ 2147483646 h 161"/>
                <a:gd name="T6" fmla="*/ 0 w 18"/>
                <a:gd name="T7" fmla="*/ 2147483646 h 161"/>
                <a:gd name="T8" fmla="*/ 2147483646 w 18"/>
                <a:gd name="T9" fmla="*/ 0 h 161"/>
                <a:gd name="T10" fmla="*/ 0 60000 65536"/>
                <a:gd name="T11" fmla="*/ 0 60000 65536"/>
                <a:gd name="T12" fmla="*/ 0 60000 65536"/>
                <a:gd name="T13" fmla="*/ 0 60000 65536"/>
                <a:gd name="T14" fmla="*/ 0 60000 65536"/>
                <a:gd name="T15" fmla="*/ 0 w 18"/>
                <a:gd name="T16" fmla="*/ 0 h 161"/>
                <a:gd name="T17" fmla="*/ 18 w 18"/>
                <a:gd name="T18" fmla="*/ 161 h 161"/>
              </a:gdLst>
              <a:ahLst/>
              <a:cxnLst>
                <a:cxn ang="T10">
                  <a:pos x="T0" y="T1"/>
                </a:cxn>
                <a:cxn ang="T11">
                  <a:pos x="T2" y="T3"/>
                </a:cxn>
                <a:cxn ang="T12">
                  <a:pos x="T4" y="T5"/>
                </a:cxn>
                <a:cxn ang="T13">
                  <a:pos x="T6" y="T7"/>
                </a:cxn>
                <a:cxn ang="T14">
                  <a:pos x="T8" y="T9"/>
                </a:cxn>
              </a:cxnLst>
              <a:rect l="T15" t="T16" r="T17" b="T18"/>
              <a:pathLst>
                <a:path w="18" h="161">
                  <a:moveTo>
                    <a:pt x="18" y="0"/>
                  </a:moveTo>
                  <a:lnTo>
                    <a:pt x="18" y="145"/>
                  </a:lnTo>
                  <a:lnTo>
                    <a:pt x="0" y="161"/>
                  </a:lnTo>
                  <a:lnTo>
                    <a:pt x="0" y="18"/>
                  </a:lnTo>
                  <a:lnTo>
                    <a:pt x="18" y="0"/>
                  </a:lnTo>
                  <a:close/>
                </a:path>
              </a:pathLst>
            </a:custGeom>
            <a:solidFill>
              <a:srgbClr val="404040"/>
            </a:solidFill>
            <a:ln w="2">
              <a:solidFill>
                <a:srgbClr val="000000"/>
              </a:solidFill>
              <a:prstDash val="solid"/>
              <a:round/>
              <a:headEnd/>
              <a:tailEnd/>
            </a:ln>
          </p:spPr>
          <p:txBody>
            <a:bodyPr/>
            <a:lstStyle/>
            <a:p>
              <a:endParaRPr lang="zh-CN" altLang="en-US"/>
            </a:p>
          </p:txBody>
        </p:sp>
        <p:sp>
          <p:nvSpPr>
            <p:cNvPr id="103553" name="Freeform 53"/>
            <p:cNvSpPr>
              <a:spLocks/>
            </p:cNvSpPr>
            <p:nvPr/>
          </p:nvSpPr>
          <p:spPr bwMode="auto">
            <a:xfrm>
              <a:off x="2998788" y="5661025"/>
              <a:ext cx="266700" cy="28575"/>
            </a:xfrm>
            <a:custGeom>
              <a:avLst/>
              <a:gdLst>
                <a:gd name="T0" fmla="*/ 0 w 168"/>
                <a:gd name="T1" fmla="*/ 2147483646 h 18"/>
                <a:gd name="T2" fmla="*/ 2147483646 w 168"/>
                <a:gd name="T3" fmla="*/ 0 h 18"/>
                <a:gd name="T4" fmla="*/ 2147483646 w 168"/>
                <a:gd name="T5" fmla="*/ 0 h 18"/>
                <a:gd name="T6" fmla="*/ 2147483646 w 168"/>
                <a:gd name="T7" fmla="*/ 2147483646 h 18"/>
                <a:gd name="T8" fmla="*/ 0 w 168"/>
                <a:gd name="T9" fmla="*/ 2147483646 h 18"/>
                <a:gd name="T10" fmla="*/ 0 60000 65536"/>
                <a:gd name="T11" fmla="*/ 0 60000 65536"/>
                <a:gd name="T12" fmla="*/ 0 60000 65536"/>
                <a:gd name="T13" fmla="*/ 0 60000 65536"/>
                <a:gd name="T14" fmla="*/ 0 60000 65536"/>
                <a:gd name="T15" fmla="*/ 0 w 168"/>
                <a:gd name="T16" fmla="*/ 0 h 18"/>
                <a:gd name="T17" fmla="*/ 168 w 168"/>
                <a:gd name="T18" fmla="*/ 18 h 18"/>
              </a:gdLst>
              <a:ahLst/>
              <a:cxnLst>
                <a:cxn ang="T10">
                  <a:pos x="T0" y="T1"/>
                </a:cxn>
                <a:cxn ang="T11">
                  <a:pos x="T2" y="T3"/>
                </a:cxn>
                <a:cxn ang="T12">
                  <a:pos x="T4" y="T5"/>
                </a:cxn>
                <a:cxn ang="T13">
                  <a:pos x="T6" y="T7"/>
                </a:cxn>
                <a:cxn ang="T14">
                  <a:pos x="T8" y="T9"/>
                </a:cxn>
              </a:cxnLst>
              <a:rect l="T15" t="T16" r="T17" b="T18"/>
              <a:pathLst>
                <a:path w="168" h="18">
                  <a:moveTo>
                    <a:pt x="0" y="18"/>
                  </a:moveTo>
                  <a:lnTo>
                    <a:pt x="18" y="0"/>
                  </a:lnTo>
                  <a:lnTo>
                    <a:pt x="168" y="0"/>
                  </a:lnTo>
                  <a:lnTo>
                    <a:pt x="150" y="18"/>
                  </a:lnTo>
                  <a:lnTo>
                    <a:pt x="0" y="18"/>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54" name="Freeform 54"/>
            <p:cNvSpPr>
              <a:spLocks/>
            </p:cNvSpPr>
            <p:nvPr/>
          </p:nvSpPr>
          <p:spPr bwMode="auto">
            <a:xfrm>
              <a:off x="3013076" y="5705475"/>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9" y="0"/>
                  </a:moveTo>
                  <a:lnTo>
                    <a:pt x="19" y="14"/>
                  </a:lnTo>
                  <a:lnTo>
                    <a:pt x="48" y="14"/>
                  </a:lnTo>
                  <a:lnTo>
                    <a:pt x="65" y="48"/>
                  </a:lnTo>
                  <a:lnTo>
                    <a:pt x="81" y="14"/>
                  </a:lnTo>
                  <a:lnTo>
                    <a:pt x="112" y="14"/>
                  </a:lnTo>
                  <a:lnTo>
                    <a:pt x="112" y="0"/>
                  </a:lnTo>
                  <a:lnTo>
                    <a:pt x="132" y="18"/>
                  </a:lnTo>
                  <a:lnTo>
                    <a:pt x="112" y="38"/>
                  </a:lnTo>
                  <a:lnTo>
                    <a:pt x="112" y="26"/>
                  </a:lnTo>
                  <a:lnTo>
                    <a:pt x="90" y="26"/>
                  </a:lnTo>
                  <a:lnTo>
                    <a:pt x="72" y="63"/>
                  </a:lnTo>
                  <a:lnTo>
                    <a:pt x="90" y="99"/>
                  </a:lnTo>
                  <a:lnTo>
                    <a:pt x="112" y="99"/>
                  </a:lnTo>
                  <a:lnTo>
                    <a:pt x="112" y="85"/>
                  </a:lnTo>
                  <a:lnTo>
                    <a:pt x="132" y="105"/>
                  </a:lnTo>
                  <a:lnTo>
                    <a:pt x="112" y="123"/>
                  </a:lnTo>
                  <a:lnTo>
                    <a:pt x="112" y="109"/>
                  </a:lnTo>
                  <a:lnTo>
                    <a:pt x="81" y="109"/>
                  </a:lnTo>
                  <a:lnTo>
                    <a:pt x="65" y="75"/>
                  </a:lnTo>
                  <a:lnTo>
                    <a:pt x="48" y="109"/>
                  </a:lnTo>
                  <a:lnTo>
                    <a:pt x="19" y="109"/>
                  </a:lnTo>
                  <a:lnTo>
                    <a:pt x="19" y="123"/>
                  </a:lnTo>
                  <a:lnTo>
                    <a:pt x="0" y="103"/>
                  </a:lnTo>
                  <a:lnTo>
                    <a:pt x="19" y="85"/>
                  </a:lnTo>
                  <a:lnTo>
                    <a:pt x="19" y="99"/>
                  </a:lnTo>
                  <a:lnTo>
                    <a:pt x="39" y="99"/>
                  </a:lnTo>
                  <a:lnTo>
                    <a:pt x="59" y="63"/>
                  </a:lnTo>
                  <a:lnTo>
                    <a:pt x="41" y="26"/>
                  </a:lnTo>
                  <a:lnTo>
                    <a:pt x="19" y="26"/>
                  </a:lnTo>
                  <a:lnTo>
                    <a:pt x="19" y="36"/>
                  </a:lnTo>
                  <a:lnTo>
                    <a:pt x="0" y="18"/>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55" name="Freeform 55"/>
            <p:cNvSpPr>
              <a:spLocks/>
            </p:cNvSpPr>
            <p:nvPr/>
          </p:nvSpPr>
          <p:spPr bwMode="auto">
            <a:xfrm>
              <a:off x="3013076" y="5705475"/>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9" y="0"/>
                  </a:moveTo>
                  <a:lnTo>
                    <a:pt x="19" y="14"/>
                  </a:lnTo>
                  <a:lnTo>
                    <a:pt x="48" y="14"/>
                  </a:lnTo>
                  <a:lnTo>
                    <a:pt x="65" y="48"/>
                  </a:lnTo>
                  <a:lnTo>
                    <a:pt x="81" y="14"/>
                  </a:lnTo>
                  <a:lnTo>
                    <a:pt x="112" y="14"/>
                  </a:lnTo>
                  <a:lnTo>
                    <a:pt x="112" y="0"/>
                  </a:lnTo>
                  <a:lnTo>
                    <a:pt x="132" y="18"/>
                  </a:lnTo>
                  <a:lnTo>
                    <a:pt x="112" y="38"/>
                  </a:lnTo>
                  <a:lnTo>
                    <a:pt x="112" y="26"/>
                  </a:lnTo>
                  <a:lnTo>
                    <a:pt x="90" y="26"/>
                  </a:lnTo>
                  <a:lnTo>
                    <a:pt x="72" y="63"/>
                  </a:lnTo>
                  <a:lnTo>
                    <a:pt x="90" y="99"/>
                  </a:lnTo>
                  <a:lnTo>
                    <a:pt x="112" y="99"/>
                  </a:lnTo>
                  <a:lnTo>
                    <a:pt x="112" y="85"/>
                  </a:lnTo>
                  <a:lnTo>
                    <a:pt x="132" y="105"/>
                  </a:lnTo>
                  <a:lnTo>
                    <a:pt x="112" y="123"/>
                  </a:lnTo>
                  <a:lnTo>
                    <a:pt x="112" y="109"/>
                  </a:lnTo>
                  <a:lnTo>
                    <a:pt x="81" y="109"/>
                  </a:lnTo>
                  <a:lnTo>
                    <a:pt x="65" y="75"/>
                  </a:lnTo>
                  <a:lnTo>
                    <a:pt x="48" y="109"/>
                  </a:lnTo>
                  <a:lnTo>
                    <a:pt x="19" y="109"/>
                  </a:lnTo>
                  <a:lnTo>
                    <a:pt x="19" y="123"/>
                  </a:lnTo>
                  <a:lnTo>
                    <a:pt x="0" y="103"/>
                  </a:lnTo>
                  <a:lnTo>
                    <a:pt x="19" y="85"/>
                  </a:lnTo>
                  <a:lnTo>
                    <a:pt x="19" y="99"/>
                  </a:lnTo>
                  <a:lnTo>
                    <a:pt x="39" y="99"/>
                  </a:lnTo>
                  <a:lnTo>
                    <a:pt x="59" y="63"/>
                  </a:lnTo>
                  <a:lnTo>
                    <a:pt x="41" y="26"/>
                  </a:lnTo>
                  <a:lnTo>
                    <a:pt x="19" y="26"/>
                  </a:lnTo>
                  <a:lnTo>
                    <a:pt x="19" y="36"/>
                  </a:lnTo>
                  <a:lnTo>
                    <a:pt x="0" y="18"/>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56" name="Freeform 56"/>
            <p:cNvSpPr>
              <a:spLocks/>
            </p:cNvSpPr>
            <p:nvPr/>
          </p:nvSpPr>
          <p:spPr bwMode="auto">
            <a:xfrm>
              <a:off x="3014663" y="5708650"/>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8" y="0"/>
                  </a:moveTo>
                  <a:lnTo>
                    <a:pt x="18" y="14"/>
                  </a:lnTo>
                  <a:lnTo>
                    <a:pt x="49" y="14"/>
                  </a:lnTo>
                  <a:lnTo>
                    <a:pt x="65" y="49"/>
                  </a:lnTo>
                  <a:lnTo>
                    <a:pt x="82" y="14"/>
                  </a:lnTo>
                  <a:lnTo>
                    <a:pt x="112" y="14"/>
                  </a:lnTo>
                  <a:lnTo>
                    <a:pt x="112" y="0"/>
                  </a:lnTo>
                  <a:lnTo>
                    <a:pt x="132" y="18"/>
                  </a:lnTo>
                  <a:lnTo>
                    <a:pt x="112" y="38"/>
                  </a:lnTo>
                  <a:lnTo>
                    <a:pt x="112" y="24"/>
                  </a:lnTo>
                  <a:lnTo>
                    <a:pt x="91" y="24"/>
                  </a:lnTo>
                  <a:lnTo>
                    <a:pt x="73" y="63"/>
                  </a:lnTo>
                  <a:lnTo>
                    <a:pt x="91" y="99"/>
                  </a:lnTo>
                  <a:lnTo>
                    <a:pt x="112" y="99"/>
                  </a:lnTo>
                  <a:lnTo>
                    <a:pt x="112" y="85"/>
                  </a:lnTo>
                  <a:lnTo>
                    <a:pt x="132" y="105"/>
                  </a:lnTo>
                  <a:lnTo>
                    <a:pt x="112" y="123"/>
                  </a:lnTo>
                  <a:lnTo>
                    <a:pt x="112" y="109"/>
                  </a:lnTo>
                  <a:lnTo>
                    <a:pt x="82" y="109"/>
                  </a:lnTo>
                  <a:lnTo>
                    <a:pt x="65" y="75"/>
                  </a:lnTo>
                  <a:lnTo>
                    <a:pt x="49" y="109"/>
                  </a:lnTo>
                  <a:lnTo>
                    <a:pt x="18" y="109"/>
                  </a:lnTo>
                  <a:lnTo>
                    <a:pt x="18" y="123"/>
                  </a:lnTo>
                  <a:lnTo>
                    <a:pt x="0" y="103"/>
                  </a:lnTo>
                  <a:lnTo>
                    <a:pt x="18" y="85"/>
                  </a:lnTo>
                  <a:lnTo>
                    <a:pt x="18" y="99"/>
                  </a:lnTo>
                  <a:lnTo>
                    <a:pt x="40" y="99"/>
                  </a:lnTo>
                  <a:lnTo>
                    <a:pt x="58" y="63"/>
                  </a:lnTo>
                  <a:lnTo>
                    <a:pt x="40" y="24"/>
                  </a:lnTo>
                  <a:lnTo>
                    <a:pt x="18" y="24"/>
                  </a:lnTo>
                  <a:lnTo>
                    <a:pt x="18" y="36"/>
                  </a:lnTo>
                  <a:lnTo>
                    <a:pt x="0" y="18"/>
                  </a:lnTo>
                  <a:lnTo>
                    <a:pt x="18" y="0"/>
                  </a:lnTo>
                  <a:close/>
                </a:path>
              </a:pathLst>
            </a:custGeom>
            <a:solidFill>
              <a:srgbClr val="FFFFFF"/>
            </a:solidFill>
            <a:ln w="2">
              <a:solidFill>
                <a:srgbClr val="000000"/>
              </a:solidFill>
              <a:prstDash val="solid"/>
              <a:round/>
              <a:headEnd/>
              <a:tailEnd/>
            </a:ln>
          </p:spPr>
          <p:txBody>
            <a:bodyPr/>
            <a:lstStyle/>
            <a:p>
              <a:endParaRPr lang="zh-CN" altLang="en-US"/>
            </a:p>
          </p:txBody>
        </p:sp>
        <p:sp>
          <p:nvSpPr>
            <p:cNvPr id="103557" name="Freeform 57"/>
            <p:cNvSpPr>
              <a:spLocks/>
            </p:cNvSpPr>
            <p:nvPr/>
          </p:nvSpPr>
          <p:spPr bwMode="auto">
            <a:xfrm>
              <a:off x="3014663" y="5708650"/>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8" y="0"/>
                  </a:moveTo>
                  <a:lnTo>
                    <a:pt x="18" y="14"/>
                  </a:lnTo>
                  <a:lnTo>
                    <a:pt x="49" y="14"/>
                  </a:lnTo>
                  <a:lnTo>
                    <a:pt x="65" y="49"/>
                  </a:lnTo>
                  <a:lnTo>
                    <a:pt x="82" y="14"/>
                  </a:lnTo>
                  <a:lnTo>
                    <a:pt x="112" y="14"/>
                  </a:lnTo>
                  <a:lnTo>
                    <a:pt x="112" y="0"/>
                  </a:lnTo>
                  <a:lnTo>
                    <a:pt x="132" y="18"/>
                  </a:lnTo>
                  <a:lnTo>
                    <a:pt x="112" y="38"/>
                  </a:lnTo>
                  <a:lnTo>
                    <a:pt x="112" y="24"/>
                  </a:lnTo>
                  <a:lnTo>
                    <a:pt x="91" y="24"/>
                  </a:lnTo>
                  <a:lnTo>
                    <a:pt x="73" y="63"/>
                  </a:lnTo>
                  <a:lnTo>
                    <a:pt x="91" y="99"/>
                  </a:lnTo>
                  <a:lnTo>
                    <a:pt x="112" y="99"/>
                  </a:lnTo>
                  <a:lnTo>
                    <a:pt x="112" y="85"/>
                  </a:lnTo>
                  <a:lnTo>
                    <a:pt x="132" y="105"/>
                  </a:lnTo>
                  <a:lnTo>
                    <a:pt x="112" y="123"/>
                  </a:lnTo>
                  <a:lnTo>
                    <a:pt x="112" y="109"/>
                  </a:lnTo>
                  <a:lnTo>
                    <a:pt x="82" y="109"/>
                  </a:lnTo>
                  <a:lnTo>
                    <a:pt x="65" y="75"/>
                  </a:lnTo>
                  <a:lnTo>
                    <a:pt x="49" y="109"/>
                  </a:lnTo>
                  <a:lnTo>
                    <a:pt x="18" y="109"/>
                  </a:lnTo>
                  <a:lnTo>
                    <a:pt x="18" y="123"/>
                  </a:lnTo>
                  <a:lnTo>
                    <a:pt x="0" y="103"/>
                  </a:lnTo>
                  <a:lnTo>
                    <a:pt x="18" y="85"/>
                  </a:lnTo>
                  <a:lnTo>
                    <a:pt x="18" y="99"/>
                  </a:lnTo>
                  <a:lnTo>
                    <a:pt x="40" y="99"/>
                  </a:lnTo>
                  <a:lnTo>
                    <a:pt x="58" y="63"/>
                  </a:lnTo>
                  <a:lnTo>
                    <a:pt x="40" y="24"/>
                  </a:lnTo>
                  <a:lnTo>
                    <a:pt x="18" y="24"/>
                  </a:lnTo>
                  <a:lnTo>
                    <a:pt x="18" y="36"/>
                  </a:lnTo>
                  <a:lnTo>
                    <a:pt x="0" y="18"/>
                  </a:lnTo>
                  <a:lnTo>
                    <a:pt x="18" y="0"/>
                  </a:lnTo>
                  <a:close/>
                </a:path>
              </a:pathLst>
            </a:custGeom>
            <a:solidFill>
              <a:srgbClr val="FFFFFF"/>
            </a:solidFill>
            <a:ln w="2">
              <a:solidFill>
                <a:srgbClr val="000000"/>
              </a:solidFill>
              <a:prstDash val="solid"/>
              <a:round/>
              <a:headEnd/>
              <a:tailEnd/>
            </a:ln>
          </p:spPr>
          <p:txBody>
            <a:bodyPr/>
            <a:lstStyle/>
            <a:p>
              <a:endParaRPr lang="zh-CN" altLang="en-US"/>
            </a:p>
          </p:txBody>
        </p:sp>
        <p:sp>
          <p:nvSpPr>
            <p:cNvPr id="103558" name="Line 58"/>
            <p:cNvSpPr>
              <a:spLocks noChangeShapeType="1"/>
            </p:cNvSpPr>
            <p:nvPr/>
          </p:nvSpPr>
          <p:spPr bwMode="auto">
            <a:xfrm flipH="1" flipV="1">
              <a:off x="3251201" y="5872163"/>
              <a:ext cx="388938" cy="55880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9" name="Line 59"/>
            <p:cNvSpPr>
              <a:spLocks noChangeShapeType="1"/>
            </p:cNvSpPr>
            <p:nvPr/>
          </p:nvSpPr>
          <p:spPr bwMode="auto">
            <a:xfrm flipH="1">
              <a:off x="3251201" y="5159375"/>
              <a:ext cx="387350" cy="55245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0" name="Line 60"/>
            <p:cNvSpPr>
              <a:spLocks noChangeShapeType="1"/>
            </p:cNvSpPr>
            <p:nvPr/>
          </p:nvSpPr>
          <p:spPr bwMode="auto">
            <a:xfrm flipV="1">
              <a:off x="3133726" y="5005388"/>
              <a:ext cx="0" cy="668338"/>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1" name="Line 61"/>
            <p:cNvSpPr>
              <a:spLocks noChangeShapeType="1"/>
            </p:cNvSpPr>
            <p:nvPr/>
          </p:nvSpPr>
          <p:spPr bwMode="auto">
            <a:xfrm>
              <a:off x="3251201" y="5789613"/>
              <a:ext cx="569913" cy="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62" name="组合 80"/>
            <p:cNvGrpSpPr>
              <a:grpSpLocks/>
            </p:cNvGrpSpPr>
            <p:nvPr/>
          </p:nvGrpSpPr>
          <p:grpSpPr bwMode="auto">
            <a:xfrm>
              <a:off x="3619025" y="6350794"/>
              <a:ext cx="215900" cy="204788"/>
              <a:chOff x="3632201" y="6276975"/>
              <a:chExt cx="215900" cy="204788"/>
            </a:xfrm>
          </p:grpSpPr>
          <p:sp>
            <p:nvSpPr>
              <p:cNvPr id="103570"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71"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72"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73"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74"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75"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76"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03563" name="Freeform 69"/>
            <p:cNvSpPr>
              <a:spLocks/>
            </p:cNvSpPr>
            <p:nvPr/>
          </p:nvSpPr>
          <p:spPr bwMode="auto">
            <a:xfrm>
              <a:off x="3535363" y="5067300"/>
              <a:ext cx="203200" cy="19050"/>
            </a:xfrm>
            <a:custGeom>
              <a:avLst/>
              <a:gdLst>
                <a:gd name="T0" fmla="*/ 0 w 128"/>
                <a:gd name="T1" fmla="*/ 2147483646 h 12"/>
                <a:gd name="T2" fmla="*/ 2147483646 w 128"/>
                <a:gd name="T3" fmla="*/ 0 h 12"/>
                <a:gd name="T4" fmla="*/ 2147483646 w 128"/>
                <a:gd name="T5" fmla="*/ 0 h 12"/>
                <a:gd name="T6" fmla="*/ 2147483646 w 128"/>
                <a:gd name="T7" fmla="*/ 2147483646 h 12"/>
                <a:gd name="T8" fmla="*/ 0 w 128"/>
                <a:gd name="T9" fmla="*/ 2147483646 h 12"/>
                <a:gd name="T10" fmla="*/ 0 w 128"/>
                <a:gd name="T11" fmla="*/ 2147483646 h 12"/>
                <a:gd name="T12" fmla="*/ 0 60000 65536"/>
                <a:gd name="T13" fmla="*/ 0 60000 65536"/>
                <a:gd name="T14" fmla="*/ 0 60000 65536"/>
                <a:gd name="T15" fmla="*/ 0 60000 65536"/>
                <a:gd name="T16" fmla="*/ 0 60000 65536"/>
                <a:gd name="T17" fmla="*/ 0 60000 65536"/>
                <a:gd name="T18" fmla="*/ 0 w 128"/>
                <a:gd name="T19" fmla="*/ 0 h 12"/>
                <a:gd name="T20" fmla="*/ 128 w 128"/>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8" h="12">
                  <a:moveTo>
                    <a:pt x="0" y="12"/>
                  </a:moveTo>
                  <a:lnTo>
                    <a:pt x="14" y="0"/>
                  </a:lnTo>
                  <a:lnTo>
                    <a:pt x="113" y="0"/>
                  </a:lnTo>
                  <a:lnTo>
                    <a:pt x="128"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64" name="Rectangle 70"/>
            <p:cNvSpPr>
              <a:spLocks noChangeArrowheads="1"/>
            </p:cNvSpPr>
            <p:nvPr/>
          </p:nvSpPr>
          <p:spPr bwMode="auto">
            <a:xfrm>
              <a:off x="3535363" y="5086350"/>
              <a:ext cx="203200" cy="44450"/>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65" name="Rectangle 71"/>
            <p:cNvSpPr>
              <a:spLocks noChangeArrowheads="1"/>
            </p:cNvSpPr>
            <p:nvPr/>
          </p:nvSpPr>
          <p:spPr bwMode="auto">
            <a:xfrm>
              <a:off x="3529013" y="5153025"/>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66" name="Freeform 72"/>
            <p:cNvSpPr>
              <a:spLocks/>
            </p:cNvSpPr>
            <p:nvPr/>
          </p:nvSpPr>
          <p:spPr bwMode="auto">
            <a:xfrm>
              <a:off x="3529013" y="5130800"/>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4"/>
                  </a:moveTo>
                  <a:lnTo>
                    <a:pt x="14" y="0"/>
                  </a:lnTo>
                  <a:lnTo>
                    <a:pt x="121" y="0"/>
                  </a:lnTo>
                  <a:lnTo>
                    <a:pt x="135" y="14"/>
                  </a:lnTo>
                  <a:lnTo>
                    <a:pt x="0" y="14"/>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67" name="Freeform 73"/>
            <p:cNvSpPr>
              <a:spLocks/>
            </p:cNvSpPr>
            <p:nvPr/>
          </p:nvSpPr>
          <p:spPr bwMode="auto">
            <a:xfrm>
              <a:off x="3565526" y="4957763"/>
              <a:ext cx="141288" cy="15875"/>
            </a:xfrm>
            <a:custGeom>
              <a:avLst/>
              <a:gdLst>
                <a:gd name="T0" fmla="*/ 0 w 89"/>
                <a:gd name="T1" fmla="*/ 2147483646 h 10"/>
                <a:gd name="T2" fmla="*/ 2147483646 w 89"/>
                <a:gd name="T3" fmla="*/ 0 h 10"/>
                <a:gd name="T4" fmla="*/ 2147483646 w 89"/>
                <a:gd name="T5" fmla="*/ 0 h 10"/>
                <a:gd name="T6" fmla="*/ 2147483646 w 89"/>
                <a:gd name="T7" fmla="*/ 2147483646 h 10"/>
                <a:gd name="T8" fmla="*/ 0 w 89"/>
                <a:gd name="T9" fmla="*/ 2147483646 h 10"/>
                <a:gd name="T10" fmla="*/ 0 w 89"/>
                <a:gd name="T11" fmla="*/ 2147483646 h 10"/>
                <a:gd name="T12" fmla="*/ 0 60000 65536"/>
                <a:gd name="T13" fmla="*/ 0 60000 65536"/>
                <a:gd name="T14" fmla="*/ 0 60000 65536"/>
                <a:gd name="T15" fmla="*/ 0 60000 65536"/>
                <a:gd name="T16" fmla="*/ 0 60000 65536"/>
                <a:gd name="T17" fmla="*/ 0 60000 65536"/>
                <a:gd name="T18" fmla="*/ 0 w 89"/>
                <a:gd name="T19" fmla="*/ 0 h 10"/>
                <a:gd name="T20" fmla="*/ 89 w 8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9" h="10">
                  <a:moveTo>
                    <a:pt x="0" y="10"/>
                  </a:moveTo>
                  <a:lnTo>
                    <a:pt x="9" y="0"/>
                  </a:lnTo>
                  <a:lnTo>
                    <a:pt x="80" y="0"/>
                  </a:lnTo>
                  <a:lnTo>
                    <a:pt x="89"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68" name="Rectangle 74"/>
            <p:cNvSpPr>
              <a:spLocks noChangeArrowheads="1"/>
            </p:cNvSpPr>
            <p:nvPr/>
          </p:nvSpPr>
          <p:spPr bwMode="auto">
            <a:xfrm>
              <a:off x="3565526" y="4973638"/>
              <a:ext cx="141288"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69" name="Rectangle 75"/>
            <p:cNvSpPr>
              <a:spLocks noChangeArrowheads="1"/>
            </p:cNvSpPr>
            <p:nvPr/>
          </p:nvSpPr>
          <p:spPr bwMode="auto">
            <a:xfrm>
              <a:off x="3578226" y="4983163"/>
              <a:ext cx="117475" cy="84138"/>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0" name="组合 195"/>
          <p:cNvGrpSpPr>
            <a:grpSpLocks/>
          </p:cNvGrpSpPr>
          <p:nvPr/>
        </p:nvGrpSpPr>
        <p:grpSpPr bwMode="auto">
          <a:xfrm>
            <a:off x="7229475" y="4706939"/>
            <a:ext cx="1963738" cy="1882775"/>
            <a:chOff x="5705821" y="4707731"/>
            <a:chExt cx="1963925" cy="1881982"/>
          </a:xfrm>
        </p:grpSpPr>
        <p:grpSp>
          <p:nvGrpSpPr>
            <p:cNvPr id="103431" name="组合 97"/>
            <p:cNvGrpSpPr>
              <a:grpSpLocks/>
            </p:cNvGrpSpPr>
            <p:nvPr/>
          </p:nvGrpSpPr>
          <p:grpSpPr bwMode="auto">
            <a:xfrm>
              <a:off x="7347484" y="5007841"/>
              <a:ext cx="215900" cy="204788"/>
              <a:chOff x="3632201" y="6276975"/>
              <a:chExt cx="215900" cy="204788"/>
            </a:xfrm>
          </p:grpSpPr>
          <p:sp>
            <p:nvSpPr>
              <p:cNvPr id="103497"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8"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9"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00"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01"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02"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03"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2" name="组合 113"/>
            <p:cNvGrpSpPr>
              <a:grpSpLocks/>
            </p:cNvGrpSpPr>
            <p:nvPr/>
          </p:nvGrpSpPr>
          <p:grpSpPr bwMode="auto">
            <a:xfrm>
              <a:off x="7088722" y="6295737"/>
              <a:ext cx="215900" cy="204788"/>
              <a:chOff x="3632201" y="6276975"/>
              <a:chExt cx="215900" cy="204788"/>
            </a:xfrm>
          </p:grpSpPr>
          <p:sp>
            <p:nvSpPr>
              <p:cNvPr id="103490"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1"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2"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3"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4"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5"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6"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3" name="组合 121"/>
            <p:cNvGrpSpPr>
              <a:grpSpLocks/>
            </p:cNvGrpSpPr>
            <p:nvPr/>
          </p:nvGrpSpPr>
          <p:grpSpPr bwMode="auto">
            <a:xfrm>
              <a:off x="7453846" y="5659583"/>
              <a:ext cx="215900" cy="204788"/>
              <a:chOff x="3632201" y="6276975"/>
              <a:chExt cx="215900" cy="204788"/>
            </a:xfrm>
          </p:grpSpPr>
          <p:sp>
            <p:nvSpPr>
              <p:cNvPr id="103483"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4"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5"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6"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7"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8"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9"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38" name="椭圆 137"/>
            <p:cNvSpPr/>
            <p:nvPr/>
          </p:nvSpPr>
          <p:spPr>
            <a:xfrm>
              <a:off x="6202756" y="5163151"/>
              <a:ext cx="1008158" cy="1033028"/>
            </a:xfrm>
            <a:prstGeom prst="ellipse">
              <a:avLst/>
            </a:prstGeom>
            <a:no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grpSp>
          <p:nvGrpSpPr>
            <p:cNvPr id="103435" name="组合 138"/>
            <p:cNvGrpSpPr>
              <a:grpSpLocks/>
            </p:cNvGrpSpPr>
            <p:nvPr/>
          </p:nvGrpSpPr>
          <p:grpSpPr bwMode="auto">
            <a:xfrm>
              <a:off x="6350238" y="6384925"/>
              <a:ext cx="215900" cy="204788"/>
              <a:chOff x="3632201" y="6276975"/>
              <a:chExt cx="215900" cy="204788"/>
            </a:xfrm>
          </p:grpSpPr>
          <p:sp>
            <p:nvSpPr>
              <p:cNvPr id="103476"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7"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8"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9"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0"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1"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2"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6" name="组合 146"/>
            <p:cNvGrpSpPr>
              <a:grpSpLocks/>
            </p:cNvGrpSpPr>
            <p:nvPr/>
          </p:nvGrpSpPr>
          <p:grpSpPr bwMode="auto">
            <a:xfrm>
              <a:off x="5796136" y="5991225"/>
              <a:ext cx="215900" cy="204788"/>
              <a:chOff x="3632201" y="6276975"/>
              <a:chExt cx="215900" cy="204788"/>
            </a:xfrm>
          </p:grpSpPr>
          <p:sp>
            <p:nvSpPr>
              <p:cNvPr id="103469"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0"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1"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2"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3"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4"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5"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7" name="组合 154"/>
            <p:cNvGrpSpPr>
              <a:grpSpLocks/>
            </p:cNvGrpSpPr>
            <p:nvPr/>
          </p:nvGrpSpPr>
          <p:grpSpPr bwMode="auto">
            <a:xfrm>
              <a:off x="5705821" y="5434012"/>
              <a:ext cx="215900" cy="204788"/>
              <a:chOff x="3632201" y="6276975"/>
              <a:chExt cx="215900" cy="204788"/>
            </a:xfrm>
          </p:grpSpPr>
          <p:sp>
            <p:nvSpPr>
              <p:cNvPr id="103462"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3"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4"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5"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6"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7"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8"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8" name="组合 162"/>
            <p:cNvGrpSpPr>
              <a:grpSpLocks/>
            </p:cNvGrpSpPr>
            <p:nvPr/>
          </p:nvGrpSpPr>
          <p:grpSpPr bwMode="auto">
            <a:xfrm>
              <a:off x="5973936" y="4956174"/>
              <a:ext cx="215900" cy="204788"/>
              <a:chOff x="3632201" y="6276975"/>
              <a:chExt cx="215900" cy="204788"/>
            </a:xfrm>
          </p:grpSpPr>
          <p:sp>
            <p:nvSpPr>
              <p:cNvPr id="103455"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6"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7"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8"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9"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0"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1"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9" name="组合 170"/>
            <p:cNvGrpSpPr>
              <a:grpSpLocks/>
            </p:cNvGrpSpPr>
            <p:nvPr/>
          </p:nvGrpSpPr>
          <p:grpSpPr bwMode="auto">
            <a:xfrm>
              <a:off x="6537409" y="4707731"/>
              <a:ext cx="215900" cy="204788"/>
              <a:chOff x="3632201" y="6276975"/>
              <a:chExt cx="215900" cy="204788"/>
            </a:xfrm>
          </p:grpSpPr>
          <p:sp>
            <p:nvSpPr>
              <p:cNvPr id="103448"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49"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0"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1"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2"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3"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4"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cxnSp>
          <p:nvCxnSpPr>
            <p:cNvPr id="180" name="直接连接符 179"/>
            <p:cNvCxnSpPr>
              <a:stCxn id="103456" idx="3"/>
              <a:endCxn id="138" idx="1"/>
            </p:cNvCxnSpPr>
            <p:nvPr/>
          </p:nvCxnSpPr>
          <p:spPr>
            <a:xfrm>
              <a:off x="6180529" y="5109199"/>
              <a:ext cx="169878" cy="20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03463" idx="3"/>
              <a:endCxn id="138" idx="2"/>
            </p:cNvCxnSpPr>
            <p:nvPr/>
          </p:nvCxnSpPr>
          <p:spPr>
            <a:xfrm>
              <a:off x="5912216" y="5586836"/>
              <a:ext cx="290541" cy="92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03470" idx="3"/>
            </p:cNvCxnSpPr>
            <p:nvPr/>
          </p:nvCxnSpPr>
          <p:spPr>
            <a:xfrm flipV="1">
              <a:off x="6002712" y="5991477"/>
              <a:ext cx="263550" cy="152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直接连接符 185"/>
            <p:cNvCxnSpPr>
              <a:endCxn id="103480" idx="1"/>
            </p:cNvCxnSpPr>
            <p:nvPr/>
          </p:nvCxnSpPr>
          <p:spPr>
            <a:xfrm flipH="1">
              <a:off x="6402800" y="6151748"/>
              <a:ext cx="114311" cy="2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连接符 187"/>
            <p:cNvCxnSpPr>
              <a:endCxn id="103494" idx="1"/>
            </p:cNvCxnSpPr>
            <p:nvPr/>
          </p:nvCxnSpPr>
          <p:spPr>
            <a:xfrm>
              <a:off x="6948952" y="6108903"/>
              <a:ext cx="192105" cy="187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直接连接符 189"/>
            <p:cNvCxnSpPr>
              <a:stCxn id="138" idx="6"/>
              <a:endCxn id="103488" idx="1"/>
            </p:cNvCxnSpPr>
            <p:nvPr/>
          </p:nvCxnSpPr>
          <p:spPr>
            <a:xfrm>
              <a:off x="7210914" y="5678872"/>
              <a:ext cx="277839" cy="49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38" idx="7"/>
              <a:endCxn id="103497" idx="0"/>
            </p:cNvCxnSpPr>
            <p:nvPr/>
          </p:nvCxnSpPr>
          <p:spPr>
            <a:xfrm flipV="1">
              <a:off x="7063263" y="5136175"/>
              <a:ext cx="290540" cy="177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03451" idx="2"/>
              <a:endCxn id="138" idx="0"/>
            </p:cNvCxnSpPr>
            <p:nvPr/>
          </p:nvCxnSpPr>
          <p:spPr>
            <a:xfrm flipH="1">
              <a:off x="6707629" y="4883869"/>
              <a:ext cx="22227" cy="27928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0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2"/>
          <p:cNvSpPr>
            <a:spLocks noGrp="1"/>
          </p:cNvSpPr>
          <p:nvPr>
            <p:ph type="sldNum" sz="quarter" idx="11"/>
          </p:nvPr>
        </p:nvSpPr>
        <p:spPr>
          <a:xfrm>
            <a:off x="9818690" y="6381328"/>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3C9AED9F-69DA-45F0-9750-4E00A5DF87D3}"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7</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8436" name="Rectangle 2"/>
          <p:cNvSpPr>
            <a:spLocks noGrp="1" noChangeArrowheads="1"/>
          </p:cNvSpPr>
          <p:nvPr>
            <p:ph type="title" idx="4294967295"/>
          </p:nvPr>
        </p:nvSpPr>
        <p:spPr>
          <a:xfrm>
            <a:off x="1250035" y="549274"/>
            <a:ext cx="8382000" cy="771525"/>
          </a:xfrm>
        </p:spPr>
        <p:txBody>
          <a:bodyPr/>
          <a:lstStyle/>
          <a:p>
            <a:pPr eaLnBrk="1" hangingPunct="1"/>
            <a:r>
              <a:rPr lang="zh-CN" altLang="en-US" sz="3500" dirty="0">
                <a:ea typeface="宋体" panose="02010600030101010101" pitchFamily="2" charset="-122"/>
              </a:rPr>
              <a:t>什么是互联网：系统观点</a:t>
            </a:r>
            <a:endParaRPr lang="zh-CN" altLang="en-US" sz="4300" dirty="0">
              <a:ea typeface="宋体" panose="02010600030101010101" pitchFamily="2" charset="-122"/>
            </a:endParaRPr>
          </a:p>
        </p:txBody>
      </p:sp>
      <p:sp>
        <p:nvSpPr>
          <p:cNvPr id="18437" name="Rectangle 3"/>
          <p:cNvSpPr>
            <a:spLocks noGrp="1" noChangeArrowheads="1"/>
          </p:cNvSpPr>
          <p:nvPr>
            <p:ph type="body" sz="half" idx="4294967295"/>
          </p:nvPr>
        </p:nvSpPr>
        <p:spPr>
          <a:xfrm>
            <a:off x="1152678" y="1536278"/>
            <a:ext cx="4419600" cy="5132388"/>
          </a:xfrm>
        </p:spPr>
        <p:txBody>
          <a:bodyPr/>
          <a:lstStyle/>
          <a:p>
            <a:pPr eaLnBrk="1" hangingPunct="1"/>
            <a:r>
              <a:rPr lang="zh-CN" altLang="en-US" sz="2600" dirty="0">
                <a:solidFill>
                  <a:srgbClr val="FF0000"/>
                </a:solidFill>
                <a:latin typeface="+mn-ea"/>
              </a:rPr>
              <a:t>协议：</a:t>
            </a:r>
            <a:r>
              <a:rPr lang="zh-CN" altLang="en-US" sz="2600" dirty="0">
                <a:latin typeface="+mn-ea"/>
              </a:rPr>
              <a:t>控制发送和接收信息的规范</a:t>
            </a:r>
          </a:p>
          <a:p>
            <a:pPr lvl="1" eaLnBrk="1" hangingPunct="1"/>
            <a:r>
              <a:rPr lang="zh-CN" altLang="en-US" sz="2200" dirty="0">
                <a:ea typeface="宋体" panose="02010600030101010101" pitchFamily="2" charset="-122"/>
              </a:rPr>
              <a:t>例如： </a:t>
            </a:r>
            <a:r>
              <a:rPr lang="en-US" altLang="zh-CN" sz="2200" dirty="0">
                <a:ea typeface="宋体" panose="02010600030101010101" pitchFamily="2" charset="-122"/>
              </a:rPr>
              <a:t>TCP, IP, HTTP, Skype,  Ethernet</a:t>
            </a:r>
          </a:p>
          <a:p>
            <a:pPr eaLnBrk="1" hangingPunct="1"/>
            <a:r>
              <a:rPr lang="zh-CN" altLang="en-US" sz="2600" dirty="0">
                <a:solidFill>
                  <a:srgbClr val="FF0000"/>
                </a:solidFill>
                <a:ea typeface="宋体" panose="02010600030101010101" pitchFamily="2" charset="-122"/>
              </a:rPr>
              <a:t>互联网： </a:t>
            </a:r>
            <a:r>
              <a:rPr lang="zh-CN" altLang="en-US" sz="2600" dirty="0">
                <a:solidFill>
                  <a:srgbClr val="FF0000"/>
                </a:solidFill>
                <a:latin typeface="华文中宋" panose="02010600040101010101" pitchFamily="2" charset="-122"/>
                <a:ea typeface="宋体" panose="02010600030101010101" pitchFamily="2" charset="-122"/>
              </a:rPr>
              <a:t>“</a:t>
            </a:r>
            <a:r>
              <a:rPr lang="zh-CN" altLang="en-US" sz="2600" dirty="0">
                <a:solidFill>
                  <a:srgbClr val="FF0000"/>
                </a:solidFill>
                <a:ea typeface="宋体" panose="02010600030101010101" pitchFamily="2" charset="-122"/>
              </a:rPr>
              <a:t>网络的网络</a:t>
            </a:r>
            <a:r>
              <a:rPr lang="zh-CN" altLang="en-US" sz="2600" dirty="0">
                <a:solidFill>
                  <a:srgbClr val="FF0000"/>
                </a:solidFill>
                <a:latin typeface="华文中宋" panose="02010600040101010101" pitchFamily="2" charset="-122"/>
                <a:ea typeface="宋体" panose="02010600030101010101" pitchFamily="2" charset="-122"/>
              </a:rPr>
              <a:t>”</a:t>
            </a:r>
            <a:endParaRPr lang="zh-CN" altLang="en-US" sz="2600" dirty="0">
              <a:solidFill>
                <a:srgbClr val="FF0000"/>
              </a:solidFill>
              <a:ea typeface="宋体" panose="02010600030101010101" pitchFamily="2" charset="-122"/>
            </a:endParaRPr>
          </a:p>
          <a:p>
            <a:pPr lvl="1" eaLnBrk="1" hangingPunct="1"/>
            <a:r>
              <a:rPr lang="zh-CN" altLang="en-US" sz="2200" dirty="0">
                <a:ea typeface="宋体" panose="02010600030101010101" pitchFamily="2" charset="-122"/>
              </a:rPr>
              <a:t>分层结构</a:t>
            </a:r>
          </a:p>
          <a:p>
            <a:pPr lvl="1" eaLnBrk="1" hangingPunct="1"/>
            <a:r>
              <a:rPr lang="zh-CN" altLang="en-US" sz="2200" dirty="0">
                <a:ea typeface="宋体" panose="02010600030101010101" pitchFamily="2" charset="-122"/>
              </a:rPr>
              <a:t>公共互联网和私有内联网</a:t>
            </a:r>
          </a:p>
          <a:p>
            <a:pPr eaLnBrk="1" hangingPunct="1"/>
            <a:r>
              <a:rPr lang="zh-CN" altLang="en-US" sz="2600" dirty="0">
                <a:ea typeface="宋体" panose="02010600030101010101" pitchFamily="2" charset="-122"/>
              </a:rPr>
              <a:t>互联网标准：</a:t>
            </a:r>
          </a:p>
          <a:p>
            <a:pPr lvl="1" eaLnBrk="1" hangingPunct="1"/>
            <a:r>
              <a:rPr lang="en-US" altLang="zh-CN" sz="2200" dirty="0">
                <a:ea typeface="宋体" panose="02010600030101010101" pitchFamily="2" charset="-122"/>
              </a:rPr>
              <a:t>RFC: Request for comments</a:t>
            </a:r>
          </a:p>
          <a:p>
            <a:pPr lvl="1" eaLnBrk="1" hangingPunct="1"/>
            <a:r>
              <a:rPr lang="en-US" altLang="zh-CN" sz="2200" dirty="0">
                <a:ea typeface="宋体" panose="02010600030101010101" pitchFamily="2" charset="-122"/>
              </a:rPr>
              <a:t>IETF: Internet Engineering Task Force</a:t>
            </a:r>
          </a:p>
        </p:txBody>
      </p:sp>
      <p:grpSp>
        <p:nvGrpSpPr>
          <p:cNvPr id="18438" name="Group 260"/>
          <p:cNvGrpSpPr>
            <a:grpSpLocks/>
          </p:cNvGrpSpPr>
          <p:nvPr/>
        </p:nvGrpSpPr>
        <p:grpSpPr bwMode="auto">
          <a:xfrm>
            <a:off x="6513514" y="1319213"/>
            <a:ext cx="3470275" cy="4489450"/>
            <a:chOff x="3177" y="1065"/>
            <a:chExt cx="2186" cy="2828"/>
          </a:xfrm>
        </p:grpSpPr>
        <p:sp>
          <p:nvSpPr>
            <p:cNvPr id="18439" name="Freeform 261"/>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0" name="Freeform 262"/>
            <p:cNvSpPr>
              <a:spLocks/>
            </p:cNvSpPr>
            <p:nvPr/>
          </p:nvSpPr>
          <p:spPr bwMode="auto">
            <a:xfrm>
              <a:off x="4273" y="1451"/>
              <a:ext cx="1090" cy="658"/>
            </a:xfrm>
            <a:custGeom>
              <a:avLst/>
              <a:gdLst>
                <a:gd name="T0" fmla="*/ 2147483646 w 765"/>
                <a:gd name="T1" fmla="*/ 455254642 h 459"/>
                <a:gd name="T2" fmla="*/ 2147483646 w 765"/>
                <a:gd name="T3" fmla="*/ 2147483646 h 459"/>
                <a:gd name="T4" fmla="*/ 2147483646 w 765"/>
                <a:gd name="T5" fmla="*/ 2147483646 h 459"/>
                <a:gd name="T6" fmla="*/ 47038969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1562611416 h 459"/>
                <a:gd name="T22" fmla="*/ 2147483646 w 765"/>
                <a:gd name="T23" fmla="*/ 455254642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1" name="Freeform 263"/>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442" name="Group 264"/>
            <p:cNvGrpSpPr>
              <a:grpSpLocks/>
            </p:cNvGrpSpPr>
            <p:nvPr/>
          </p:nvGrpSpPr>
          <p:grpSpPr bwMode="auto">
            <a:xfrm>
              <a:off x="3232" y="2108"/>
              <a:ext cx="919" cy="588"/>
              <a:chOff x="2889" y="1631"/>
              <a:chExt cx="980" cy="743"/>
            </a:xfrm>
          </p:grpSpPr>
          <p:sp>
            <p:nvSpPr>
              <p:cNvPr id="18757" name="Rectangle 265"/>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58" name="AutoShape 266"/>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solidFill>
                    <a:srgbClr val="00CCFF"/>
                  </a:solidFill>
                  <a:latin typeface="Times New Roman" panose="02020603050405020304" pitchFamily="18" charset="0"/>
                  <a:ea typeface="宋体" panose="02010600030101010101" pitchFamily="2" charset="-122"/>
                </a:endParaRPr>
              </a:p>
            </p:txBody>
          </p:sp>
        </p:grpSp>
        <p:grpSp>
          <p:nvGrpSpPr>
            <p:cNvPr id="18443" name="Group 267"/>
            <p:cNvGrpSpPr>
              <a:grpSpLocks/>
            </p:cNvGrpSpPr>
            <p:nvPr/>
          </p:nvGrpSpPr>
          <p:grpSpPr bwMode="auto">
            <a:xfrm>
              <a:off x="3674" y="1388"/>
              <a:ext cx="212" cy="335"/>
              <a:chOff x="3796" y="1043"/>
              <a:chExt cx="865" cy="1237"/>
            </a:xfrm>
          </p:grpSpPr>
          <p:sp>
            <p:nvSpPr>
              <p:cNvPr id="18727" name="Line 268"/>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28" name="Line 269"/>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29" name="Line 270"/>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0" name="Line 271"/>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1" name="Line 272"/>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2" name="Line 273"/>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3" name="Line 274"/>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4" name="Line 275"/>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5" name="Line 276"/>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6" name="Line 277"/>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7" name="Line 278"/>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8" name="Line 279"/>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9" name="Line 280"/>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0" name="Line 281"/>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1" name="Line 282"/>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8742" name="Group 283"/>
              <p:cNvGrpSpPr>
                <a:grpSpLocks/>
              </p:cNvGrpSpPr>
              <p:nvPr/>
            </p:nvGrpSpPr>
            <p:grpSpPr bwMode="auto">
              <a:xfrm>
                <a:off x="4269" y="1415"/>
                <a:ext cx="392" cy="137"/>
                <a:chOff x="4227" y="1360"/>
                <a:chExt cx="863" cy="270"/>
              </a:xfrm>
            </p:grpSpPr>
            <p:sp>
              <p:nvSpPr>
                <p:cNvPr id="18753" name="Line 284"/>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4" name="Line 285"/>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5" name="Line 286"/>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6" name="Line 287"/>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743" name="Group 288"/>
              <p:cNvGrpSpPr>
                <a:grpSpLocks/>
              </p:cNvGrpSpPr>
              <p:nvPr/>
            </p:nvGrpSpPr>
            <p:grpSpPr bwMode="auto">
              <a:xfrm rot="5700496">
                <a:off x="4053" y="1170"/>
                <a:ext cx="392" cy="137"/>
                <a:chOff x="4227" y="1360"/>
                <a:chExt cx="863" cy="270"/>
              </a:xfrm>
            </p:grpSpPr>
            <p:sp>
              <p:nvSpPr>
                <p:cNvPr id="18749" name="Line 289"/>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0" name="Line 290"/>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1" name="Line 291"/>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2" name="Line 292"/>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744" name="Group 293"/>
              <p:cNvGrpSpPr>
                <a:grpSpLocks/>
              </p:cNvGrpSpPr>
              <p:nvPr/>
            </p:nvGrpSpPr>
            <p:grpSpPr bwMode="auto">
              <a:xfrm rot="10800000">
                <a:off x="3796" y="1402"/>
                <a:ext cx="392" cy="137"/>
                <a:chOff x="4227" y="1360"/>
                <a:chExt cx="863" cy="270"/>
              </a:xfrm>
            </p:grpSpPr>
            <p:sp>
              <p:nvSpPr>
                <p:cNvPr id="18745" name="Line 294"/>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6" name="Line 295"/>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7" name="Line 296"/>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8" name="Line 297"/>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8444" name="Group 298"/>
            <p:cNvGrpSpPr>
              <a:grpSpLocks/>
            </p:cNvGrpSpPr>
            <p:nvPr/>
          </p:nvGrpSpPr>
          <p:grpSpPr bwMode="auto">
            <a:xfrm>
              <a:off x="3223" y="1598"/>
              <a:ext cx="436" cy="114"/>
              <a:chOff x="3072" y="739"/>
              <a:chExt cx="652" cy="146"/>
            </a:xfrm>
          </p:grpSpPr>
          <p:pic>
            <p:nvPicPr>
              <p:cNvPr id="18724" name="Picture 299"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25" name="Line 300"/>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26" name="Line 301"/>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8445" name="Picture 302"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9" y="1417"/>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6" name="Group 303"/>
            <p:cNvGrpSpPr>
              <a:grpSpLocks/>
            </p:cNvGrpSpPr>
            <p:nvPr/>
          </p:nvGrpSpPr>
          <p:grpSpPr bwMode="auto">
            <a:xfrm>
              <a:off x="3880" y="1303"/>
              <a:ext cx="256" cy="269"/>
              <a:chOff x="2870" y="1518"/>
              <a:chExt cx="292" cy="320"/>
            </a:xfrm>
          </p:grpSpPr>
          <p:graphicFrame>
            <p:nvGraphicFramePr>
              <p:cNvPr id="18722" name="Object 30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308" name="Clip" r:id="rId6" imgW="826829" imgH="840406" progId="MS_ClipArt_Gallery.2">
                      <p:embed/>
                    </p:oleObj>
                  </mc:Choice>
                  <mc:Fallback>
                    <p:oleObj name="Clip" r:id="rId6" imgW="826829" imgH="840406" progId="MS_ClipArt_Gallery.2">
                      <p:embed/>
                      <p:pic>
                        <p:nvPicPr>
                          <p:cNvPr id="18722" name="Object 3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23" name="Object 30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309" name="Clip" r:id="rId8" imgW="1268295" imgH="1199426" progId="MS_ClipArt_Gallery.2">
                      <p:embed/>
                    </p:oleObj>
                  </mc:Choice>
                  <mc:Fallback>
                    <p:oleObj name="Clip" r:id="rId8" imgW="1268295" imgH="1199426" progId="MS_ClipArt_Gallery.2">
                      <p:embed/>
                      <p:pic>
                        <p:nvPicPr>
                          <p:cNvPr id="18723" name="Object 3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47" name="Group 306"/>
            <p:cNvGrpSpPr>
              <a:grpSpLocks/>
            </p:cNvGrpSpPr>
            <p:nvPr/>
          </p:nvGrpSpPr>
          <p:grpSpPr bwMode="auto">
            <a:xfrm>
              <a:off x="4338" y="2487"/>
              <a:ext cx="228" cy="108"/>
              <a:chOff x="3600" y="219"/>
              <a:chExt cx="360" cy="175"/>
            </a:xfrm>
          </p:grpSpPr>
          <p:sp>
            <p:nvSpPr>
              <p:cNvPr id="18709" name="Oval 3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10" name="Line 3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1" name="Line 3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2" name="Rectangle 3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13" name="Oval 3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714" name="Group 312"/>
              <p:cNvGrpSpPr>
                <a:grpSpLocks/>
              </p:cNvGrpSpPr>
              <p:nvPr/>
            </p:nvGrpSpPr>
            <p:grpSpPr bwMode="auto">
              <a:xfrm>
                <a:off x="3686" y="244"/>
                <a:ext cx="177" cy="66"/>
                <a:chOff x="2848" y="848"/>
                <a:chExt cx="140" cy="98"/>
              </a:xfrm>
            </p:grpSpPr>
            <p:sp>
              <p:nvSpPr>
                <p:cNvPr id="18719" name="Line 3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20" name="Line 3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21" name="Line 3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715" name="Group 316"/>
              <p:cNvGrpSpPr>
                <a:grpSpLocks/>
              </p:cNvGrpSpPr>
              <p:nvPr/>
            </p:nvGrpSpPr>
            <p:grpSpPr bwMode="auto">
              <a:xfrm flipV="1">
                <a:off x="3686" y="243"/>
                <a:ext cx="177" cy="66"/>
                <a:chOff x="2848" y="848"/>
                <a:chExt cx="140" cy="98"/>
              </a:xfrm>
            </p:grpSpPr>
            <p:sp>
              <p:nvSpPr>
                <p:cNvPr id="18716" name="Line 3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7" name="Line 3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8" name="Line 3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48" name="Group 320"/>
            <p:cNvGrpSpPr>
              <a:grpSpLocks/>
            </p:cNvGrpSpPr>
            <p:nvPr/>
          </p:nvGrpSpPr>
          <p:grpSpPr bwMode="auto">
            <a:xfrm>
              <a:off x="4562" y="2663"/>
              <a:ext cx="228" cy="108"/>
              <a:chOff x="3600" y="219"/>
              <a:chExt cx="360" cy="175"/>
            </a:xfrm>
          </p:grpSpPr>
          <p:sp>
            <p:nvSpPr>
              <p:cNvPr id="18696" name="Oval 3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97" name="Line 3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8" name="Line 3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9" name="Rectangle 3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00" name="Oval 3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701" name="Group 326"/>
              <p:cNvGrpSpPr>
                <a:grpSpLocks/>
              </p:cNvGrpSpPr>
              <p:nvPr/>
            </p:nvGrpSpPr>
            <p:grpSpPr bwMode="auto">
              <a:xfrm>
                <a:off x="3686" y="244"/>
                <a:ext cx="177" cy="66"/>
                <a:chOff x="2848" y="848"/>
                <a:chExt cx="140" cy="98"/>
              </a:xfrm>
            </p:grpSpPr>
            <p:sp>
              <p:nvSpPr>
                <p:cNvPr id="18706" name="Line 3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7" name="Line 3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8" name="Line 3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702" name="Group 330"/>
              <p:cNvGrpSpPr>
                <a:grpSpLocks/>
              </p:cNvGrpSpPr>
              <p:nvPr/>
            </p:nvGrpSpPr>
            <p:grpSpPr bwMode="auto">
              <a:xfrm flipV="1">
                <a:off x="3686" y="243"/>
                <a:ext cx="177" cy="66"/>
                <a:chOff x="2848" y="848"/>
                <a:chExt cx="140" cy="98"/>
              </a:xfrm>
            </p:grpSpPr>
            <p:sp>
              <p:nvSpPr>
                <p:cNvPr id="18703" name="Line 3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4" name="Line 3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5" name="Line 3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49" name="Group 334"/>
            <p:cNvGrpSpPr>
              <a:grpSpLocks/>
            </p:cNvGrpSpPr>
            <p:nvPr/>
          </p:nvGrpSpPr>
          <p:grpSpPr bwMode="auto">
            <a:xfrm>
              <a:off x="4738" y="2495"/>
              <a:ext cx="228" cy="108"/>
              <a:chOff x="3600" y="219"/>
              <a:chExt cx="360" cy="175"/>
            </a:xfrm>
          </p:grpSpPr>
          <p:sp>
            <p:nvSpPr>
              <p:cNvPr id="18683" name="Oval 3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84" name="Line 33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5" name="Line 33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6" name="Rectangle 33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87" name="Oval 3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88" name="Group 340"/>
              <p:cNvGrpSpPr>
                <a:grpSpLocks/>
              </p:cNvGrpSpPr>
              <p:nvPr/>
            </p:nvGrpSpPr>
            <p:grpSpPr bwMode="auto">
              <a:xfrm>
                <a:off x="3686" y="244"/>
                <a:ext cx="177" cy="66"/>
                <a:chOff x="2848" y="848"/>
                <a:chExt cx="140" cy="98"/>
              </a:xfrm>
            </p:grpSpPr>
            <p:sp>
              <p:nvSpPr>
                <p:cNvPr id="18693" name="Line 3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4" name="Line 3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5" name="Line 3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89" name="Group 344"/>
              <p:cNvGrpSpPr>
                <a:grpSpLocks/>
              </p:cNvGrpSpPr>
              <p:nvPr/>
            </p:nvGrpSpPr>
            <p:grpSpPr bwMode="auto">
              <a:xfrm flipV="1">
                <a:off x="3686" y="243"/>
                <a:ext cx="177" cy="66"/>
                <a:chOff x="2848" y="848"/>
                <a:chExt cx="140" cy="98"/>
              </a:xfrm>
            </p:grpSpPr>
            <p:sp>
              <p:nvSpPr>
                <p:cNvPr id="18690" name="Line 34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1" name="Line 34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2" name="Line 34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0" name="Group 348"/>
            <p:cNvGrpSpPr>
              <a:grpSpLocks/>
            </p:cNvGrpSpPr>
            <p:nvPr/>
          </p:nvGrpSpPr>
          <p:grpSpPr bwMode="auto">
            <a:xfrm>
              <a:off x="4401" y="1766"/>
              <a:ext cx="221" cy="101"/>
              <a:chOff x="3600" y="219"/>
              <a:chExt cx="360" cy="175"/>
            </a:xfrm>
          </p:grpSpPr>
          <p:sp>
            <p:nvSpPr>
              <p:cNvPr id="18670" name="Oval 3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71" name="Line 35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2" name="Line 35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3" name="Rectangle 35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74" name="Oval 3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75" name="Group 354"/>
              <p:cNvGrpSpPr>
                <a:grpSpLocks/>
              </p:cNvGrpSpPr>
              <p:nvPr/>
            </p:nvGrpSpPr>
            <p:grpSpPr bwMode="auto">
              <a:xfrm>
                <a:off x="3686" y="244"/>
                <a:ext cx="177" cy="66"/>
                <a:chOff x="2848" y="848"/>
                <a:chExt cx="140" cy="98"/>
              </a:xfrm>
            </p:grpSpPr>
            <p:sp>
              <p:nvSpPr>
                <p:cNvPr id="18680" name="Line 3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1" name="Line 3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2" name="Line 3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76" name="Group 358"/>
              <p:cNvGrpSpPr>
                <a:grpSpLocks/>
              </p:cNvGrpSpPr>
              <p:nvPr/>
            </p:nvGrpSpPr>
            <p:grpSpPr bwMode="auto">
              <a:xfrm flipV="1">
                <a:off x="3686" y="243"/>
                <a:ext cx="177" cy="66"/>
                <a:chOff x="2848" y="848"/>
                <a:chExt cx="140" cy="98"/>
              </a:xfrm>
            </p:grpSpPr>
            <p:sp>
              <p:nvSpPr>
                <p:cNvPr id="18677" name="Line 3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8" name="Line 3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9" name="Line 3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1" name="Group 362"/>
            <p:cNvGrpSpPr>
              <a:grpSpLocks/>
            </p:cNvGrpSpPr>
            <p:nvPr/>
          </p:nvGrpSpPr>
          <p:grpSpPr bwMode="auto">
            <a:xfrm>
              <a:off x="4400" y="1927"/>
              <a:ext cx="228" cy="108"/>
              <a:chOff x="3600" y="219"/>
              <a:chExt cx="360" cy="175"/>
            </a:xfrm>
          </p:grpSpPr>
          <p:sp>
            <p:nvSpPr>
              <p:cNvPr id="18657" name="Oval 3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58" name="Line 36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9" name="Line 36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0" name="Rectangle 36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61" name="Oval 3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62" name="Group 368"/>
              <p:cNvGrpSpPr>
                <a:grpSpLocks/>
              </p:cNvGrpSpPr>
              <p:nvPr/>
            </p:nvGrpSpPr>
            <p:grpSpPr bwMode="auto">
              <a:xfrm>
                <a:off x="3686" y="244"/>
                <a:ext cx="177" cy="66"/>
                <a:chOff x="2848" y="848"/>
                <a:chExt cx="140" cy="98"/>
              </a:xfrm>
            </p:grpSpPr>
            <p:sp>
              <p:nvSpPr>
                <p:cNvPr id="18667" name="Line 3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8" name="Line 3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9" name="Line 3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63" name="Group 372"/>
              <p:cNvGrpSpPr>
                <a:grpSpLocks/>
              </p:cNvGrpSpPr>
              <p:nvPr/>
            </p:nvGrpSpPr>
            <p:grpSpPr bwMode="auto">
              <a:xfrm flipV="1">
                <a:off x="3686" y="243"/>
                <a:ext cx="177" cy="66"/>
                <a:chOff x="2848" y="848"/>
                <a:chExt cx="140" cy="98"/>
              </a:xfrm>
            </p:grpSpPr>
            <p:sp>
              <p:nvSpPr>
                <p:cNvPr id="18664" name="Line 3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5" name="Line 3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6" name="Line 3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2" name="Group 376"/>
            <p:cNvGrpSpPr>
              <a:grpSpLocks/>
            </p:cNvGrpSpPr>
            <p:nvPr/>
          </p:nvGrpSpPr>
          <p:grpSpPr bwMode="auto">
            <a:xfrm>
              <a:off x="4700" y="1706"/>
              <a:ext cx="210" cy="97"/>
              <a:chOff x="3600" y="219"/>
              <a:chExt cx="360" cy="175"/>
            </a:xfrm>
          </p:grpSpPr>
          <p:sp>
            <p:nvSpPr>
              <p:cNvPr id="18644" name="Oval 3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45" name="Line 3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6" name="Line 3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7" name="Rectangle 3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48" name="Oval 3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49" name="Group 382"/>
              <p:cNvGrpSpPr>
                <a:grpSpLocks/>
              </p:cNvGrpSpPr>
              <p:nvPr/>
            </p:nvGrpSpPr>
            <p:grpSpPr bwMode="auto">
              <a:xfrm>
                <a:off x="3686" y="244"/>
                <a:ext cx="177" cy="66"/>
                <a:chOff x="2848" y="848"/>
                <a:chExt cx="140" cy="98"/>
              </a:xfrm>
            </p:grpSpPr>
            <p:sp>
              <p:nvSpPr>
                <p:cNvPr id="18654" name="Line 3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5" name="Line 3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6" name="Line 3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50" name="Group 386"/>
              <p:cNvGrpSpPr>
                <a:grpSpLocks/>
              </p:cNvGrpSpPr>
              <p:nvPr/>
            </p:nvGrpSpPr>
            <p:grpSpPr bwMode="auto">
              <a:xfrm flipV="1">
                <a:off x="3686" y="243"/>
                <a:ext cx="177" cy="66"/>
                <a:chOff x="2848" y="848"/>
                <a:chExt cx="140" cy="98"/>
              </a:xfrm>
            </p:grpSpPr>
            <p:sp>
              <p:nvSpPr>
                <p:cNvPr id="18651" name="Line 3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2" name="Line 3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3" name="Line 3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3" name="Group 390"/>
            <p:cNvGrpSpPr>
              <a:grpSpLocks/>
            </p:cNvGrpSpPr>
            <p:nvPr/>
          </p:nvGrpSpPr>
          <p:grpSpPr bwMode="auto">
            <a:xfrm>
              <a:off x="4754" y="1927"/>
              <a:ext cx="228" cy="108"/>
              <a:chOff x="3600" y="219"/>
              <a:chExt cx="360" cy="175"/>
            </a:xfrm>
          </p:grpSpPr>
          <p:sp>
            <p:nvSpPr>
              <p:cNvPr id="18631" name="Oval 3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32" name="Line 3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3" name="Line 3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4" name="Rectangle 3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35" name="Oval 3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36" name="Group 396"/>
              <p:cNvGrpSpPr>
                <a:grpSpLocks/>
              </p:cNvGrpSpPr>
              <p:nvPr/>
            </p:nvGrpSpPr>
            <p:grpSpPr bwMode="auto">
              <a:xfrm>
                <a:off x="3686" y="244"/>
                <a:ext cx="177" cy="66"/>
                <a:chOff x="2848" y="848"/>
                <a:chExt cx="140" cy="98"/>
              </a:xfrm>
            </p:grpSpPr>
            <p:sp>
              <p:nvSpPr>
                <p:cNvPr id="18641" name="Line 3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 name="Line 3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3" name="Line 3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37" name="Group 400"/>
              <p:cNvGrpSpPr>
                <a:grpSpLocks/>
              </p:cNvGrpSpPr>
              <p:nvPr/>
            </p:nvGrpSpPr>
            <p:grpSpPr bwMode="auto">
              <a:xfrm flipV="1">
                <a:off x="3686" y="243"/>
                <a:ext cx="177" cy="66"/>
                <a:chOff x="2848" y="848"/>
                <a:chExt cx="140" cy="98"/>
              </a:xfrm>
            </p:grpSpPr>
            <p:sp>
              <p:nvSpPr>
                <p:cNvPr id="18638" name="Line 4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9" name="Line 4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0" name="Line 4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4" name="Group 404"/>
            <p:cNvGrpSpPr>
              <a:grpSpLocks/>
            </p:cNvGrpSpPr>
            <p:nvPr/>
          </p:nvGrpSpPr>
          <p:grpSpPr bwMode="auto">
            <a:xfrm>
              <a:off x="3866" y="1763"/>
              <a:ext cx="220" cy="100"/>
              <a:chOff x="3600" y="219"/>
              <a:chExt cx="360" cy="175"/>
            </a:xfrm>
          </p:grpSpPr>
          <p:sp>
            <p:nvSpPr>
              <p:cNvPr id="18618" name="Oval 4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19" name="Line 4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0" name="Line 4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1" name="Rectangle 4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22" name="Oval 4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23" name="Group 410"/>
              <p:cNvGrpSpPr>
                <a:grpSpLocks/>
              </p:cNvGrpSpPr>
              <p:nvPr/>
            </p:nvGrpSpPr>
            <p:grpSpPr bwMode="auto">
              <a:xfrm>
                <a:off x="3686" y="244"/>
                <a:ext cx="177" cy="66"/>
                <a:chOff x="2848" y="848"/>
                <a:chExt cx="140" cy="98"/>
              </a:xfrm>
            </p:grpSpPr>
            <p:sp>
              <p:nvSpPr>
                <p:cNvPr id="18628" name="Line 4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9" name="Line 4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0" name="Line 4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24" name="Group 414"/>
              <p:cNvGrpSpPr>
                <a:grpSpLocks/>
              </p:cNvGrpSpPr>
              <p:nvPr/>
            </p:nvGrpSpPr>
            <p:grpSpPr bwMode="auto">
              <a:xfrm flipV="1">
                <a:off x="3686" y="243"/>
                <a:ext cx="177" cy="66"/>
                <a:chOff x="2848" y="848"/>
                <a:chExt cx="140" cy="98"/>
              </a:xfrm>
            </p:grpSpPr>
            <p:sp>
              <p:nvSpPr>
                <p:cNvPr id="18625" name="Line 4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6" name="Line 4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7" name="Line 4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5" name="Group 418"/>
            <p:cNvGrpSpPr>
              <a:grpSpLocks/>
            </p:cNvGrpSpPr>
            <p:nvPr/>
          </p:nvGrpSpPr>
          <p:grpSpPr bwMode="auto">
            <a:xfrm>
              <a:off x="3673" y="2487"/>
              <a:ext cx="220" cy="100"/>
              <a:chOff x="3600" y="219"/>
              <a:chExt cx="360" cy="175"/>
            </a:xfrm>
          </p:grpSpPr>
          <p:sp>
            <p:nvSpPr>
              <p:cNvPr id="18605" name="Oval 41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06" name="Line 42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07" name="Line 42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08" name="Rectangle 42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09" name="Oval 42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10" name="Group 424"/>
              <p:cNvGrpSpPr>
                <a:grpSpLocks/>
              </p:cNvGrpSpPr>
              <p:nvPr/>
            </p:nvGrpSpPr>
            <p:grpSpPr bwMode="auto">
              <a:xfrm>
                <a:off x="3686" y="244"/>
                <a:ext cx="177" cy="66"/>
                <a:chOff x="2848" y="848"/>
                <a:chExt cx="140" cy="98"/>
              </a:xfrm>
            </p:grpSpPr>
            <p:sp>
              <p:nvSpPr>
                <p:cNvPr id="18615" name="Line 4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6" name="Line 4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7" name="Line 4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11" name="Group 428"/>
              <p:cNvGrpSpPr>
                <a:grpSpLocks/>
              </p:cNvGrpSpPr>
              <p:nvPr/>
            </p:nvGrpSpPr>
            <p:grpSpPr bwMode="auto">
              <a:xfrm flipV="1">
                <a:off x="3686" y="243"/>
                <a:ext cx="177" cy="66"/>
                <a:chOff x="2848" y="848"/>
                <a:chExt cx="140" cy="98"/>
              </a:xfrm>
            </p:grpSpPr>
            <p:sp>
              <p:nvSpPr>
                <p:cNvPr id="18612" name="Line 4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3" name="Line 4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4" name="Line 4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8456" name="Line 432"/>
            <p:cNvSpPr>
              <a:spLocks noChangeShapeType="1"/>
            </p:cNvSpPr>
            <p:nvPr/>
          </p:nvSpPr>
          <p:spPr bwMode="auto">
            <a:xfrm flipV="1">
              <a:off x="4430" y="2757"/>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7" name="Line 433"/>
            <p:cNvSpPr>
              <a:spLocks noChangeShapeType="1"/>
            </p:cNvSpPr>
            <p:nvPr/>
          </p:nvSpPr>
          <p:spPr bwMode="auto">
            <a:xfrm>
              <a:off x="4508" y="2592"/>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8" name="Line 434"/>
            <p:cNvSpPr>
              <a:spLocks noChangeShapeType="1"/>
            </p:cNvSpPr>
            <p:nvPr/>
          </p:nvSpPr>
          <p:spPr bwMode="auto">
            <a:xfrm>
              <a:off x="4569" y="2542"/>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9" name="Line 435"/>
            <p:cNvSpPr>
              <a:spLocks noChangeShapeType="1"/>
            </p:cNvSpPr>
            <p:nvPr/>
          </p:nvSpPr>
          <p:spPr bwMode="auto">
            <a:xfrm flipV="1">
              <a:off x="4718" y="2596"/>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0" name="Line 436"/>
            <p:cNvSpPr>
              <a:spLocks noChangeShapeType="1"/>
            </p:cNvSpPr>
            <p:nvPr/>
          </p:nvSpPr>
          <p:spPr bwMode="auto">
            <a:xfrm>
              <a:off x="3898" y="2546"/>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461" name="Group 437"/>
            <p:cNvGrpSpPr>
              <a:grpSpLocks/>
            </p:cNvGrpSpPr>
            <p:nvPr/>
          </p:nvGrpSpPr>
          <p:grpSpPr bwMode="auto">
            <a:xfrm>
              <a:off x="3424" y="2213"/>
              <a:ext cx="209" cy="224"/>
              <a:chOff x="2870" y="1518"/>
              <a:chExt cx="292" cy="320"/>
            </a:xfrm>
          </p:grpSpPr>
          <p:graphicFrame>
            <p:nvGraphicFramePr>
              <p:cNvPr id="18603" name="Object 43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310" name="Clip" r:id="rId10" imgW="826829" imgH="840406" progId="MS_ClipArt_Gallery.2">
                      <p:embed/>
                    </p:oleObj>
                  </mc:Choice>
                  <mc:Fallback>
                    <p:oleObj name="Clip" r:id="rId10" imgW="826829" imgH="840406" progId="MS_ClipArt_Gallery.2">
                      <p:embed/>
                      <p:pic>
                        <p:nvPicPr>
                          <p:cNvPr id="18603" name="Object 4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04" name="Object 43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311" name="Clip" r:id="rId11" imgW="1268295" imgH="1199426" progId="MS_ClipArt_Gallery.2">
                      <p:embed/>
                    </p:oleObj>
                  </mc:Choice>
                  <mc:Fallback>
                    <p:oleObj name="Clip" r:id="rId11" imgW="1268295" imgH="1199426" progId="MS_ClipArt_Gallery.2">
                      <p:embed/>
                      <p:pic>
                        <p:nvPicPr>
                          <p:cNvPr id="18604" name="Object 4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62" name="Group 440"/>
            <p:cNvGrpSpPr>
              <a:grpSpLocks/>
            </p:cNvGrpSpPr>
            <p:nvPr/>
          </p:nvGrpSpPr>
          <p:grpSpPr bwMode="auto">
            <a:xfrm>
              <a:off x="3452" y="2445"/>
              <a:ext cx="139" cy="194"/>
              <a:chOff x="2556" y="2689"/>
              <a:chExt cx="183" cy="255"/>
            </a:xfrm>
          </p:grpSpPr>
          <p:pic>
            <p:nvPicPr>
              <p:cNvPr id="18586" name="Picture 441"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87" name="Freeform 4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88" name="Freeform 4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89" name="Freeform 4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0" name="Freeform 4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1" name="Freeform 4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2" name="Freeform 4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3" name="Freeform 4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4" name="Freeform 4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5" name="Freeform 4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6" name="Freeform 4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7" name="Freeform 4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8" name="Freeform 4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9" name="Freeform 4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00" name="Freeform 4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01" name="Freeform 4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02" name="Freeform 4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18463" name="Object 458"/>
            <p:cNvGraphicFramePr>
              <a:graphicFrameLocks noChangeAspect="1"/>
            </p:cNvGraphicFramePr>
            <p:nvPr/>
          </p:nvGraphicFramePr>
          <p:xfrm>
            <a:off x="3694" y="2240"/>
            <a:ext cx="207" cy="173"/>
          </p:xfrm>
          <a:graphic>
            <a:graphicData uri="http://schemas.openxmlformats.org/presentationml/2006/ole">
              <mc:AlternateContent xmlns:mc="http://schemas.openxmlformats.org/markup-compatibility/2006">
                <mc:Choice xmlns:v="urn:schemas-microsoft-com:vml" Requires="v">
                  <p:oleObj spid="_x0000_s3312" name="Clip" r:id="rId13" imgW="1307263" imgH="1084139" progId="MS_ClipArt_Gallery.2">
                    <p:embed/>
                  </p:oleObj>
                </mc:Choice>
                <mc:Fallback>
                  <p:oleObj name="Clip" r:id="rId13" imgW="1307263" imgH="1084139" progId="MS_ClipArt_Gallery.2">
                    <p:embed/>
                    <p:pic>
                      <p:nvPicPr>
                        <p:cNvPr id="18463" name="Object 4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4" y="2240"/>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4" name="Line 459"/>
            <p:cNvSpPr>
              <a:spLocks noChangeShapeType="1"/>
            </p:cNvSpPr>
            <p:nvPr/>
          </p:nvSpPr>
          <p:spPr bwMode="auto">
            <a:xfrm>
              <a:off x="4084" y="1820"/>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5" name="Line 460"/>
            <p:cNvSpPr>
              <a:spLocks noChangeShapeType="1"/>
            </p:cNvSpPr>
            <p:nvPr/>
          </p:nvSpPr>
          <p:spPr bwMode="auto">
            <a:xfrm>
              <a:off x="3811" y="1712"/>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6" name="Freeform 461"/>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67" name="Line 462"/>
            <p:cNvSpPr>
              <a:spLocks noChangeShapeType="1"/>
            </p:cNvSpPr>
            <p:nvPr/>
          </p:nvSpPr>
          <p:spPr bwMode="auto">
            <a:xfrm rot="-5400000">
              <a:off x="4791" y="3440"/>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68" name="Group 463"/>
            <p:cNvGrpSpPr>
              <a:grpSpLocks/>
            </p:cNvGrpSpPr>
            <p:nvPr/>
          </p:nvGrpSpPr>
          <p:grpSpPr bwMode="auto">
            <a:xfrm>
              <a:off x="4736" y="3526"/>
              <a:ext cx="125" cy="230"/>
              <a:chOff x="4180" y="783"/>
              <a:chExt cx="150" cy="307"/>
            </a:xfrm>
          </p:grpSpPr>
          <p:sp>
            <p:nvSpPr>
              <p:cNvPr id="18578" name="AutoShape 46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79" name="Rectangle 46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0" name="Rectangle 46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1" name="AutoShape 46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2" name="Line 46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83" name="Line 46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84" name="Rectangle 47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5" name="Rectangle 47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sp>
          <p:nvSpPr>
            <p:cNvPr id="18469" name="Line 472"/>
            <p:cNvSpPr>
              <a:spLocks noChangeShapeType="1"/>
            </p:cNvSpPr>
            <p:nvPr/>
          </p:nvSpPr>
          <p:spPr bwMode="auto">
            <a:xfrm rot="5400000" flipV="1">
              <a:off x="4883" y="3617"/>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0" name="Line 473"/>
            <p:cNvSpPr>
              <a:spLocks noChangeShapeType="1"/>
            </p:cNvSpPr>
            <p:nvPr/>
          </p:nvSpPr>
          <p:spPr bwMode="auto">
            <a:xfrm rot="-5400000">
              <a:off x="5000" y="3413"/>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71" name="Group 474"/>
            <p:cNvGrpSpPr>
              <a:grpSpLocks/>
            </p:cNvGrpSpPr>
            <p:nvPr/>
          </p:nvGrpSpPr>
          <p:grpSpPr bwMode="auto">
            <a:xfrm>
              <a:off x="4735" y="3230"/>
              <a:ext cx="316" cy="148"/>
              <a:chOff x="3600" y="219"/>
              <a:chExt cx="360" cy="175"/>
            </a:xfrm>
          </p:grpSpPr>
          <p:sp>
            <p:nvSpPr>
              <p:cNvPr id="18565" name="Oval 47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66" name="Line 47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7" name="Line 47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8" name="Rectangle 47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69" name="Oval 47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570" name="Group 480"/>
              <p:cNvGrpSpPr>
                <a:grpSpLocks/>
              </p:cNvGrpSpPr>
              <p:nvPr/>
            </p:nvGrpSpPr>
            <p:grpSpPr bwMode="auto">
              <a:xfrm>
                <a:off x="3686" y="244"/>
                <a:ext cx="177" cy="66"/>
                <a:chOff x="2848" y="848"/>
                <a:chExt cx="140" cy="98"/>
              </a:xfrm>
            </p:grpSpPr>
            <p:sp>
              <p:nvSpPr>
                <p:cNvPr id="18575" name="Line 4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6" name="Line 4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7" name="Line 4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71" name="Group 484"/>
              <p:cNvGrpSpPr>
                <a:grpSpLocks/>
              </p:cNvGrpSpPr>
              <p:nvPr/>
            </p:nvGrpSpPr>
            <p:grpSpPr bwMode="auto">
              <a:xfrm flipV="1">
                <a:off x="3686" y="243"/>
                <a:ext cx="177" cy="66"/>
                <a:chOff x="2848" y="848"/>
                <a:chExt cx="140" cy="98"/>
              </a:xfrm>
            </p:grpSpPr>
            <p:sp>
              <p:nvSpPr>
                <p:cNvPr id="18572" name="Line 4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3" name="Line 4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4" name="Line 4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72" name="Group 488"/>
            <p:cNvGrpSpPr>
              <a:grpSpLocks/>
            </p:cNvGrpSpPr>
            <p:nvPr/>
          </p:nvGrpSpPr>
          <p:grpSpPr bwMode="auto">
            <a:xfrm>
              <a:off x="4221" y="3056"/>
              <a:ext cx="316" cy="148"/>
              <a:chOff x="3600" y="219"/>
              <a:chExt cx="360" cy="175"/>
            </a:xfrm>
          </p:grpSpPr>
          <p:sp>
            <p:nvSpPr>
              <p:cNvPr id="18552" name="Oval 48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53" name="Line 49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4" name="Line 49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5" name="Rectangle 49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56" name="Oval 49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557" name="Group 494"/>
              <p:cNvGrpSpPr>
                <a:grpSpLocks/>
              </p:cNvGrpSpPr>
              <p:nvPr/>
            </p:nvGrpSpPr>
            <p:grpSpPr bwMode="auto">
              <a:xfrm>
                <a:off x="3686" y="244"/>
                <a:ext cx="177" cy="66"/>
                <a:chOff x="2848" y="848"/>
                <a:chExt cx="140" cy="98"/>
              </a:xfrm>
            </p:grpSpPr>
            <p:sp>
              <p:nvSpPr>
                <p:cNvPr id="18562" name="Line 49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3" name="Line 49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4" name="Line 49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58" name="Group 498"/>
              <p:cNvGrpSpPr>
                <a:grpSpLocks/>
              </p:cNvGrpSpPr>
              <p:nvPr/>
            </p:nvGrpSpPr>
            <p:grpSpPr bwMode="auto">
              <a:xfrm flipV="1">
                <a:off x="3686" y="243"/>
                <a:ext cx="177" cy="66"/>
                <a:chOff x="2848" y="848"/>
                <a:chExt cx="140" cy="98"/>
              </a:xfrm>
            </p:grpSpPr>
            <p:sp>
              <p:nvSpPr>
                <p:cNvPr id="18559" name="Line 4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0" name="Line 5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1" name="Line 5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73" name="Group 502"/>
            <p:cNvGrpSpPr>
              <a:grpSpLocks/>
            </p:cNvGrpSpPr>
            <p:nvPr/>
          </p:nvGrpSpPr>
          <p:grpSpPr bwMode="auto">
            <a:xfrm>
              <a:off x="3802" y="3248"/>
              <a:ext cx="316" cy="148"/>
              <a:chOff x="3600" y="219"/>
              <a:chExt cx="360" cy="175"/>
            </a:xfrm>
          </p:grpSpPr>
          <p:sp>
            <p:nvSpPr>
              <p:cNvPr id="18539" name="Oval 50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40" name="Line 50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1" name="Line 50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2" name="Rectangle 50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43" name="Oval 50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544" name="Group 508"/>
              <p:cNvGrpSpPr>
                <a:grpSpLocks/>
              </p:cNvGrpSpPr>
              <p:nvPr/>
            </p:nvGrpSpPr>
            <p:grpSpPr bwMode="auto">
              <a:xfrm>
                <a:off x="3686" y="244"/>
                <a:ext cx="177" cy="66"/>
                <a:chOff x="2848" y="848"/>
                <a:chExt cx="140" cy="98"/>
              </a:xfrm>
            </p:grpSpPr>
            <p:sp>
              <p:nvSpPr>
                <p:cNvPr id="18549" name="Line 50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0" name="Line 51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1" name="Line 51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45" name="Group 512"/>
              <p:cNvGrpSpPr>
                <a:grpSpLocks/>
              </p:cNvGrpSpPr>
              <p:nvPr/>
            </p:nvGrpSpPr>
            <p:grpSpPr bwMode="auto">
              <a:xfrm flipV="1">
                <a:off x="3686" y="243"/>
                <a:ext cx="177" cy="66"/>
                <a:chOff x="2848" y="848"/>
                <a:chExt cx="140" cy="98"/>
              </a:xfrm>
            </p:grpSpPr>
            <p:sp>
              <p:nvSpPr>
                <p:cNvPr id="18546" name="Line 5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7" name="Line 5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8" name="Line 5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8474" name="Line 516"/>
            <p:cNvSpPr>
              <a:spLocks noChangeShapeType="1"/>
            </p:cNvSpPr>
            <p:nvPr/>
          </p:nvSpPr>
          <p:spPr bwMode="auto">
            <a:xfrm>
              <a:off x="4504" y="3189"/>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5" name="Line 517"/>
            <p:cNvSpPr>
              <a:spLocks noChangeShapeType="1"/>
            </p:cNvSpPr>
            <p:nvPr/>
          </p:nvSpPr>
          <p:spPr bwMode="auto">
            <a:xfrm flipV="1">
              <a:off x="4093" y="3197"/>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6" name="Line 518"/>
            <p:cNvSpPr>
              <a:spLocks noChangeShapeType="1"/>
            </p:cNvSpPr>
            <p:nvPr/>
          </p:nvSpPr>
          <p:spPr bwMode="auto">
            <a:xfrm flipV="1">
              <a:off x="4120" y="33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7" name="Line 519"/>
            <p:cNvSpPr>
              <a:spLocks noChangeShapeType="1"/>
            </p:cNvSpPr>
            <p:nvPr/>
          </p:nvSpPr>
          <p:spPr bwMode="auto">
            <a:xfrm flipH="1">
              <a:off x="3676" y="3165"/>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8" name="Line 520"/>
            <p:cNvSpPr>
              <a:spLocks noChangeShapeType="1"/>
            </p:cNvSpPr>
            <p:nvPr/>
          </p:nvSpPr>
          <p:spPr bwMode="auto">
            <a:xfrm>
              <a:off x="3692" y="3197"/>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9" name="Line 521"/>
            <p:cNvSpPr>
              <a:spLocks noChangeShapeType="1"/>
            </p:cNvSpPr>
            <p:nvPr/>
          </p:nvSpPr>
          <p:spPr bwMode="auto">
            <a:xfrm>
              <a:off x="3604" y="3409"/>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0" name="Line 522"/>
            <p:cNvSpPr>
              <a:spLocks noChangeShapeType="1"/>
            </p:cNvSpPr>
            <p:nvPr/>
          </p:nvSpPr>
          <p:spPr bwMode="auto">
            <a:xfrm>
              <a:off x="3763" y="3459"/>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1" name="Line 523"/>
            <p:cNvSpPr>
              <a:spLocks noChangeShapeType="1"/>
            </p:cNvSpPr>
            <p:nvPr/>
          </p:nvSpPr>
          <p:spPr bwMode="auto">
            <a:xfrm flipH="1">
              <a:off x="3914" y="3401"/>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2" name="Line 524"/>
            <p:cNvSpPr>
              <a:spLocks noChangeShapeType="1"/>
            </p:cNvSpPr>
            <p:nvPr/>
          </p:nvSpPr>
          <p:spPr bwMode="auto">
            <a:xfrm>
              <a:off x="3796" y="3457"/>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3" name="Line 525"/>
            <p:cNvSpPr>
              <a:spLocks noChangeShapeType="1"/>
            </p:cNvSpPr>
            <p:nvPr/>
          </p:nvSpPr>
          <p:spPr bwMode="auto">
            <a:xfrm flipH="1" flipV="1">
              <a:off x="4046" y="346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84" name="Object 526"/>
            <p:cNvGraphicFramePr>
              <a:graphicFrameLocks noChangeAspect="1"/>
            </p:cNvGraphicFramePr>
            <p:nvPr/>
          </p:nvGraphicFramePr>
          <p:xfrm>
            <a:off x="3451" y="3335"/>
            <a:ext cx="216" cy="180"/>
          </p:xfrm>
          <a:graphic>
            <a:graphicData uri="http://schemas.openxmlformats.org/presentationml/2006/ole">
              <mc:AlternateContent xmlns:mc="http://schemas.openxmlformats.org/markup-compatibility/2006">
                <mc:Choice xmlns:v="urn:schemas-microsoft-com:vml" Requires="v">
                  <p:oleObj spid="_x0000_s3313" name="Clip" r:id="rId15" imgW="1307263" imgH="1084139" progId="MS_ClipArt_Gallery.2">
                    <p:embed/>
                  </p:oleObj>
                </mc:Choice>
                <mc:Fallback>
                  <p:oleObj name="Clip" r:id="rId15" imgW="1307263" imgH="1084139" progId="MS_ClipArt_Gallery.2">
                    <p:embed/>
                    <p:pic>
                      <p:nvPicPr>
                        <p:cNvPr id="18484" name="Object 5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1" y="33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5" name="Object 527"/>
            <p:cNvGraphicFramePr>
              <a:graphicFrameLocks noChangeAspect="1"/>
            </p:cNvGraphicFramePr>
            <p:nvPr/>
          </p:nvGraphicFramePr>
          <p:xfrm>
            <a:off x="3555" y="3135"/>
            <a:ext cx="216" cy="180"/>
          </p:xfrm>
          <a:graphic>
            <a:graphicData uri="http://schemas.openxmlformats.org/presentationml/2006/ole">
              <mc:AlternateContent xmlns:mc="http://schemas.openxmlformats.org/markup-compatibility/2006">
                <mc:Choice xmlns:v="urn:schemas-microsoft-com:vml" Requires="v">
                  <p:oleObj spid="_x0000_s3314" name="Clip" r:id="rId16" imgW="1307263" imgH="1084139" progId="MS_ClipArt_Gallery.2">
                    <p:embed/>
                  </p:oleObj>
                </mc:Choice>
                <mc:Fallback>
                  <p:oleObj name="Clip" r:id="rId16" imgW="1307263" imgH="1084139" progId="MS_ClipArt_Gallery.2">
                    <p:embed/>
                    <p:pic>
                      <p:nvPicPr>
                        <p:cNvPr id="18485" name="Object 5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 y="31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6" name="Object 528"/>
            <p:cNvGraphicFramePr>
              <a:graphicFrameLocks noChangeAspect="1"/>
            </p:cNvGraphicFramePr>
            <p:nvPr/>
          </p:nvGraphicFramePr>
          <p:xfrm>
            <a:off x="3723" y="3495"/>
            <a:ext cx="216" cy="180"/>
          </p:xfrm>
          <a:graphic>
            <a:graphicData uri="http://schemas.openxmlformats.org/presentationml/2006/ole">
              <mc:AlternateContent xmlns:mc="http://schemas.openxmlformats.org/markup-compatibility/2006">
                <mc:Choice xmlns:v="urn:schemas-microsoft-com:vml" Requires="v">
                  <p:oleObj spid="_x0000_s3315" name="Clip" r:id="rId17" imgW="1307263" imgH="1084139" progId="MS_ClipArt_Gallery.2">
                    <p:embed/>
                  </p:oleObj>
                </mc:Choice>
                <mc:Fallback>
                  <p:oleObj name="Clip" r:id="rId17" imgW="1307263" imgH="1084139" progId="MS_ClipArt_Gallery.2">
                    <p:embed/>
                    <p:pic>
                      <p:nvPicPr>
                        <p:cNvPr id="18486" name="Object 5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49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7" name="Object 529"/>
            <p:cNvGraphicFramePr>
              <a:graphicFrameLocks noChangeAspect="1"/>
            </p:cNvGraphicFramePr>
            <p:nvPr/>
          </p:nvGraphicFramePr>
          <p:xfrm>
            <a:off x="3937" y="3497"/>
            <a:ext cx="216" cy="180"/>
          </p:xfrm>
          <a:graphic>
            <a:graphicData uri="http://schemas.openxmlformats.org/presentationml/2006/ole">
              <mc:AlternateContent xmlns:mc="http://schemas.openxmlformats.org/markup-compatibility/2006">
                <mc:Choice xmlns:v="urn:schemas-microsoft-com:vml" Requires="v">
                  <p:oleObj spid="_x0000_s3316" name="Clip" r:id="rId18" imgW="1307263" imgH="1084139" progId="MS_ClipArt_Gallery.2">
                    <p:embed/>
                  </p:oleObj>
                </mc:Choice>
                <mc:Fallback>
                  <p:oleObj name="Clip" r:id="rId18" imgW="1307263" imgH="1084139" progId="MS_ClipArt_Gallery.2">
                    <p:embed/>
                    <p:pic>
                      <p:nvPicPr>
                        <p:cNvPr id="18487" name="Object 5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 y="3497"/>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88" name="Group 530"/>
            <p:cNvGrpSpPr>
              <a:grpSpLocks/>
            </p:cNvGrpSpPr>
            <p:nvPr/>
          </p:nvGrpSpPr>
          <p:grpSpPr bwMode="auto">
            <a:xfrm>
              <a:off x="4509" y="3576"/>
              <a:ext cx="172" cy="215"/>
              <a:chOff x="2870" y="1518"/>
              <a:chExt cx="292" cy="320"/>
            </a:xfrm>
          </p:grpSpPr>
          <p:graphicFrame>
            <p:nvGraphicFramePr>
              <p:cNvPr id="18537" name="Object 53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317" name="Clip" r:id="rId19" imgW="826829" imgH="840406" progId="MS_ClipArt_Gallery.2">
                      <p:embed/>
                    </p:oleObj>
                  </mc:Choice>
                  <mc:Fallback>
                    <p:oleObj name="Clip" r:id="rId19" imgW="826829" imgH="840406" progId="MS_ClipArt_Gallery.2">
                      <p:embed/>
                      <p:pic>
                        <p:nvPicPr>
                          <p:cNvPr id="18537" name="Object 5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8" name="Object 53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318" name="Clip" r:id="rId20" imgW="1268295" imgH="1199426" progId="MS_ClipArt_Gallery.2">
                      <p:embed/>
                    </p:oleObj>
                  </mc:Choice>
                  <mc:Fallback>
                    <p:oleObj name="Clip" r:id="rId20" imgW="1268295" imgH="1199426" progId="MS_ClipArt_Gallery.2">
                      <p:embed/>
                      <p:pic>
                        <p:nvPicPr>
                          <p:cNvPr id="18538" name="Object 5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89" name="Group 533"/>
            <p:cNvGrpSpPr>
              <a:grpSpLocks/>
            </p:cNvGrpSpPr>
            <p:nvPr/>
          </p:nvGrpSpPr>
          <p:grpSpPr bwMode="auto">
            <a:xfrm>
              <a:off x="4225" y="3608"/>
              <a:ext cx="220" cy="203"/>
              <a:chOff x="2870" y="1518"/>
              <a:chExt cx="292" cy="320"/>
            </a:xfrm>
          </p:grpSpPr>
          <p:graphicFrame>
            <p:nvGraphicFramePr>
              <p:cNvPr id="18535" name="Object 53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319" name="Clip" r:id="rId21" imgW="826829" imgH="840406" progId="MS_ClipArt_Gallery.2">
                      <p:embed/>
                    </p:oleObj>
                  </mc:Choice>
                  <mc:Fallback>
                    <p:oleObj name="Clip" r:id="rId21" imgW="826829" imgH="840406" progId="MS_ClipArt_Gallery.2">
                      <p:embed/>
                      <p:pic>
                        <p:nvPicPr>
                          <p:cNvPr id="18535" name="Object 5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 name="Object 53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320" name="Clip" r:id="rId22" imgW="1268295" imgH="1199426" progId="MS_ClipArt_Gallery.2">
                      <p:embed/>
                    </p:oleObj>
                  </mc:Choice>
                  <mc:Fallback>
                    <p:oleObj name="Clip" r:id="rId22" imgW="1268295" imgH="1199426" progId="MS_ClipArt_Gallery.2">
                      <p:embed/>
                      <p:pic>
                        <p:nvPicPr>
                          <p:cNvPr id="18536" name="Object 5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90" name="Group 536"/>
            <p:cNvGrpSpPr>
              <a:grpSpLocks/>
            </p:cNvGrpSpPr>
            <p:nvPr/>
          </p:nvGrpSpPr>
          <p:grpSpPr bwMode="auto">
            <a:xfrm>
              <a:off x="4324" y="3364"/>
              <a:ext cx="183" cy="255"/>
              <a:chOff x="2556" y="2689"/>
              <a:chExt cx="183" cy="255"/>
            </a:xfrm>
          </p:grpSpPr>
          <p:pic>
            <p:nvPicPr>
              <p:cNvPr id="18518" name="Picture 537"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19" name="Freeform 538"/>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0" name="Freeform 539"/>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1" name="Freeform 540"/>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2" name="Freeform 541"/>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3" name="Freeform 542"/>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4" name="Freeform 543"/>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5" name="Freeform 544"/>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6" name="Freeform 545"/>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7" name="Freeform 546"/>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8" name="Freeform 547"/>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9" name="Freeform 548"/>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0" name="Freeform 549"/>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1" name="Freeform 550"/>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2" name="Freeform 551"/>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3" name="Freeform 552"/>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4" name="Freeform 553"/>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491" name="Line 554"/>
            <p:cNvSpPr>
              <a:spLocks noChangeShapeType="1"/>
            </p:cNvSpPr>
            <p:nvPr/>
          </p:nvSpPr>
          <p:spPr bwMode="auto">
            <a:xfrm>
              <a:off x="4097" y="3373"/>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2" name="Line 555"/>
            <p:cNvSpPr>
              <a:spLocks noChangeShapeType="1"/>
            </p:cNvSpPr>
            <p:nvPr/>
          </p:nvSpPr>
          <p:spPr bwMode="auto">
            <a:xfrm>
              <a:off x="3750" y="3332"/>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493" name="Group 556"/>
            <p:cNvGrpSpPr>
              <a:grpSpLocks/>
            </p:cNvGrpSpPr>
            <p:nvPr/>
          </p:nvGrpSpPr>
          <p:grpSpPr bwMode="auto">
            <a:xfrm>
              <a:off x="4995" y="3370"/>
              <a:ext cx="131" cy="258"/>
              <a:chOff x="4180" y="783"/>
              <a:chExt cx="150" cy="307"/>
            </a:xfrm>
          </p:grpSpPr>
          <p:sp>
            <p:nvSpPr>
              <p:cNvPr id="18510" name="AutoShape 55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1" name="Rectangle 55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2" name="Rectangle 55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3" name="AutoShape 56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4" name="Line 56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15" name="Line 56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16" name="Rectangle 56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7" name="Rectangle 56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sp>
          <p:nvSpPr>
            <p:cNvPr id="18494" name="Line 565"/>
            <p:cNvSpPr>
              <a:spLocks noChangeShapeType="1"/>
            </p:cNvSpPr>
            <p:nvPr/>
          </p:nvSpPr>
          <p:spPr bwMode="auto">
            <a:xfrm flipH="1">
              <a:off x="3806" y="2401"/>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5" name="Line 566"/>
            <p:cNvSpPr>
              <a:spLocks noChangeShapeType="1"/>
            </p:cNvSpPr>
            <p:nvPr/>
          </p:nvSpPr>
          <p:spPr bwMode="auto">
            <a:xfrm flipV="1">
              <a:off x="4623" y="1760"/>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6" name="Line 567"/>
            <p:cNvSpPr>
              <a:spLocks noChangeShapeType="1"/>
            </p:cNvSpPr>
            <p:nvPr/>
          </p:nvSpPr>
          <p:spPr bwMode="auto">
            <a:xfrm>
              <a:off x="4514" y="1869"/>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7" name="Line 568"/>
            <p:cNvSpPr>
              <a:spLocks noChangeShapeType="1"/>
            </p:cNvSpPr>
            <p:nvPr/>
          </p:nvSpPr>
          <p:spPr bwMode="auto">
            <a:xfrm flipV="1">
              <a:off x="4630" y="1804"/>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8" name="Line 569"/>
            <p:cNvSpPr>
              <a:spLocks noChangeShapeType="1"/>
            </p:cNvSpPr>
            <p:nvPr/>
          </p:nvSpPr>
          <p:spPr bwMode="auto">
            <a:xfrm>
              <a:off x="4852" y="1803"/>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9" name="Line 570"/>
            <p:cNvSpPr>
              <a:spLocks noChangeShapeType="1"/>
            </p:cNvSpPr>
            <p:nvPr/>
          </p:nvSpPr>
          <p:spPr bwMode="auto">
            <a:xfrm>
              <a:off x="4634" y="1996"/>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0" name="Line 571"/>
            <p:cNvSpPr>
              <a:spLocks noChangeShapeType="1"/>
            </p:cNvSpPr>
            <p:nvPr/>
          </p:nvSpPr>
          <p:spPr bwMode="auto">
            <a:xfrm flipV="1">
              <a:off x="3560" y="2542"/>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1" name="Line 572"/>
            <p:cNvSpPr>
              <a:spLocks noChangeShapeType="1"/>
            </p:cNvSpPr>
            <p:nvPr/>
          </p:nvSpPr>
          <p:spPr bwMode="auto">
            <a:xfrm flipV="1">
              <a:off x="4895" y="1614"/>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2" name="Line 573"/>
            <p:cNvSpPr>
              <a:spLocks noChangeShapeType="1"/>
            </p:cNvSpPr>
            <p:nvPr/>
          </p:nvSpPr>
          <p:spPr bwMode="auto">
            <a:xfrm>
              <a:off x="4983" y="1990"/>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3" name="Line 574"/>
            <p:cNvSpPr>
              <a:spLocks noChangeShapeType="1"/>
            </p:cNvSpPr>
            <p:nvPr/>
          </p:nvSpPr>
          <p:spPr bwMode="auto">
            <a:xfrm flipH="1">
              <a:off x="4445" y="2038"/>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4" name="Line 575"/>
            <p:cNvSpPr>
              <a:spLocks noChangeShapeType="1"/>
            </p:cNvSpPr>
            <p:nvPr/>
          </p:nvSpPr>
          <p:spPr bwMode="auto">
            <a:xfrm flipH="1">
              <a:off x="4817" y="2038"/>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5" name="Text Box 576"/>
            <p:cNvSpPr txBox="1">
              <a:spLocks noChangeArrowheads="1"/>
            </p:cNvSpPr>
            <p:nvPr/>
          </p:nvSpPr>
          <p:spPr bwMode="auto">
            <a:xfrm>
              <a:off x="3229" y="2006"/>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家庭网络</a:t>
              </a:r>
            </a:p>
          </p:txBody>
        </p:sp>
        <p:sp>
          <p:nvSpPr>
            <p:cNvPr id="18506" name="Text Box 577"/>
            <p:cNvSpPr txBox="1">
              <a:spLocks noChangeArrowheads="1"/>
            </p:cNvSpPr>
            <p:nvPr/>
          </p:nvSpPr>
          <p:spPr bwMode="auto">
            <a:xfrm>
              <a:off x="3515" y="285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机构网络</a:t>
              </a:r>
            </a:p>
          </p:txBody>
        </p:sp>
        <p:sp>
          <p:nvSpPr>
            <p:cNvPr id="18507" name="Text Box 578"/>
            <p:cNvSpPr txBox="1">
              <a:spLocks noChangeArrowheads="1"/>
            </p:cNvSpPr>
            <p:nvPr/>
          </p:nvSpPr>
          <p:spPr bwMode="auto">
            <a:xfrm>
              <a:off x="3234" y="1065"/>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移动网络</a:t>
              </a:r>
            </a:p>
          </p:txBody>
        </p:sp>
        <p:sp>
          <p:nvSpPr>
            <p:cNvPr id="18508" name="Text Box 579"/>
            <p:cNvSpPr txBox="1">
              <a:spLocks noChangeArrowheads="1"/>
            </p:cNvSpPr>
            <p:nvPr/>
          </p:nvSpPr>
          <p:spPr bwMode="auto">
            <a:xfrm>
              <a:off x="4369" y="1368"/>
              <a:ext cx="7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全球</a:t>
              </a:r>
              <a:r>
                <a:rPr kumimoji="0" lang="en-US" altLang="zh-CN" sz="2000">
                  <a:latin typeface="Comic Sans MS" panose="030F0702030302020204" pitchFamily="66" charset="0"/>
                  <a:ea typeface="宋体" panose="02010600030101010101" pitchFamily="2" charset="-122"/>
                </a:rPr>
                <a:t>ISP</a:t>
              </a:r>
            </a:p>
          </p:txBody>
        </p:sp>
        <p:sp>
          <p:nvSpPr>
            <p:cNvPr id="18509" name="Text Box 580"/>
            <p:cNvSpPr txBox="1">
              <a:spLocks noChangeArrowheads="1"/>
            </p:cNvSpPr>
            <p:nvPr/>
          </p:nvSpPr>
          <p:spPr bwMode="auto">
            <a:xfrm>
              <a:off x="4240" y="2240"/>
              <a:ext cx="7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区域 </a:t>
              </a:r>
              <a:r>
                <a:rPr kumimoji="0" lang="en-US" altLang="zh-CN" sz="2000">
                  <a:latin typeface="Comic Sans MS" panose="030F0702030302020204" pitchFamily="66" charset="0"/>
                  <a:ea typeface="宋体" panose="02010600030101010101" pitchFamily="2" charset="-122"/>
                </a:rPr>
                <a:t>ISP</a:t>
              </a:r>
            </a:p>
          </p:txBody>
        </p:sp>
      </p:grpSp>
    </p:spTree>
    <p:extLst>
      <p:ext uri="{BB962C8B-B14F-4D97-AF65-F5344CB8AC3E}">
        <p14:creationId xmlns:p14="http://schemas.microsoft.com/office/powerpoint/2010/main" val="2322025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BF96F888-FDF7-4DFB-A960-66FB81E55D28}"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70</a:t>
            </a:fld>
            <a:r>
              <a:rPr kumimoji="0" lang="en-US" altLang="zh-CN" sz="1000">
                <a:latin typeface="Arial" panose="020B0604020202020204" pitchFamily="34" charset="0"/>
                <a:ea typeface="宋体" panose="02010600030101010101" pitchFamily="2" charset="-122"/>
              </a:rPr>
              <a:t>-</a:t>
            </a:r>
          </a:p>
        </p:txBody>
      </p:sp>
      <p:sp>
        <p:nvSpPr>
          <p:cNvPr id="104451" name="Rectangle 2"/>
          <p:cNvSpPr>
            <a:spLocks noGrp="1" noChangeArrowheads="1"/>
          </p:cNvSpPr>
          <p:nvPr>
            <p:ph type="title" idx="4294967295"/>
          </p:nvPr>
        </p:nvSpPr>
        <p:spPr>
          <a:xfrm>
            <a:off x="812801" y="685800"/>
            <a:ext cx="9747695" cy="647700"/>
          </a:xfrm>
        </p:spPr>
        <p:txBody>
          <a:bodyPr/>
          <a:lstStyle/>
          <a:p>
            <a:pPr eaLnBrk="1" hangingPunct="1"/>
            <a:r>
              <a:rPr lang="zh-CN" altLang="en-US" sz="4000" dirty="0"/>
              <a:t>小结</a:t>
            </a:r>
            <a:r>
              <a:rPr lang="en-US" altLang="zh-CN" sz="4000" dirty="0"/>
              <a:t>: </a:t>
            </a:r>
            <a:r>
              <a:rPr lang="zh-CN" altLang="en-US" sz="4000" dirty="0"/>
              <a:t>设计需求</a:t>
            </a:r>
            <a:r>
              <a:rPr lang="en-US" altLang="zh-CN" sz="4000" dirty="0"/>
              <a:t>,</a:t>
            </a:r>
            <a:r>
              <a:rPr lang="zh-CN" altLang="en-US" sz="4000" dirty="0"/>
              <a:t>总结关键性问题</a:t>
            </a:r>
          </a:p>
        </p:txBody>
      </p:sp>
      <p:sp>
        <p:nvSpPr>
          <p:cNvPr id="104452" name="Rectangle 3"/>
          <p:cNvSpPr>
            <a:spLocks noGrp="1" noChangeArrowheads="1"/>
          </p:cNvSpPr>
          <p:nvPr>
            <p:ph type="body" idx="4294967295"/>
          </p:nvPr>
        </p:nvSpPr>
        <p:spPr>
          <a:xfrm>
            <a:off x="836836" y="1326363"/>
            <a:ext cx="10011692" cy="5327650"/>
          </a:xfrm>
        </p:spPr>
        <p:txBody>
          <a:bodyPr/>
          <a:lstStyle/>
          <a:p>
            <a:pPr eaLnBrk="1" hangingPunct="1"/>
            <a:r>
              <a:rPr lang="zh-CN" altLang="en-US" sz="2800" dirty="0"/>
              <a:t>连通性</a:t>
            </a:r>
          </a:p>
          <a:p>
            <a:pPr lvl="1" eaLnBrk="1" hangingPunct="1">
              <a:buFont typeface="Wingdings" panose="05000000000000000000" pitchFamily="2" charset="2"/>
              <a:buChar char="à"/>
            </a:pPr>
            <a:r>
              <a:rPr lang="zh-CN" altLang="en-US" sz="2200" dirty="0">
                <a:solidFill>
                  <a:srgbClr val="0000FF"/>
                </a:solidFill>
              </a:rPr>
              <a:t>命名</a:t>
            </a:r>
            <a:r>
              <a:rPr lang="en-US" altLang="zh-CN" sz="2200" dirty="0">
                <a:solidFill>
                  <a:srgbClr val="0000FF"/>
                </a:solidFill>
              </a:rPr>
              <a:t>: </a:t>
            </a:r>
            <a:r>
              <a:rPr lang="zh-CN" altLang="en-US" sz="2200" dirty="0">
                <a:solidFill>
                  <a:srgbClr val="0000FF"/>
                </a:solidFill>
              </a:rPr>
              <a:t>为每一个节点定义一个地址 </a:t>
            </a:r>
          </a:p>
          <a:p>
            <a:pPr lvl="1" eaLnBrk="1" hangingPunct="1">
              <a:buFont typeface="Wingdings" panose="05000000000000000000" pitchFamily="2" charset="2"/>
              <a:buChar char="à"/>
            </a:pPr>
            <a:r>
              <a:rPr lang="zh-CN" altLang="en-US" sz="2200" dirty="0">
                <a:solidFill>
                  <a:srgbClr val="0000FF"/>
                </a:solidFill>
              </a:rPr>
              <a:t>路由</a:t>
            </a:r>
            <a:r>
              <a:rPr lang="en-US" altLang="zh-CN" sz="2200" dirty="0">
                <a:solidFill>
                  <a:srgbClr val="0000FF"/>
                </a:solidFill>
              </a:rPr>
              <a:t>: </a:t>
            </a:r>
            <a:r>
              <a:rPr lang="zh-CN" altLang="en-US" sz="2200" dirty="0">
                <a:solidFill>
                  <a:srgbClr val="0000FF"/>
                </a:solidFill>
              </a:rPr>
              <a:t>将消息沿正确的路径转发至目的节点</a:t>
            </a:r>
            <a:endParaRPr lang="en-US" altLang="zh-CN" sz="2200" dirty="0"/>
          </a:p>
          <a:p>
            <a:pPr marL="342900" lvl="1" indent="-342900" eaLnBrk="1" hangingPunct="1">
              <a:buFont typeface="Wingdings" panose="05000000000000000000" pitchFamily="2" charset="2"/>
              <a:buChar char="n"/>
            </a:pPr>
            <a:r>
              <a:rPr lang="zh-CN" altLang="en-US" dirty="0">
                <a:cs typeface="+mn-cs"/>
              </a:rPr>
              <a:t>高性价比的资源共享</a:t>
            </a:r>
          </a:p>
          <a:p>
            <a:pPr lvl="1" eaLnBrk="1" hangingPunct="1">
              <a:buFont typeface="Wingdings" panose="05000000000000000000" pitchFamily="2" charset="2"/>
              <a:buChar char="à"/>
            </a:pPr>
            <a:r>
              <a:rPr lang="zh-CN" altLang="en-US" sz="2200" dirty="0">
                <a:solidFill>
                  <a:srgbClr val="0000FF"/>
                </a:solidFill>
              </a:rPr>
              <a:t>联网</a:t>
            </a:r>
            <a:r>
              <a:rPr lang="en-US" altLang="zh-CN" sz="2200" dirty="0">
                <a:solidFill>
                  <a:srgbClr val="0000FF"/>
                </a:solidFill>
              </a:rPr>
              <a:t>: </a:t>
            </a:r>
            <a:r>
              <a:rPr lang="zh-CN" altLang="en-US" sz="2200" dirty="0">
                <a:solidFill>
                  <a:srgbClr val="0000FF"/>
                </a:solidFill>
              </a:rPr>
              <a:t>分组交换网</a:t>
            </a:r>
          </a:p>
          <a:p>
            <a:pPr lvl="1" eaLnBrk="1" hangingPunct="1">
              <a:buFont typeface="Wingdings" panose="05000000000000000000" pitchFamily="2" charset="2"/>
              <a:buChar char="à"/>
            </a:pPr>
            <a:r>
              <a:rPr lang="zh-CN" altLang="en-US" sz="2200" dirty="0">
                <a:solidFill>
                  <a:srgbClr val="0000FF"/>
                </a:solidFill>
              </a:rPr>
              <a:t>资源分配</a:t>
            </a:r>
            <a:r>
              <a:rPr lang="en-US" altLang="zh-CN" sz="2200" dirty="0">
                <a:solidFill>
                  <a:srgbClr val="0000FF"/>
                </a:solidFill>
              </a:rPr>
              <a:t>: </a:t>
            </a:r>
            <a:r>
              <a:rPr lang="zh-CN" altLang="en-US" sz="2200" dirty="0">
                <a:solidFill>
                  <a:srgbClr val="0000FF"/>
                </a:solidFill>
              </a:rPr>
              <a:t>保证流的公平性</a:t>
            </a:r>
            <a:r>
              <a:rPr lang="en-US" altLang="zh-CN" sz="2200" dirty="0">
                <a:solidFill>
                  <a:srgbClr val="0000FF"/>
                </a:solidFill>
              </a:rPr>
              <a:t>, </a:t>
            </a:r>
            <a:r>
              <a:rPr lang="zh-CN" altLang="en-US" sz="2200" dirty="0">
                <a:solidFill>
                  <a:srgbClr val="0000FF"/>
                </a:solidFill>
              </a:rPr>
              <a:t>拥塞控制 </a:t>
            </a:r>
            <a:endParaRPr lang="en-US" altLang="zh-CN" sz="2200" dirty="0"/>
          </a:p>
          <a:p>
            <a:pPr marL="342900" lvl="1" indent="-342900" eaLnBrk="1" hangingPunct="1">
              <a:buFont typeface="Wingdings" panose="05000000000000000000" pitchFamily="2" charset="2"/>
              <a:buChar char="n"/>
            </a:pPr>
            <a:r>
              <a:rPr lang="zh-CN" altLang="en-US" dirty="0">
                <a:cs typeface="+mn-cs"/>
              </a:rPr>
              <a:t>支持通用服务</a:t>
            </a:r>
          </a:p>
          <a:p>
            <a:pPr lvl="1" eaLnBrk="1" hangingPunct="1">
              <a:buClr>
                <a:srgbClr val="669999"/>
              </a:buClr>
              <a:buFont typeface="Wingdings" panose="05000000000000000000" pitchFamily="2" charset="2"/>
              <a:buChar char="à"/>
            </a:pPr>
            <a:r>
              <a:rPr lang="zh-CN" altLang="en-US" sz="2200" dirty="0">
                <a:solidFill>
                  <a:srgbClr val="0000FF"/>
                </a:solidFill>
              </a:rPr>
              <a:t>设计通用模式</a:t>
            </a:r>
            <a:r>
              <a:rPr lang="en-US" altLang="zh-CN" sz="2200" dirty="0">
                <a:solidFill>
                  <a:srgbClr val="0000FF"/>
                </a:solidFill>
              </a:rPr>
              <a:t>: </a:t>
            </a:r>
            <a:r>
              <a:rPr lang="zh-CN" altLang="en-US" sz="2200" dirty="0">
                <a:solidFill>
                  <a:srgbClr val="0000FF"/>
                </a:solidFill>
              </a:rPr>
              <a:t>传输协议</a:t>
            </a:r>
          </a:p>
          <a:p>
            <a:pPr lvl="1" eaLnBrk="1" hangingPunct="1">
              <a:buClr>
                <a:srgbClr val="669999"/>
              </a:buClr>
              <a:buFont typeface="Wingdings" panose="05000000000000000000" pitchFamily="2" charset="2"/>
              <a:buChar char="à"/>
            </a:pPr>
            <a:r>
              <a:rPr lang="zh-CN" altLang="en-US" sz="2200" dirty="0">
                <a:solidFill>
                  <a:srgbClr val="0000FF"/>
                </a:solidFill>
              </a:rPr>
              <a:t>质量保证</a:t>
            </a:r>
            <a:r>
              <a:rPr lang="en-US" altLang="zh-CN" sz="2200" dirty="0">
                <a:solidFill>
                  <a:srgbClr val="0000FF"/>
                </a:solidFill>
              </a:rPr>
              <a:t>: </a:t>
            </a:r>
            <a:r>
              <a:rPr lang="zh-CN" altLang="en-US" sz="2200" dirty="0">
                <a:solidFill>
                  <a:srgbClr val="0000FF"/>
                </a:solidFill>
              </a:rPr>
              <a:t>针对不同级别的故障提供可靠性保证 </a:t>
            </a:r>
            <a:endParaRPr lang="en-US" altLang="zh-CN" sz="2200" dirty="0">
              <a:solidFill>
                <a:srgbClr val="000000"/>
              </a:solidFill>
            </a:endParaRPr>
          </a:p>
          <a:p>
            <a:pPr marL="342900" lvl="1" indent="-342900" eaLnBrk="1" hangingPunct="1">
              <a:buFont typeface="Wingdings" panose="05000000000000000000" pitchFamily="2" charset="2"/>
              <a:buChar char="n"/>
            </a:pPr>
            <a:r>
              <a:rPr lang="zh-CN" altLang="en-US" dirty="0">
                <a:cs typeface="+mn-cs"/>
              </a:rPr>
              <a:t>可管理性</a:t>
            </a:r>
          </a:p>
          <a:p>
            <a:pPr lvl="1" eaLnBrk="1" hangingPunct="1">
              <a:buClr>
                <a:srgbClr val="669999"/>
              </a:buClr>
              <a:buFont typeface="Wingdings" panose="05000000000000000000" pitchFamily="2" charset="2"/>
              <a:buChar char="à"/>
            </a:pPr>
            <a:endParaRPr lang="en-US" altLang="zh-CN" sz="2200" dirty="0">
              <a:solidFill>
                <a:srgbClr val="0000FF"/>
              </a:solidFill>
            </a:endParaRPr>
          </a:p>
          <a:p>
            <a:pPr lvl="1" eaLnBrk="1" hangingPunct="1">
              <a:buClr>
                <a:srgbClr val="669999"/>
              </a:buClr>
              <a:buFont typeface="Wingdings" panose="05000000000000000000" pitchFamily="2" charset="2"/>
              <a:buChar char="à"/>
            </a:pPr>
            <a:endParaRPr lang="zh-CN" altLang="en-US" sz="2200" dirty="0">
              <a:solidFill>
                <a:srgbClr val="0000FF"/>
              </a:solidFill>
            </a:endParaRPr>
          </a:p>
        </p:txBody>
      </p:sp>
    </p:spTree>
    <p:extLst>
      <p:ext uri="{BB962C8B-B14F-4D97-AF65-F5344CB8AC3E}">
        <p14:creationId xmlns:p14="http://schemas.microsoft.com/office/powerpoint/2010/main" val="66162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45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5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45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45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45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4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14514" y="857250"/>
            <a:ext cx="7500937"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5475" name="Picture 8" descr="01x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763" y="1143001"/>
            <a:ext cx="525145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8"/>
          <p:cNvGrpSpPr/>
          <p:nvPr/>
        </p:nvGrpSpPr>
        <p:grpSpPr>
          <a:xfrm>
            <a:off x="2211816" y="1571612"/>
            <a:ext cx="6977972" cy="2880674"/>
            <a:chOff x="1111684" y="1571612"/>
            <a:chExt cx="6977972" cy="2880674"/>
          </a:xfrm>
          <a:solidFill>
            <a:schemeClr val="bg1">
              <a:lumMod val="85000"/>
            </a:schemeClr>
          </a:solidFill>
        </p:grpSpPr>
        <p:sp>
          <p:nvSpPr>
            <p:cNvPr id="5" name="矩形 4"/>
            <p:cNvSpPr/>
            <p:nvPr/>
          </p:nvSpPr>
          <p:spPr>
            <a:xfrm>
              <a:off x="3571868" y="1571612"/>
              <a:ext cx="2143140" cy="646331"/>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spAutoFit/>
            </a:bodyPr>
            <a:lstStyle/>
            <a:p>
              <a:pPr eaLnBrk="1" hangingPunct="1">
                <a:defRPr/>
              </a:pPr>
              <a:r>
                <a:rPr lang="zh-CN" altLang="en-US" sz="3600" dirty="0">
                  <a:solidFill>
                    <a:srgbClr val="0000FF"/>
                  </a:solidFill>
                  <a:latin typeface="+mn-lt"/>
                </a:rPr>
                <a:t>命名</a:t>
              </a:r>
              <a:r>
                <a:rPr lang="en-US" altLang="zh-CN" sz="3600" dirty="0">
                  <a:solidFill>
                    <a:srgbClr val="0000FF"/>
                  </a:solidFill>
                  <a:latin typeface="+mn-lt"/>
                </a:rPr>
                <a:t>?</a:t>
              </a:r>
              <a:endParaRPr lang="zh-CN" altLang="en-US" sz="3600" dirty="0">
                <a:latin typeface="+mn-lt"/>
              </a:endParaRPr>
            </a:p>
          </p:txBody>
        </p:sp>
        <p:sp>
          <p:nvSpPr>
            <p:cNvPr id="6" name="矩形 5"/>
            <p:cNvSpPr/>
            <p:nvPr/>
          </p:nvSpPr>
          <p:spPr>
            <a:xfrm>
              <a:off x="1714480" y="2428868"/>
              <a:ext cx="1918638" cy="646331"/>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spAutoFit/>
            </a:bodyPr>
            <a:lstStyle/>
            <a:p>
              <a:pPr eaLnBrk="1" hangingPunct="1">
                <a:defRPr/>
              </a:pPr>
              <a:r>
                <a:rPr lang="zh-CN" altLang="en-US" sz="3600" dirty="0">
                  <a:solidFill>
                    <a:srgbClr val="0000FF"/>
                  </a:solidFill>
                  <a:latin typeface="+mn-lt"/>
                </a:rPr>
                <a:t>路由</a:t>
              </a:r>
              <a:r>
                <a:rPr lang="en-US" altLang="zh-CN" sz="3600" dirty="0">
                  <a:solidFill>
                    <a:srgbClr val="0000FF"/>
                  </a:solidFill>
                  <a:latin typeface="+mn-lt"/>
                </a:rPr>
                <a:t>?</a:t>
              </a:r>
              <a:endParaRPr lang="zh-CN" altLang="en-US" sz="3600" dirty="0">
                <a:latin typeface="+mn-lt"/>
              </a:endParaRPr>
            </a:p>
          </p:txBody>
        </p:sp>
        <p:sp>
          <p:nvSpPr>
            <p:cNvPr id="7" name="矩形 6"/>
            <p:cNvSpPr/>
            <p:nvPr/>
          </p:nvSpPr>
          <p:spPr>
            <a:xfrm>
              <a:off x="1111684" y="3857628"/>
              <a:ext cx="1821332"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algn="ctr" eaLnBrk="1" hangingPunct="1">
                <a:defRPr/>
              </a:pPr>
              <a:r>
                <a:rPr lang="zh-CN" altLang="en-US" sz="2800" dirty="0">
                  <a:solidFill>
                    <a:srgbClr val="0000FF"/>
                  </a:solidFill>
                </a:rPr>
                <a:t>分组交换</a:t>
              </a:r>
              <a:r>
                <a:rPr lang="en-US" altLang="zh-CN" sz="2800" dirty="0">
                  <a:solidFill>
                    <a:srgbClr val="0000FF"/>
                  </a:solidFill>
                </a:rPr>
                <a:t>?</a:t>
              </a:r>
              <a:endParaRPr lang="zh-CN" altLang="en-US" sz="2800" dirty="0"/>
            </a:p>
          </p:txBody>
        </p:sp>
        <p:sp>
          <p:nvSpPr>
            <p:cNvPr id="8" name="矩形 7"/>
            <p:cNvSpPr/>
            <p:nvPr/>
          </p:nvSpPr>
          <p:spPr>
            <a:xfrm>
              <a:off x="3286116" y="2928934"/>
              <a:ext cx="1821332"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eaLnBrk="1" hangingPunct="1">
                <a:defRPr/>
              </a:pPr>
              <a:r>
                <a:rPr lang="zh-CN" altLang="en-US" sz="2800" dirty="0">
                  <a:solidFill>
                    <a:srgbClr val="0000FF"/>
                  </a:solidFill>
                </a:rPr>
                <a:t>资源分配</a:t>
              </a:r>
              <a:r>
                <a:rPr lang="en-US" altLang="zh-CN" sz="2800" dirty="0">
                  <a:solidFill>
                    <a:srgbClr val="0000FF"/>
                  </a:solidFill>
                </a:rPr>
                <a:t>?</a:t>
              </a:r>
              <a:endParaRPr lang="zh-CN" altLang="en-US" sz="2800" dirty="0"/>
            </a:p>
          </p:txBody>
        </p:sp>
        <p:sp>
          <p:nvSpPr>
            <p:cNvPr id="9" name="矩形 8"/>
            <p:cNvSpPr/>
            <p:nvPr/>
          </p:nvSpPr>
          <p:spPr>
            <a:xfrm>
              <a:off x="5550179" y="2000240"/>
              <a:ext cx="2539477"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algn="ctr" eaLnBrk="1" hangingPunct="1">
                <a:defRPr/>
              </a:pPr>
              <a:r>
                <a:rPr lang="zh-CN" altLang="en-US" sz="2800" dirty="0">
                  <a:solidFill>
                    <a:srgbClr val="0000FF"/>
                  </a:solidFill>
                </a:rPr>
                <a:t>通用服务模式</a:t>
              </a:r>
              <a:r>
                <a:rPr lang="en-US" altLang="zh-CN" sz="2800" dirty="0">
                  <a:solidFill>
                    <a:srgbClr val="0000FF"/>
                  </a:solidFill>
                </a:rPr>
                <a:t>?</a:t>
              </a:r>
              <a:endParaRPr lang="zh-CN" altLang="en-US" sz="2800" dirty="0"/>
            </a:p>
          </p:txBody>
        </p:sp>
        <p:sp>
          <p:nvSpPr>
            <p:cNvPr id="10" name="矩形 9"/>
            <p:cNvSpPr/>
            <p:nvPr/>
          </p:nvSpPr>
          <p:spPr>
            <a:xfrm>
              <a:off x="4429124" y="3929066"/>
              <a:ext cx="3257623"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eaLnBrk="1" hangingPunct="1">
                <a:defRPr/>
              </a:pPr>
              <a:r>
                <a:rPr lang="zh-CN" altLang="en-US" sz="2800" dirty="0">
                  <a:solidFill>
                    <a:srgbClr val="0000FF"/>
                  </a:solidFill>
                </a:rPr>
                <a:t>不同层次的可靠性</a:t>
              </a:r>
              <a:r>
                <a:rPr lang="en-US" altLang="zh-CN" sz="2800" dirty="0">
                  <a:solidFill>
                    <a:srgbClr val="0000FF"/>
                  </a:solidFill>
                </a:rPr>
                <a:t>?</a:t>
              </a:r>
              <a:endParaRPr lang="zh-CN" altLang="en-US" sz="2800" dirty="0"/>
            </a:p>
          </p:txBody>
        </p:sp>
      </p:grpSp>
      <p:grpSp>
        <p:nvGrpSpPr>
          <p:cNvPr id="105477" name="组合 19"/>
          <p:cNvGrpSpPr>
            <a:grpSpLocks/>
          </p:cNvGrpSpPr>
          <p:nvPr/>
        </p:nvGrpSpPr>
        <p:grpSpPr bwMode="auto">
          <a:xfrm>
            <a:off x="2743200" y="214313"/>
            <a:ext cx="5143500" cy="1071562"/>
            <a:chOff x="1571604" y="0"/>
            <a:chExt cx="5596783" cy="1067940"/>
          </a:xfrm>
        </p:grpSpPr>
        <p:pic>
          <p:nvPicPr>
            <p:cNvPr id="1054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04" y="0"/>
              <a:ext cx="1067940" cy="10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58" y="214314"/>
              <a:ext cx="786560" cy="59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488" y="0"/>
              <a:ext cx="705417" cy="10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2" y="142876"/>
              <a:ext cx="942301" cy="78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3636" y="71438"/>
              <a:ext cx="1024751" cy="857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478" name="组合 21"/>
          <p:cNvGrpSpPr>
            <a:grpSpLocks/>
          </p:cNvGrpSpPr>
          <p:nvPr/>
        </p:nvGrpSpPr>
        <p:grpSpPr bwMode="auto">
          <a:xfrm>
            <a:off x="2457450" y="5789614"/>
            <a:ext cx="6223000" cy="1068387"/>
            <a:chOff x="1071538" y="5572140"/>
            <a:chExt cx="6223562" cy="1068387"/>
          </a:xfrm>
        </p:grpSpPr>
        <p:pic>
          <p:nvPicPr>
            <p:cNvPr id="10548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38" y="5572140"/>
              <a:ext cx="1146455" cy="92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6050" y="5715016"/>
              <a:ext cx="1218366" cy="81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4"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85921">
              <a:off x="6210280" y="5991343"/>
              <a:ext cx="1084820" cy="19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5" name="Picture 8" descr="250px-Ethernet_RJ45_connector_p1160054">
              <a:hlinkClick r:id="rId11" tooltip="A standard 8P8C (often called RJ45) Ethernet connector."/>
            </p:cNvPr>
            <p:cNvPicPr>
              <a:picLocks noChangeAspect="1" noChangeArrowheads="1"/>
            </p:cNvPicPr>
            <p:nvPr/>
          </p:nvPicPr>
          <p:blipFill>
            <a:blip r:embed="rId12">
              <a:extLst>
                <a:ext uri="{28A0092B-C50C-407E-A947-70E740481C1C}">
                  <a14:useLocalDpi xmlns:a14="http://schemas.microsoft.com/office/drawing/2010/main" val="0"/>
                </a:ext>
              </a:extLst>
            </a:blip>
            <a:srcRect l="29201" t="32826"/>
            <a:stretch>
              <a:fillRect/>
            </a:stretch>
          </p:blipFill>
          <p:spPr bwMode="auto">
            <a:xfrm>
              <a:off x="4500562" y="5572140"/>
              <a:ext cx="122396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72" name="图片 23" descr="292-11031612230143.jpg"/>
          <p:cNvPicPr>
            <a:picLocks noChangeAspect="1"/>
          </p:cNvPicPr>
          <p:nvPr/>
        </p:nvPicPr>
        <p:blipFill>
          <a:blip r:embed="rId13">
            <a:extLst>
              <a:ext uri="{28A0092B-C50C-407E-A947-70E740481C1C}">
                <a14:useLocalDpi xmlns:a14="http://schemas.microsoft.com/office/drawing/2010/main" val="0"/>
              </a:ext>
            </a:extLst>
          </a:blip>
          <a:srcRect l="10403" r="9840"/>
          <a:stretch>
            <a:fillRect/>
          </a:stretch>
        </p:blipFill>
        <p:spPr bwMode="auto">
          <a:xfrm>
            <a:off x="8976320" y="2632075"/>
            <a:ext cx="23844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a:off x="6929439" y="5429250"/>
            <a:ext cx="169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rgbClr val="FF6600"/>
                </a:solidFill>
                <a:latin typeface="Arial" panose="020B0604020202020204" pitchFamily="34" charset="0"/>
                <a:ea typeface="宋体" panose="02010600030101010101" pitchFamily="2" charset="-122"/>
              </a:rPr>
              <a:t>如何设计网络</a:t>
            </a:r>
            <a:r>
              <a:rPr kumimoji="0" lang="en-US" altLang="zh-CN" sz="1800">
                <a:solidFill>
                  <a:srgbClr val="FF6600"/>
                </a:solidFill>
                <a:latin typeface="Arial" panose="020B0604020202020204" pitchFamily="34" charset="0"/>
                <a:ea typeface="宋体" panose="02010600030101010101" pitchFamily="2" charset="-122"/>
              </a:rPr>
              <a:t>?</a:t>
            </a:r>
            <a:endParaRPr kumimoji="0" lang="zh-CN" altLang="en-US" sz="1800">
              <a:solidFill>
                <a:srgbClr val="FF6600"/>
              </a:solidFill>
              <a:latin typeface="Arial" panose="020B0604020202020204" pitchFamily="34" charset="0"/>
              <a:ea typeface="宋体" panose="02010600030101010101" pitchFamily="2" charset="-122"/>
            </a:endParaRPr>
          </a:p>
        </p:txBody>
      </p:sp>
      <p:sp>
        <p:nvSpPr>
          <p:cNvPr id="105481" name="灯片编号占位符 2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FCABB9F-ECE1-4990-BFB5-9609FD7D78B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71</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70077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 calcmode="lin" valueType="num">
                                      <p:cBhvr additive="base">
                                        <p:cTn id="7" dur="500" fill="hold"/>
                                        <p:tgtEl>
                                          <p:spTgt spid="11272"/>
                                        </p:tgtEl>
                                        <p:attrNameLst>
                                          <p:attrName>ppt_x</p:attrName>
                                        </p:attrNameLst>
                                      </p:cBhvr>
                                      <p:tavLst>
                                        <p:tav tm="0">
                                          <p:val>
                                            <p:strVal val="#ppt_x"/>
                                          </p:val>
                                        </p:tav>
                                        <p:tav tm="100000">
                                          <p:val>
                                            <p:strVal val="#ppt_x"/>
                                          </p:val>
                                        </p:tav>
                                      </p:tavLst>
                                    </p:anim>
                                    <p:anim calcmode="lin" valueType="num">
                                      <p:cBhvr additive="base">
                                        <p:cTn id="8"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mph" presetSubtype="0" fill="hold" nodeType="clickEffect">
                                  <p:stCondLst>
                                    <p:cond delay="0"/>
                                  </p:stCondLst>
                                  <p:childTnLst>
                                    <p:animScale>
                                      <p:cBhvr>
                                        <p:cTn id="12" dur="2000" fill="hold"/>
                                        <p:tgtEl>
                                          <p:spTgt spid="11272"/>
                                        </p:tgtEl>
                                      </p:cBhvr>
                                      <p:by x="150000" y="150000"/>
                                    </p:animScale>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14514" y="1241820"/>
            <a:ext cx="7500937"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6499" name="Picture 8" descr="01x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598884"/>
            <a:ext cx="525145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3"/>
          <p:cNvSpPr txBox="1">
            <a:spLocks noChangeArrowheads="1"/>
          </p:cNvSpPr>
          <p:nvPr/>
        </p:nvSpPr>
        <p:spPr bwMode="auto">
          <a:xfrm>
            <a:off x="1487488" y="4653136"/>
            <a:ext cx="9759999"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Font typeface="Wingdings" panose="05000000000000000000" pitchFamily="2" charset="2"/>
              <a:buNone/>
            </a:pPr>
            <a:endParaRPr kumimoji="0" lang="en-US" altLang="zh-CN" sz="2000" dirty="0"/>
          </a:p>
          <a:p>
            <a:pPr lvl="1"/>
            <a:endParaRPr kumimoji="0" lang="en-US" altLang="zh-CN" sz="2000" dirty="0"/>
          </a:p>
          <a:p>
            <a:r>
              <a:rPr kumimoji="0" lang="zh-CN" altLang="en-US" sz="2400" dirty="0"/>
              <a:t>为了应对网络设计的复杂性，网络设计人员需要开发通用的设计蓝图</a:t>
            </a:r>
            <a:endParaRPr kumimoji="0" lang="en-US" altLang="zh-CN" sz="2400" dirty="0">
              <a:solidFill>
                <a:srgbClr val="0000FF"/>
              </a:solidFill>
            </a:endParaRPr>
          </a:p>
          <a:p>
            <a:pPr lvl="1"/>
            <a:r>
              <a:rPr kumimoji="0" lang="zh-CN" altLang="en-US" sz="2000" dirty="0"/>
              <a:t>即 网络体系架构</a:t>
            </a:r>
            <a:r>
              <a:rPr kumimoji="0" lang="en-US" altLang="zh-CN" sz="2000" dirty="0"/>
              <a:t> </a:t>
            </a:r>
            <a:r>
              <a:rPr kumimoji="0" lang="en-US" altLang="zh-CN" sz="2000" i="1" dirty="0">
                <a:solidFill>
                  <a:srgbClr val="0000FF"/>
                </a:solidFill>
              </a:rPr>
              <a:t>network architecture</a:t>
            </a:r>
          </a:p>
          <a:p>
            <a:pPr lvl="1"/>
            <a:r>
              <a:rPr kumimoji="0" lang="zh-CN" altLang="en-US" sz="2000" dirty="0"/>
              <a:t>用来指导不同网络的设计和实现的细节</a:t>
            </a:r>
            <a:endParaRPr kumimoji="0" lang="en-US" altLang="zh-CN" sz="2000" dirty="0"/>
          </a:p>
          <a:p>
            <a:endParaRPr kumimoji="0" lang="en-US" altLang="zh-CN" sz="2400" dirty="0"/>
          </a:p>
        </p:txBody>
      </p:sp>
      <p:sp>
        <p:nvSpPr>
          <p:cNvPr id="106501"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6FAEAD9-B7AC-441B-BECA-FDA60A3017E8}"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353543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4"/>
          <p:cNvSpPr>
            <a:spLocks noGrp="1"/>
          </p:cNvSpPr>
          <p:nvPr>
            <p:ph type="sldNum" sz="quarter" idx="11"/>
          </p:nvPr>
        </p:nvSpPr>
        <p:spPr>
          <a:xfrm>
            <a:off x="11208568" y="6309320"/>
            <a:ext cx="79208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25CCB7E-2101-4264-86F4-1FC097011614}"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73</a:t>
            </a:fld>
            <a:r>
              <a:rPr kumimoji="0" lang="en-US" altLang="zh-CN" sz="1000">
                <a:latin typeface="Arial" panose="020B0604020202020204" pitchFamily="34" charset="0"/>
                <a:ea typeface="宋体" panose="02010600030101010101" pitchFamily="2" charset="-122"/>
              </a:rPr>
              <a:t>-</a:t>
            </a:r>
          </a:p>
        </p:txBody>
      </p:sp>
      <p:sp>
        <p:nvSpPr>
          <p:cNvPr id="107523" name="Rectangle 2"/>
          <p:cNvSpPr>
            <a:spLocks noGrp="1" noChangeArrowheads="1"/>
          </p:cNvSpPr>
          <p:nvPr>
            <p:ph type="title"/>
          </p:nvPr>
        </p:nvSpPr>
        <p:spPr/>
        <p:txBody>
          <a:bodyPr/>
          <a:lstStyle/>
          <a:p>
            <a:pPr eaLnBrk="1" hangingPunct="1"/>
            <a:r>
              <a:rPr lang="zh-CN" altLang="en-US" sz="3200" dirty="0"/>
              <a:t>提纲</a:t>
            </a:r>
          </a:p>
        </p:txBody>
      </p:sp>
      <p:sp>
        <p:nvSpPr>
          <p:cNvPr id="20484" name="Rectangle 3"/>
          <p:cNvSpPr>
            <a:spLocks noGrp="1" noChangeArrowheads="1"/>
          </p:cNvSpPr>
          <p:nvPr>
            <p:ph type="body" idx="1"/>
          </p:nvPr>
        </p:nvSpPr>
        <p:spPr>
          <a:xfrm>
            <a:off x="899622" y="1484784"/>
            <a:ext cx="8229600" cy="5543550"/>
          </a:xfrm>
        </p:spPr>
        <p:txBody>
          <a:bodyPr>
            <a:normAutofit fontScale="77500" lnSpcReduction="20000"/>
          </a:bodyPr>
          <a:lstStyle/>
          <a:p>
            <a:pPr eaLnBrk="1" hangingPunct="1">
              <a:defRPr/>
            </a:pPr>
            <a:r>
              <a:rPr lang="zh-CN" altLang="en-US" dirty="0"/>
              <a:t>背景</a:t>
            </a:r>
            <a:endParaRPr lang="en-US" altLang="zh-CN" dirty="0"/>
          </a:p>
          <a:p>
            <a:pPr lvl="1" eaLnBrk="1" hangingPunct="1">
              <a:defRPr/>
            </a:pPr>
            <a:r>
              <a:rPr lang="zh-CN" altLang="en-US" dirty="0"/>
              <a:t>核心问题</a:t>
            </a:r>
            <a:r>
              <a:rPr lang="en-US" altLang="zh-CN" dirty="0"/>
              <a:t>: </a:t>
            </a:r>
            <a:r>
              <a:rPr lang="zh-CN" altLang="en-US" dirty="0"/>
              <a:t>构造一个网络</a:t>
            </a:r>
          </a:p>
          <a:p>
            <a:pPr eaLnBrk="1" hangingPunct="1">
              <a:defRPr/>
            </a:pPr>
            <a:r>
              <a:rPr lang="zh-CN" altLang="en-US" dirty="0"/>
              <a:t>设计需求</a:t>
            </a:r>
            <a:endParaRPr lang="en-US" altLang="zh-CN" dirty="0"/>
          </a:p>
          <a:p>
            <a:pPr lvl="1" eaLnBrk="1" hangingPunct="1">
              <a:defRPr/>
            </a:pPr>
            <a:r>
              <a:rPr lang="zh-CN" altLang="en-US" dirty="0"/>
              <a:t>可扩展的连通性</a:t>
            </a:r>
            <a:endParaRPr lang="en-US" altLang="zh-CN" dirty="0"/>
          </a:p>
          <a:p>
            <a:pPr lvl="1" eaLnBrk="1" hangingPunct="1">
              <a:defRPr/>
            </a:pPr>
            <a:r>
              <a:rPr lang="zh-CN" altLang="en-US" dirty="0"/>
              <a:t>高性价比的资源共享</a:t>
            </a:r>
            <a:endParaRPr lang="en-US" altLang="zh-CN" dirty="0"/>
          </a:p>
          <a:p>
            <a:pPr lvl="1" eaLnBrk="1" hangingPunct="1">
              <a:defRPr/>
            </a:pPr>
            <a:r>
              <a:rPr lang="zh-CN" altLang="en-US" dirty="0"/>
              <a:t>支持通用服务</a:t>
            </a:r>
            <a:endParaRPr lang="en-US" altLang="zh-CN" dirty="0"/>
          </a:p>
          <a:p>
            <a:pPr lvl="1" eaLnBrk="1" hangingPunct="1">
              <a:defRPr/>
            </a:pPr>
            <a:r>
              <a:rPr lang="zh-CN" altLang="en-US" dirty="0"/>
              <a:t>可管理性</a:t>
            </a:r>
            <a:endParaRPr lang="en-US" altLang="zh-CN" dirty="0"/>
          </a:p>
          <a:p>
            <a:pPr eaLnBrk="1" hangingPunct="1">
              <a:defRPr/>
            </a:pPr>
            <a:r>
              <a:rPr lang="zh-CN" altLang="en-US" dirty="0"/>
              <a:t>网络架构</a:t>
            </a:r>
            <a:endParaRPr lang="en-US" altLang="zh-CN" dirty="0"/>
          </a:p>
          <a:p>
            <a:pPr lvl="1" eaLnBrk="1" hangingPunct="1">
              <a:defRPr/>
            </a:pPr>
            <a:r>
              <a:rPr kumimoji="0" lang="zh-CN" altLang="en-US" dirty="0"/>
              <a:t>分层与协议</a:t>
            </a:r>
            <a:endParaRPr kumimoji="0" lang="en-US" altLang="zh-CN" dirty="0"/>
          </a:p>
          <a:p>
            <a:pPr lvl="1" eaLnBrk="1" hangingPunct="1">
              <a:defRPr/>
            </a:pPr>
            <a:r>
              <a:rPr kumimoji="0" lang="zh-CN" altLang="en-US" dirty="0"/>
              <a:t>互联网体系结构</a:t>
            </a:r>
            <a:endParaRPr lang="en-US" altLang="zh-CN" dirty="0"/>
          </a:p>
          <a:p>
            <a:pPr eaLnBrk="1" hangingPunct="1">
              <a:defRPr/>
            </a:pPr>
            <a:r>
              <a:rPr lang="zh-CN" altLang="en-US" dirty="0"/>
              <a:t>网络性能</a:t>
            </a:r>
            <a:endParaRPr lang="en-US" altLang="zh-CN" dirty="0"/>
          </a:p>
          <a:p>
            <a:pPr eaLnBrk="1" hangingPunct="1">
              <a:defRPr/>
            </a:pPr>
            <a:r>
              <a:rPr lang="zh-CN" altLang="en-US" dirty="0"/>
              <a:t>网络编程</a:t>
            </a:r>
            <a:endParaRPr lang="en-US" altLang="zh-CN" dirty="0"/>
          </a:p>
          <a:p>
            <a:pPr lvl="1" eaLnBrk="1" hangingPunct="1">
              <a:defRPr/>
            </a:pPr>
            <a:r>
              <a:rPr lang="zh-CN" altLang="en-US" dirty="0"/>
              <a:t>基于套接字</a:t>
            </a:r>
            <a:endParaRPr lang="en-US" altLang="zh-CN" dirty="0"/>
          </a:p>
          <a:p>
            <a:pPr marL="342900" lvl="1" indent="-342900" eaLnBrk="1" hangingPunct="1">
              <a:buFont typeface="Wingdings" panose="05000000000000000000" pitchFamily="2" charset="2"/>
              <a:buChar char="n"/>
              <a:defRPr/>
            </a:pPr>
            <a:r>
              <a:rPr lang="zh-CN" altLang="en-US" sz="3200" dirty="0">
                <a:cs typeface="+mn-cs"/>
              </a:rPr>
              <a:t>互联网简史</a:t>
            </a:r>
            <a:endParaRPr lang="en-US" altLang="zh-CN" sz="3200" dirty="0">
              <a:cs typeface="+mn-cs"/>
            </a:endParaRPr>
          </a:p>
          <a:p>
            <a:pPr marL="342900" lvl="1" indent="-342900" eaLnBrk="1" hangingPunct="1">
              <a:buFont typeface="Wingdings" panose="05000000000000000000" pitchFamily="2" charset="2"/>
              <a:buChar char="n"/>
              <a:defRPr/>
            </a:pPr>
            <a:r>
              <a:rPr lang="zh-CN" altLang="en-US" sz="3200" dirty="0">
                <a:cs typeface="+mn-cs"/>
              </a:rPr>
              <a:t>总结</a:t>
            </a:r>
            <a:endParaRPr lang="en-US" altLang="zh-CN" sz="3200" dirty="0">
              <a:cs typeface="+mn-cs"/>
            </a:endParaRPr>
          </a:p>
          <a:p>
            <a:pPr lvl="1" eaLnBrk="1" hangingPunct="1">
              <a:defRPr/>
            </a:pPr>
            <a:endParaRPr lang="zh-CN" altLang="en-US" dirty="0"/>
          </a:p>
        </p:txBody>
      </p:sp>
    </p:spTree>
    <p:extLst>
      <p:ext uri="{BB962C8B-B14F-4D97-AF65-F5344CB8AC3E}">
        <p14:creationId xmlns:p14="http://schemas.microsoft.com/office/powerpoint/2010/main" val="4052913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sz="4000" dirty="0"/>
              <a:t>网络体系结构</a:t>
            </a:r>
          </a:p>
        </p:txBody>
      </p:sp>
      <p:sp>
        <p:nvSpPr>
          <p:cNvPr id="124931" name="Rectangle 3"/>
          <p:cNvSpPr>
            <a:spLocks noGrp="1" noChangeArrowheads="1"/>
          </p:cNvSpPr>
          <p:nvPr>
            <p:ph type="body" idx="1"/>
          </p:nvPr>
        </p:nvSpPr>
        <p:spPr/>
        <p:txBody>
          <a:bodyPr/>
          <a:lstStyle/>
          <a:p>
            <a:pPr>
              <a:lnSpc>
                <a:spcPct val="90000"/>
              </a:lnSpc>
              <a:defRPr/>
            </a:pPr>
            <a:r>
              <a:rPr lang="zh-CN" altLang="en-US" dirty="0"/>
              <a:t>网络系统的本质</a:t>
            </a:r>
          </a:p>
          <a:p>
            <a:pPr lvl="1">
              <a:lnSpc>
                <a:spcPct val="90000"/>
              </a:lnSpc>
              <a:defRPr/>
            </a:pPr>
            <a:r>
              <a:rPr lang="zh-CN" altLang="en-US" dirty="0"/>
              <a:t>异构性</a:t>
            </a:r>
          </a:p>
          <a:p>
            <a:pPr lvl="2">
              <a:lnSpc>
                <a:spcPct val="90000"/>
              </a:lnSpc>
              <a:defRPr/>
            </a:pPr>
            <a:r>
              <a:rPr lang="zh-CN" altLang="en-US" sz="2500" dirty="0"/>
              <a:t>链路</a:t>
            </a:r>
            <a:r>
              <a:rPr lang="en-US" altLang="zh-CN" sz="2500" dirty="0"/>
              <a:t>: </a:t>
            </a:r>
            <a:r>
              <a:rPr lang="zh-CN" altLang="en-US" sz="2500" dirty="0"/>
              <a:t>有线</a:t>
            </a:r>
            <a:r>
              <a:rPr lang="en-US" altLang="zh-CN" sz="2500" dirty="0"/>
              <a:t>, </a:t>
            </a:r>
            <a:r>
              <a:rPr lang="zh-CN" altLang="en-US" sz="2500" dirty="0"/>
              <a:t>无线</a:t>
            </a:r>
            <a:r>
              <a:rPr lang="en-US" altLang="zh-CN" sz="2500" dirty="0"/>
              <a:t>, </a:t>
            </a:r>
            <a:r>
              <a:rPr lang="zh-CN" altLang="en-US" sz="2500" dirty="0"/>
              <a:t>光</a:t>
            </a:r>
          </a:p>
          <a:p>
            <a:pPr lvl="2">
              <a:lnSpc>
                <a:spcPct val="90000"/>
              </a:lnSpc>
              <a:defRPr/>
            </a:pPr>
            <a:r>
              <a:rPr lang="zh-CN" altLang="en-US" sz="2500" dirty="0"/>
              <a:t>交换</a:t>
            </a:r>
            <a:r>
              <a:rPr lang="en-US" altLang="zh-CN" sz="2500" dirty="0"/>
              <a:t>: </a:t>
            </a:r>
            <a:r>
              <a:rPr lang="zh-CN" altLang="en-US" sz="2500" dirty="0"/>
              <a:t>电路</a:t>
            </a:r>
            <a:r>
              <a:rPr lang="en-US" altLang="zh-CN" sz="2500" dirty="0"/>
              <a:t>, </a:t>
            </a:r>
            <a:r>
              <a:rPr lang="zh-CN" altLang="en-US" sz="2500" dirty="0"/>
              <a:t>数据报</a:t>
            </a:r>
            <a:r>
              <a:rPr lang="en-US" altLang="zh-CN" sz="2500" dirty="0"/>
              <a:t>, </a:t>
            </a:r>
            <a:r>
              <a:rPr lang="zh-CN" altLang="en-US" sz="2500" dirty="0"/>
              <a:t>虚电路</a:t>
            </a:r>
          </a:p>
          <a:p>
            <a:pPr lvl="2">
              <a:lnSpc>
                <a:spcPct val="90000"/>
              </a:lnSpc>
              <a:defRPr/>
            </a:pPr>
            <a:r>
              <a:rPr lang="zh-CN" altLang="en-US" sz="2500" dirty="0"/>
              <a:t>主机</a:t>
            </a:r>
            <a:r>
              <a:rPr lang="en-US" altLang="zh-CN" sz="2500" dirty="0"/>
              <a:t>: PC, </a:t>
            </a:r>
            <a:r>
              <a:rPr lang="zh-CN" altLang="en-US" sz="2500" dirty="0"/>
              <a:t>服务器</a:t>
            </a:r>
            <a:r>
              <a:rPr lang="en-US" altLang="zh-CN" sz="2500" dirty="0"/>
              <a:t>, …</a:t>
            </a:r>
          </a:p>
          <a:p>
            <a:pPr lvl="1">
              <a:lnSpc>
                <a:spcPct val="90000"/>
              </a:lnSpc>
              <a:defRPr/>
            </a:pPr>
            <a:r>
              <a:rPr lang="zh-CN" altLang="en-US" dirty="0"/>
              <a:t>不同的应用</a:t>
            </a:r>
          </a:p>
          <a:p>
            <a:pPr lvl="2">
              <a:lnSpc>
                <a:spcPct val="90000"/>
              </a:lnSpc>
              <a:defRPr/>
            </a:pPr>
            <a:r>
              <a:rPr lang="en-US" altLang="zh-CN" sz="2500" dirty="0"/>
              <a:t>FTP, Web, Email, media, …</a:t>
            </a:r>
            <a:endParaRPr lang="en-US" altLang="zh-CN" dirty="0"/>
          </a:p>
          <a:p>
            <a:pPr>
              <a:lnSpc>
                <a:spcPct val="90000"/>
              </a:lnSpc>
              <a:defRPr/>
            </a:pPr>
            <a:endParaRPr lang="en-US" altLang="zh-CN" dirty="0"/>
          </a:p>
          <a:p>
            <a:pPr>
              <a:lnSpc>
                <a:spcPct val="90000"/>
              </a:lnSpc>
              <a:defRPr/>
            </a:pPr>
            <a:r>
              <a:rPr lang="zh-CN" altLang="en-US" dirty="0"/>
              <a:t>为了应对网络的</a:t>
            </a:r>
            <a:r>
              <a:rPr lang="zh-CN" altLang="en-US" dirty="0">
                <a:solidFill>
                  <a:srgbClr val="FF0000"/>
                </a:solidFill>
              </a:rPr>
              <a:t>复杂性</a:t>
            </a:r>
            <a:r>
              <a:rPr lang="en-US" altLang="zh-CN" dirty="0"/>
              <a:t>, </a:t>
            </a:r>
            <a:r>
              <a:rPr lang="zh-CN" altLang="en-US" dirty="0"/>
              <a:t>网络设计者制定了通用的蓝图</a:t>
            </a:r>
            <a:endParaRPr lang="en-US" altLang="zh-CN" dirty="0"/>
          </a:p>
          <a:p>
            <a:pPr lvl="1">
              <a:lnSpc>
                <a:spcPct val="90000"/>
              </a:lnSpc>
              <a:defRPr/>
            </a:pPr>
            <a:r>
              <a:rPr lang="zh-CN" altLang="en-US" dirty="0"/>
              <a:t>通常称为 </a:t>
            </a:r>
            <a:r>
              <a:rPr lang="zh-CN" altLang="en-US" i="1" dirty="0">
                <a:solidFill>
                  <a:srgbClr val="993300"/>
                </a:solidFill>
                <a:effectLst>
                  <a:outerShdw blurRad="38100" dist="38100" dir="2700000" algn="tl">
                    <a:srgbClr val="C0C0C0"/>
                  </a:outerShdw>
                </a:effectLst>
              </a:rPr>
              <a:t>网络体系结构</a:t>
            </a:r>
            <a:r>
              <a:rPr lang="en-US" altLang="zh-CN" dirty="0"/>
              <a:t> </a:t>
            </a:r>
          </a:p>
          <a:p>
            <a:pPr lvl="1">
              <a:lnSpc>
                <a:spcPct val="90000"/>
              </a:lnSpc>
              <a:defRPr/>
            </a:pPr>
            <a:r>
              <a:rPr lang="zh-CN" altLang="en-US" dirty="0"/>
              <a:t>用以指导网络的设计与实现</a:t>
            </a:r>
          </a:p>
          <a:p>
            <a:pPr>
              <a:lnSpc>
                <a:spcPct val="90000"/>
              </a:lnSpc>
              <a:defRPr/>
            </a:pPr>
            <a:endParaRPr lang="zh-CN" altLang="en-US" dirty="0"/>
          </a:p>
        </p:txBody>
      </p:sp>
    </p:spTree>
    <p:extLst>
      <p:ext uri="{BB962C8B-B14F-4D97-AF65-F5344CB8AC3E}">
        <p14:creationId xmlns:p14="http://schemas.microsoft.com/office/powerpoint/2010/main" val="1650111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z="4000"/>
              <a:t>网络体系结构</a:t>
            </a:r>
          </a:p>
        </p:txBody>
      </p:sp>
      <p:sp>
        <p:nvSpPr>
          <p:cNvPr id="3" name="内容占位符 2"/>
          <p:cNvSpPr>
            <a:spLocks noGrp="1"/>
          </p:cNvSpPr>
          <p:nvPr>
            <p:ph idx="1"/>
          </p:nvPr>
        </p:nvSpPr>
        <p:spPr/>
        <p:txBody>
          <a:bodyPr/>
          <a:lstStyle/>
          <a:p>
            <a:pPr marL="285750" indent="-285750" defTabSz="915988">
              <a:defRPr/>
            </a:pPr>
            <a:r>
              <a:rPr lang="zh-CN" altLang="en-US" sz="2800" dirty="0">
                <a:latin typeface="+mn-ea"/>
              </a:rPr>
              <a:t>体系结构</a:t>
            </a:r>
            <a:r>
              <a:rPr lang="en-US" altLang="zh-CN" sz="2800" dirty="0">
                <a:latin typeface="+mn-ea"/>
              </a:rPr>
              <a:t>(</a:t>
            </a:r>
            <a:r>
              <a:rPr lang="en-US" altLang="zh-CN" sz="2400" dirty="0">
                <a:latin typeface="+mn-ea"/>
              </a:rPr>
              <a:t>Architecture</a:t>
            </a:r>
            <a:r>
              <a:rPr lang="en-US" altLang="zh-CN" sz="2800" dirty="0">
                <a:latin typeface="+mn-ea"/>
              </a:rPr>
              <a:t>)</a:t>
            </a:r>
            <a:r>
              <a:rPr lang="zh-CN" altLang="en-US" sz="2800" dirty="0">
                <a:latin typeface="+mn-ea"/>
              </a:rPr>
              <a:t>不是实现</a:t>
            </a:r>
            <a:r>
              <a:rPr lang="en-US" altLang="zh-CN" sz="2800" dirty="0">
                <a:latin typeface="+mn-ea"/>
              </a:rPr>
              <a:t>(</a:t>
            </a:r>
            <a:r>
              <a:rPr lang="en-US" altLang="zh-CN" sz="2400" dirty="0">
                <a:latin typeface="+mn-ea"/>
              </a:rPr>
              <a:t>Implementation</a:t>
            </a:r>
            <a:r>
              <a:rPr lang="en-US" altLang="zh-CN" sz="2800" dirty="0">
                <a:latin typeface="+mn-ea"/>
              </a:rPr>
              <a:t>)</a:t>
            </a:r>
          </a:p>
          <a:p>
            <a:pPr marL="635000" lvl="1" defTabSz="915988">
              <a:defRPr/>
            </a:pPr>
            <a:r>
              <a:rPr lang="zh-CN" altLang="en-US" sz="2400" dirty="0">
                <a:latin typeface="+mn-ea"/>
              </a:rPr>
              <a:t>体系结构是抽象的，而实现则是具体的</a:t>
            </a:r>
            <a:endParaRPr lang="en-US" altLang="zh-CN" sz="2400" dirty="0">
              <a:latin typeface="+mn-ea"/>
            </a:endParaRPr>
          </a:p>
          <a:p>
            <a:pPr marL="285750" indent="-285750" defTabSz="915988">
              <a:defRPr/>
            </a:pPr>
            <a:r>
              <a:rPr lang="zh-CN" altLang="en-US" sz="2800" dirty="0">
                <a:latin typeface="+mn-ea"/>
              </a:rPr>
              <a:t>体系结构关注如何“组织”实现</a:t>
            </a:r>
            <a:endParaRPr lang="en-US" altLang="zh-CN" sz="2400" dirty="0">
              <a:latin typeface="+mn-ea"/>
            </a:endParaRPr>
          </a:p>
          <a:p>
            <a:pPr marL="285750" indent="-285750" defTabSz="915988">
              <a:defRPr/>
            </a:pPr>
            <a:r>
              <a:rPr lang="zh-CN" altLang="en-US" sz="2800" dirty="0">
                <a:latin typeface="+mn-ea"/>
              </a:rPr>
              <a:t>体系结构是网络的模块化设计</a:t>
            </a:r>
            <a:endParaRPr lang="en-US" altLang="zh-CN" sz="2800" dirty="0">
              <a:latin typeface="+mn-ea"/>
            </a:endParaRPr>
          </a:p>
          <a:p>
            <a:pPr lvl="1">
              <a:defRPr/>
            </a:pPr>
            <a:r>
              <a:rPr lang="zh-CN" altLang="en-US" sz="2400" dirty="0"/>
              <a:t>不同的模块如何组织</a:t>
            </a:r>
            <a:r>
              <a:rPr lang="en-US" altLang="zh-CN" sz="2400" dirty="0"/>
              <a:t>?</a:t>
            </a:r>
          </a:p>
          <a:p>
            <a:pPr lvl="1">
              <a:defRPr/>
            </a:pPr>
            <a:r>
              <a:rPr lang="zh-CN" altLang="en-US" sz="2400" dirty="0"/>
              <a:t>不同的模块之间如何交互</a:t>
            </a:r>
            <a:r>
              <a:rPr lang="en-US" altLang="zh-CN" sz="2400" dirty="0"/>
              <a:t>?</a:t>
            </a:r>
          </a:p>
          <a:p>
            <a:pPr>
              <a:defRPr/>
            </a:pPr>
            <a:endParaRPr lang="zh-CN" altLang="en-US" sz="2800" dirty="0"/>
          </a:p>
        </p:txBody>
      </p:sp>
      <p:pic>
        <p:nvPicPr>
          <p:cNvPr id="109572" name="内容占位符 4" descr="imag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7363" y="4278313"/>
            <a:ext cx="3243262"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图片 5" descr="Question-Mark-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7113" y="4989514"/>
            <a:ext cx="13589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8A7E9AA-7BC1-4AF2-B49E-9BF9137C9F1F}"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75</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758409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title"/>
          </p:nvPr>
        </p:nvSpPr>
        <p:spPr/>
        <p:txBody>
          <a:bodyPr/>
          <a:lstStyle/>
          <a:p>
            <a:r>
              <a:rPr lang="zh-CN" altLang="en-US" sz="4000"/>
              <a:t>模块化设计方法</a:t>
            </a:r>
            <a:endParaRPr lang="en-US" altLang="zh-CN" sz="4000"/>
          </a:p>
        </p:txBody>
      </p:sp>
      <p:sp>
        <p:nvSpPr>
          <p:cNvPr id="110595" name="Rectangle 7"/>
          <p:cNvSpPr>
            <a:spLocks noGrp="1" noChangeArrowheads="1"/>
          </p:cNvSpPr>
          <p:nvPr>
            <p:ph type="body" idx="1"/>
          </p:nvPr>
        </p:nvSpPr>
        <p:spPr>
          <a:xfrm>
            <a:off x="967677" y="1390600"/>
            <a:ext cx="9399390" cy="1589082"/>
          </a:xfrm>
        </p:spPr>
        <p:txBody>
          <a:bodyPr/>
          <a:lstStyle/>
          <a:p>
            <a:r>
              <a:rPr lang="zh-CN" altLang="en-US" dirty="0"/>
              <a:t>描述</a:t>
            </a:r>
          </a:p>
          <a:p>
            <a:pPr lvl="1"/>
            <a:r>
              <a:rPr lang="zh-CN" altLang="en-US" dirty="0"/>
              <a:t>将整个系统划分为许多较小的更为简单的不同功能模块</a:t>
            </a:r>
            <a:r>
              <a:rPr lang="en-US" altLang="zh-CN" dirty="0"/>
              <a:t>, </a:t>
            </a:r>
            <a:r>
              <a:rPr lang="zh-CN" altLang="en-US" dirty="0"/>
              <a:t>模块之间通过接口之间相互关联</a:t>
            </a:r>
          </a:p>
          <a:p>
            <a:pPr lvl="2" eaLnBrk="1" hangingPunct="1"/>
            <a:endParaRPr lang="en-US" altLang="zh-CN" dirty="0"/>
          </a:p>
        </p:txBody>
      </p:sp>
      <p:grpSp>
        <p:nvGrpSpPr>
          <p:cNvPr id="2" name="组合 25"/>
          <p:cNvGrpSpPr/>
          <p:nvPr/>
        </p:nvGrpSpPr>
        <p:grpSpPr>
          <a:xfrm>
            <a:off x="2666976" y="4429132"/>
            <a:ext cx="2214578" cy="1571636"/>
            <a:chOff x="1214414" y="5000636"/>
            <a:chExt cx="2214578" cy="1571636"/>
          </a:xfrm>
          <a:solidFill>
            <a:srgbClr val="00B0F0"/>
          </a:solidFill>
        </p:grpSpPr>
        <p:sp>
          <p:nvSpPr>
            <p:cNvPr id="8" name="等腰三角形 7"/>
            <p:cNvSpPr/>
            <p:nvPr/>
          </p:nvSpPr>
          <p:spPr>
            <a:xfrm>
              <a:off x="1214414" y="5286388"/>
              <a:ext cx="1571636" cy="12858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椭圆 8"/>
            <p:cNvSpPr/>
            <p:nvPr/>
          </p:nvSpPr>
          <p:spPr>
            <a:xfrm>
              <a:off x="1285852" y="5000636"/>
              <a:ext cx="1500198" cy="1571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流程图: 决策 12"/>
            <p:cNvSpPr/>
            <p:nvPr/>
          </p:nvSpPr>
          <p:spPr>
            <a:xfrm>
              <a:off x="2143108" y="5500702"/>
              <a:ext cx="1285884" cy="1071570"/>
            </a:xfrm>
            <a:prstGeom prst="flowChartDecis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 name="组合 26"/>
          <p:cNvGrpSpPr/>
          <p:nvPr/>
        </p:nvGrpSpPr>
        <p:grpSpPr>
          <a:xfrm>
            <a:off x="4881554" y="2928934"/>
            <a:ext cx="2214578" cy="1571636"/>
            <a:chOff x="5286380" y="5000636"/>
            <a:chExt cx="2214578" cy="1571636"/>
          </a:xfrm>
          <a:solidFill>
            <a:srgbClr val="CCECFF"/>
          </a:solidFill>
        </p:grpSpPr>
        <p:sp>
          <p:nvSpPr>
            <p:cNvPr id="14" name="等腰三角形 13"/>
            <p:cNvSpPr/>
            <p:nvPr/>
          </p:nvSpPr>
          <p:spPr>
            <a:xfrm>
              <a:off x="5286380" y="5286388"/>
              <a:ext cx="1571636" cy="1285884"/>
            </a:xfrm>
            <a:prstGeom prst="triangl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5357818" y="5000636"/>
              <a:ext cx="1500198" cy="1571612"/>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流程图: 决策 15"/>
            <p:cNvSpPr/>
            <p:nvPr/>
          </p:nvSpPr>
          <p:spPr>
            <a:xfrm>
              <a:off x="6215074" y="5500702"/>
              <a:ext cx="1285884" cy="1071570"/>
            </a:xfrm>
            <a:prstGeom prst="flowChartDecision">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8" name="直接箭头连接符 17"/>
            <p:cNvCxnSpPr/>
            <p:nvPr/>
          </p:nvCxnSpPr>
          <p:spPr>
            <a:xfrm>
              <a:off x="6286512" y="5643578"/>
              <a:ext cx="357190" cy="285752"/>
            </a:xfrm>
            <a:prstGeom prst="straightConnector1">
              <a:avLst/>
            </a:prstGeom>
            <a:grpFill/>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5400000" flipH="1" flipV="1">
              <a:off x="5500694" y="6143644"/>
              <a:ext cx="285752" cy="285752"/>
            </a:xfrm>
            <a:prstGeom prst="straightConnector1">
              <a:avLst/>
            </a:prstGeom>
            <a:grpFill/>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flipH="1" flipV="1">
              <a:off x="6572264" y="6215082"/>
              <a:ext cx="285752" cy="285752"/>
            </a:xfrm>
            <a:prstGeom prst="straightConnector1">
              <a:avLst/>
            </a:prstGeom>
            <a:grpFill/>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4" name="组合 27"/>
          <p:cNvGrpSpPr/>
          <p:nvPr/>
        </p:nvGrpSpPr>
        <p:grpSpPr>
          <a:xfrm>
            <a:off x="6738942" y="4357694"/>
            <a:ext cx="3357586" cy="1643074"/>
            <a:chOff x="5357818" y="4857760"/>
            <a:chExt cx="3357586" cy="1643074"/>
          </a:xfrm>
          <a:solidFill>
            <a:srgbClr val="CCECFF"/>
          </a:solidFill>
        </p:grpSpPr>
        <p:sp>
          <p:nvSpPr>
            <p:cNvPr id="23" name="等腰三角形 22"/>
            <p:cNvSpPr/>
            <p:nvPr/>
          </p:nvSpPr>
          <p:spPr>
            <a:xfrm>
              <a:off x="5357818" y="5214950"/>
              <a:ext cx="1571636" cy="1285884"/>
            </a:xfrm>
            <a:prstGeom prst="triangl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椭圆 23"/>
            <p:cNvSpPr/>
            <p:nvPr/>
          </p:nvSpPr>
          <p:spPr>
            <a:xfrm>
              <a:off x="6429388" y="4857760"/>
              <a:ext cx="1500198" cy="1571612"/>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流程图: 决策 24"/>
            <p:cNvSpPr/>
            <p:nvPr/>
          </p:nvSpPr>
          <p:spPr>
            <a:xfrm>
              <a:off x="7429520" y="5429264"/>
              <a:ext cx="1285884" cy="1071570"/>
            </a:xfrm>
            <a:prstGeom prst="flowChartDecision">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9" name="右箭头 28"/>
          <p:cNvSpPr/>
          <p:nvPr/>
        </p:nvSpPr>
        <p:spPr>
          <a:xfrm rot="19335768">
            <a:off x="4090988" y="3905250"/>
            <a:ext cx="785812" cy="484188"/>
          </a:xfrm>
          <a:prstGeom prst="rightArrow">
            <a:avLst/>
          </a:prstGeom>
          <a:solidFill>
            <a:srgbClr val="FFBCAF"/>
          </a:solidFill>
          <a:ln>
            <a:solidFill>
              <a:srgbClr val="FFBC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 name="右箭头 29"/>
          <p:cNvSpPr/>
          <p:nvPr/>
        </p:nvSpPr>
        <p:spPr>
          <a:xfrm rot="2602978">
            <a:off x="7235826" y="3894139"/>
            <a:ext cx="785813" cy="485775"/>
          </a:xfrm>
          <a:prstGeom prst="rightArrow">
            <a:avLst/>
          </a:prstGeom>
          <a:solidFill>
            <a:srgbClr val="FFBCAF"/>
          </a:solidFill>
          <a:ln>
            <a:solidFill>
              <a:srgbClr val="FFBC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0601" name="灯片编号占位符 3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8B83691-83A2-4F5F-85E0-D35B381B146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76</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784559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3"/>
          <p:cNvSpPr>
            <a:spLocks noGrp="1" noChangeArrowheads="1"/>
          </p:cNvSpPr>
          <p:nvPr>
            <p:ph type="title"/>
          </p:nvPr>
        </p:nvSpPr>
        <p:spPr/>
        <p:txBody>
          <a:bodyPr/>
          <a:lstStyle/>
          <a:p>
            <a:r>
              <a:rPr lang="zh-CN" altLang="en-US"/>
              <a:t>为何需要分层？</a:t>
            </a:r>
            <a:endParaRPr lang="en-US" altLang="zh-CN"/>
          </a:p>
        </p:txBody>
      </p:sp>
      <p:sp>
        <p:nvSpPr>
          <p:cNvPr id="221188" name="Rectangle 4"/>
          <p:cNvSpPr>
            <a:spLocks noGrp="1" noChangeArrowheads="1"/>
          </p:cNvSpPr>
          <p:nvPr>
            <p:ph type="body" idx="1"/>
          </p:nvPr>
        </p:nvSpPr>
        <p:spPr>
          <a:xfrm>
            <a:off x="2009775" y="4073797"/>
            <a:ext cx="8229600" cy="2595563"/>
          </a:xfrm>
        </p:spPr>
        <p:txBody>
          <a:bodyPr/>
          <a:lstStyle/>
          <a:p>
            <a:r>
              <a:rPr lang="zh-CN" altLang="en-US" sz="2400"/>
              <a:t>新的应用需要支持现有的所有传输媒质</a:t>
            </a:r>
            <a:endParaRPr lang="en-US" altLang="zh-CN" sz="2400"/>
          </a:p>
          <a:p>
            <a:pPr lvl="1"/>
            <a:r>
              <a:rPr lang="zh-CN" altLang="en-US" sz="2000"/>
              <a:t>增加一个新的应用需要</a:t>
            </a:r>
            <a:r>
              <a:rPr lang="en-US" altLang="zh-CN" sz="2000"/>
              <a:t>O(m)</a:t>
            </a:r>
            <a:r>
              <a:rPr lang="zh-CN" altLang="en-US" sz="2000"/>
              <a:t>次工作</a:t>
            </a:r>
            <a:r>
              <a:rPr lang="en-US" altLang="zh-CN" sz="2000"/>
              <a:t>, m = </a:t>
            </a:r>
            <a:r>
              <a:rPr lang="zh-CN" altLang="en-US" sz="2000"/>
              <a:t>传输媒质的数量</a:t>
            </a:r>
            <a:endParaRPr lang="en-US" altLang="zh-CN" sz="2000"/>
          </a:p>
          <a:p>
            <a:r>
              <a:rPr lang="zh-CN" altLang="en-US" sz="2400"/>
              <a:t>新的传输媒质需要对现有的所有应用进行修改</a:t>
            </a:r>
            <a:endParaRPr lang="en-US" altLang="zh-CN" sz="2400"/>
          </a:p>
          <a:p>
            <a:pPr lvl="1"/>
            <a:r>
              <a:rPr lang="zh-CN" altLang="en-US" sz="2000"/>
              <a:t>增加一种新的传输媒质需要</a:t>
            </a:r>
            <a:r>
              <a:rPr lang="en-US" altLang="zh-CN" sz="2000"/>
              <a:t>O(a)</a:t>
            </a:r>
            <a:r>
              <a:rPr lang="zh-CN" altLang="en-US" sz="2000"/>
              <a:t>次工作</a:t>
            </a:r>
            <a:r>
              <a:rPr lang="en-US" altLang="zh-CN" sz="2000"/>
              <a:t>, a = </a:t>
            </a:r>
            <a:r>
              <a:rPr lang="zh-CN" altLang="en-US" sz="2000"/>
              <a:t>应用的数量</a:t>
            </a:r>
            <a:endParaRPr lang="en-US" altLang="zh-CN" sz="2000"/>
          </a:p>
          <a:p>
            <a:r>
              <a:rPr lang="zh-CN" altLang="en-US" sz="2400"/>
              <a:t>整个系统需要</a:t>
            </a:r>
            <a:r>
              <a:rPr lang="en-US" altLang="zh-CN" sz="2400"/>
              <a:t>O(ma)</a:t>
            </a:r>
            <a:r>
              <a:rPr lang="zh-CN" altLang="en-US" sz="2400"/>
              <a:t>次工作</a:t>
            </a:r>
            <a:r>
              <a:rPr lang="en-US" altLang="zh-CN" sz="2400"/>
              <a:t> </a:t>
            </a:r>
            <a:r>
              <a:rPr lang="en-US" altLang="zh-CN" sz="2400">
                <a:sym typeface="Symbol" panose="05050102010706020507" pitchFamily="18" charset="2"/>
              </a:rPr>
              <a:t> </a:t>
            </a:r>
            <a:r>
              <a:rPr lang="zh-CN" altLang="en-US" sz="2400">
                <a:sym typeface="Symbol" panose="05050102010706020507" pitchFamily="18" charset="2"/>
              </a:rPr>
              <a:t>工作繁杂，工作量大</a:t>
            </a:r>
            <a:r>
              <a:rPr lang="en-US" altLang="zh-CN" sz="2400">
                <a:sym typeface="Symbol" panose="05050102010706020507" pitchFamily="18" charset="2"/>
              </a:rPr>
              <a:t> </a:t>
            </a:r>
          </a:p>
        </p:txBody>
      </p:sp>
      <p:sp>
        <p:nvSpPr>
          <p:cNvPr id="111620" name="Rectangle 2"/>
          <p:cNvSpPr>
            <a:spLocks noChangeArrowheads="1"/>
          </p:cNvSpPr>
          <p:nvPr/>
        </p:nvSpPr>
        <p:spPr bwMode="auto">
          <a:xfrm>
            <a:off x="6429375" y="1968771"/>
            <a:ext cx="8382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1" name="Rectangle 5"/>
          <p:cNvSpPr>
            <a:spLocks noChangeArrowheads="1"/>
          </p:cNvSpPr>
          <p:nvPr/>
        </p:nvSpPr>
        <p:spPr bwMode="auto">
          <a:xfrm>
            <a:off x="4371975" y="1968771"/>
            <a:ext cx="909638"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2" name="Rectangle 6"/>
          <p:cNvSpPr>
            <a:spLocks noChangeArrowheads="1"/>
          </p:cNvSpPr>
          <p:nvPr/>
        </p:nvSpPr>
        <p:spPr bwMode="auto">
          <a:xfrm>
            <a:off x="5514975" y="1968771"/>
            <a:ext cx="6858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3" name="Text Box 7"/>
          <p:cNvSpPr txBox="1">
            <a:spLocks noChangeArrowheads="1"/>
          </p:cNvSpPr>
          <p:nvPr/>
        </p:nvSpPr>
        <p:spPr bwMode="auto">
          <a:xfrm>
            <a:off x="4371975" y="2044972"/>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SMTP </a:t>
            </a:r>
          </a:p>
        </p:txBody>
      </p:sp>
      <p:sp>
        <p:nvSpPr>
          <p:cNvPr id="111624" name="Text Box 8"/>
          <p:cNvSpPr txBox="1">
            <a:spLocks noChangeArrowheads="1"/>
          </p:cNvSpPr>
          <p:nvPr/>
        </p:nvSpPr>
        <p:spPr bwMode="auto">
          <a:xfrm>
            <a:off x="5514976" y="2029097"/>
            <a:ext cx="708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SSH</a:t>
            </a:r>
          </a:p>
        </p:txBody>
      </p:sp>
      <p:sp>
        <p:nvSpPr>
          <p:cNvPr id="111625" name="Text Box 9"/>
          <p:cNvSpPr txBox="1">
            <a:spLocks noChangeArrowheads="1"/>
          </p:cNvSpPr>
          <p:nvPr/>
        </p:nvSpPr>
        <p:spPr bwMode="auto">
          <a:xfrm>
            <a:off x="6497639" y="2029096"/>
            <a:ext cx="669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FTP</a:t>
            </a:r>
          </a:p>
        </p:txBody>
      </p:sp>
      <p:grpSp>
        <p:nvGrpSpPr>
          <p:cNvPr id="2" name="Group 10"/>
          <p:cNvGrpSpPr>
            <a:grpSpLocks/>
          </p:cNvGrpSpPr>
          <p:nvPr/>
        </p:nvGrpSpPr>
        <p:grpSpPr bwMode="auto">
          <a:xfrm>
            <a:off x="7496175" y="2959371"/>
            <a:ext cx="1066800" cy="762000"/>
            <a:chOff x="3456" y="2400"/>
            <a:chExt cx="672" cy="480"/>
          </a:xfrm>
        </p:grpSpPr>
        <p:sp>
          <p:nvSpPr>
            <p:cNvPr id="111652" name="Rectangle 11"/>
            <p:cNvSpPr>
              <a:spLocks noChangeArrowheads="1"/>
            </p:cNvSpPr>
            <p:nvPr/>
          </p:nvSpPr>
          <p:spPr bwMode="auto">
            <a:xfrm>
              <a:off x="3456" y="2400"/>
              <a:ext cx="672" cy="48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53" name="Text Box 12"/>
            <p:cNvSpPr txBox="1">
              <a:spLocks noChangeArrowheads="1"/>
            </p:cNvSpPr>
            <p:nvPr/>
          </p:nvSpPr>
          <p:spPr bwMode="auto">
            <a:xfrm>
              <a:off x="3494" y="2407"/>
              <a:ext cx="63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Packet</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radio</a:t>
              </a:r>
            </a:p>
          </p:txBody>
        </p:sp>
      </p:grpSp>
      <p:sp>
        <p:nvSpPr>
          <p:cNvPr id="111627" name="Rectangle 13"/>
          <p:cNvSpPr>
            <a:spLocks noChangeArrowheads="1"/>
          </p:cNvSpPr>
          <p:nvPr/>
        </p:nvSpPr>
        <p:spPr bwMode="auto">
          <a:xfrm>
            <a:off x="4829175" y="2959371"/>
            <a:ext cx="11430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8" name="Text Box 14"/>
          <p:cNvSpPr txBox="1">
            <a:spLocks noChangeArrowheads="1"/>
          </p:cNvSpPr>
          <p:nvPr/>
        </p:nvSpPr>
        <p:spPr bwMode="auto">
          <a:xfrm>
            <a:off x="4889500" y="2970485"/>
            <a:ext cx="1112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Coaxial </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cable</a:t>
            </a:r>
          </a:p>
        </p:txBody>
      </p:sp>
      <p:sp>
        <p:nvSpPr>
          <p:cNvPr id="111629" name="Rectangle 15"/>
          <p:cNvSpPr>
            <a:spLocks noChangeArrowheads="1"/>
          </p:cNvSpPr>
          <p:nvPr/>
        </p:nvSpPr>
        <p:spPr bwMode="auto">
          <a:xfrm>
            <a:off x="6276975" y="2959371"/>
            <a:ext cx="9906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30" name="Text Box 16"/>
          <p:cNvSpPr txBox="1">
            <a:spLocks noChangeArrowheads="1"/>
          </p:cNvSpPr>
          <p:nvPr/>
        </p:nvSpPr>
        <p:spPr bwMode="auto">
          <a:xfrm>
            <a:off x="6337300" y="2970485"/>
            <a:ext cx="769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Fiber</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optic</a:t>
            </a:r>
          </a:p>
        </p:txBody>
      </p:sp>
      <p:sp>
        <p:nvSpPr>
          <p:cNvPr id="111631" name="Line 17"/>
          <p:cNvSpPr>
            <a:spLocks noChangeShapeType="1"/>
          </p:cNvSpPr>
          <p:nvPr/>
        </p:nvSpPr>
        <p:spPr bwMode="auto">
          <a:xfrm>
            <a:off x="4448175" y="2730771"/>
            <a:ext cx="4038600"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4" name="Text Box 18"/>
          <p:cNvSpPr txBox="1">
            <a:spLocks noChangeArrowheads="1"/>
          </p:cNvSpPr>
          <p:nvPr/>
        </p:nvSpPr>
        <p:spPr bwMode="auto">
          <a:xfrm>
            <a:off x="2424113" y="2056084"/>
            <a:ext cx="1211262" cy="400050"/>
          </a:xfrm>
          <a:prstGeom prst="rect">
            <a:avLst/>
          </a:prstGeom>
          <a:noFill/>
          <a:ln w="19050">
            <a:noFill/>
            <a:miter lim="800000"/>
            <a:headEnd/>
            <a:tailEnd/>
          </a:ln>
        </p:spPr>
        <p:txBody>
          <a:bodyPr wrap="none" lIns="91430" tIns="45716" rIns="91430" bIns="45716">
            <a:spAutoFit/>
          </a:bodyPr>
          <a:lstStyle/>
          <a:p>
            <a:pPr eaLnBrk="1" hangingPunct="1">
              <a:defRPr/>
            </a:pPr>
            <a:r>
              <a:rPr lang="zh-CN" altLang="en-US" sz="2000" dirty="0">
                <a:latin typeface="+mn-ea"/>
                <a:ea typeface="+mn-ea"/>
              </a:rPr>
              <a:t>应用程序</a:t>
            </a:r>
            <a:endParaRPr lang="en-US" altLang="zh-CN" sz="2000" dirty="0">
              <a:latin typeface="+mn-ea"/>
              <a:ea typeface="+mn-ea"/>
            </a:endParaRPr>
          </a:p>
        </p:txBody>
      </p:sp>
      <p:sp>
        <p:nvSpPr>
          <p:cNvPr id="14355" name="Text Box 19"/>
          <p:cNvSpPr txBox="1">
            <a:spLocks noChangeArrowheads="1"/>
          </p:cNvSpPr>
          <p:nvPr/>
        </p:nvSpPr>
        <p:spPr bwMode="auto">
          <a:xfrm>
            <a:off x="2451101" y="3035571"/>
            <a:ext cx="1211263" cy="400050"/>
          </a:xfrm>
          <a:prstGeom prst="rect">
            <a:avLst/>
          </a:prstGeom>
          <a:noFill/>
          <a:ln w="19050">
            <a:noFill/>
            <a:miter lim="800000"/>
            <a:headEnd/>
            <a:tailEnd/>
          </a:ln>
        </p:spPr>
        <p:txBody>
          <a:bodyPr wrap="none" lIns="91430" tIns="45716" rIns="91430" bIns="45716">
            <a:spAutoFit/>
          </a:bodyPr>
          <a:lstStyle/>
          <a:p>
            <a:pPr eaLnBrk="1" hangingPunct="1">
              <a:defRPr/>
            </a:pPr>
            <a:r>
              <a:rPr lang="zh-CN" altLang="en-US" sz="2000" dirty="0">
                <a:latin typeface="+mn-ea"/>
                <a:ea typeface="+mn-ea"/>
              </a:rPr>
              <a:t>传输媒质</a:t>
            </a:r>
            <a:endParaRPr lang="en-US" altLang="zh-CN" sz="2000" dirty="0">
              <a:latin typeface="+mn-ea"/>
              <a:ea typeface="+mn-ea"/>
            </a:endParaRPr>
          </a:p>
        </p:txBody>
      </p:sp>
      <p:cxnSp>
        <p:nvCxnSpPr>
          <p:cNvPr id="111634" name="AutoShape 20"/>
          <p:cNvCxnSpPr>
            <a:cxnSpLocks noChangeShapeType="1"/>
            <a:stCxn id="111623" idx="2"/>
            <a:endCxn id="111628" idx="0"/>
          </p:cNvCxnSpPr>
          <p:nvPr/>
        </p:nvCxnSpPr>
        <p:spPr bwMode="auto">
          <a:xfrm rot="16200000" flipH="1">
            <a:off x="4885532" y="2409303"/>
            <a:ext cx="528638" cy="5937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5" name="AutoShape 21"/>
          <p:cNvCxnSpPr>
            <a:cxnSpLocks noChangeShapeType="1"/>
            <a:stCxn id="111623" idx="2"/>
            <a:endCxn id="111629" idx="0"/>
          </p:cNvCxnSpPr>
          <p:nvPr/>
        </p:nvCxnSpPr>
        <p:spPr bwMode="auto">
          <a:xfrm>
            <a:off x="4852989" y="2441846"/>
            <a:ext cx="1919287" cy="5080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6" name="AutoShape 22"/>
          <p:cNvCxnSpPr>
            <a:cxnSpLocks noChangeShapeType="1"/>
            <a:stCxn id="111624" idx="2"/>
            <a:endCxn id="111627" idx="0"/>
          </p:cNvCxnSpPr>
          <p:nvPr/>
        </p:nvCxnSpPr>
        <p:spPr bwMode="auto">
          <a:xfrm flipH="1">
            <a:off x="5400676" y="2425972"/>
            <a:ext cx="468313" cy="5238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7" name="AutoShape 23"/>
          <p:cNvCxnSpPr>
            <a:cxnSpLocks noChangeShapeType="1"/>
            <a:stCxn id="111622" idx="2"/>
            <a:endCxn id="111629" idx="0"/>
          </p:cNvCxnSpPr>
          <p:nvPr/>
        </p:nvCxnSpPr>
        <p:spPr bwMode="auto">
          <a:xfrm>
            <a:off x="5857875" y="2435496"/>
            <a:ext cx="914400" cy="51435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8" name="AutoShape 24"/>
          <p:cNvCxnSpPr>
            <a:cxnSpLocks noChangeShapeType="1"/>
            <a:stCxn id="111620" idx="2"/>
            <a:endCxn id="111627" idx="0"/>
          </p:cNvCxnSpPr>
          <p:nvPr/>
        </p:nvCxnSpPr>
        <p:spPr bwMode="auto">
          <a:xfrm flipH="1">
            <a:off x="5400675" y="2435496"/>
            <a:ext cx="1447800" cy="51435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9" name="AutoShape 25"/>
          <p:cNvCxnSpPr>
            <a:cxnSpLocks noChangeShapeType="1"/>
            <a:stCxn id="111620" idx="2"/>
            <a:endCxn id="111629" idx="0"/>
          </p:cNvCxnSpPr>
          <p:nvPr/>
        </p:nvCxnSpPr>
        <p:spPr bwMode="auto">
          <a:xfrm flipH="1">
            <a:off x="6772275" y="2435496"/>
            <a:ext cx="76200" cy="51435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26"/>
          <p:cNvGrpSpPr>
            <a:grpSpLocks/>
          </p:cNvGrpSpPr>
          <p:nvPr/>
        </p:nvGrpSpPr>
        <p:grpSpPr bwMode="auto">
          <a:xfrm>
            <a:off x="7496176" y="1968771"/>
            <a:ext cx="849313" cy="457200"/>
            <a:chOff x="3456" y="1776"/>
            <a:chExt cx="535" cy="288"/>
          </a:xfrm>
        </p:grpSpPr>
        <p:sp>
          <p:nvSpPr>
            <p:cNvPr id="111650" name="Rectangle 27"/>
            <p:cNvSpPr>
              <a:spLocks noChangeArrowheads="1"/>
            </p:cNvSpPr>
            <p:nvPr/>
          </p:nvSpPr>
          <p:spPr bwMode="auto">
            <a:xfrm>
              <a:off x="3463" y="1776"/>
              <a:ext cx="528" cy="288"/>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51" name="Text Box 28"/>
            <p:cNvSpPr txBox="1">
              <a:spLocks noChangeArrowheads="1"/>
            </p:cNvSpPr>
            <p:nvPr/>
          </p:nvSpPr>
          <p:spPr bwMode="auto">
            <a:xfrm>
              <a:off x="3456" y="1814"/>
              <a:ext cx="5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HTTP</a:t>
              </a:r>
            </a:p>
          </p:txBody>
        </p:sp>
      </p:grpSp>
      <p:grpSp>
        <p:nvGrpSpPr>
          <p:cNvPr id="4" name="Group 29"/>
          <p:cNvGrpSpPr>
            <a:grpSpLocks/>
          </p:cNvGrpSpPr>
          <p:nvPr/>
        </p:nvGrpSpPr>
        <p:grpSpPr bwMode="auto">
          <a:xfrm>
            <a:off x="4829175" y="2435496"/>
            <a:ext cx="3200400" cy="514350"/>
            <a:chOff x="1776" y="2070"/>
            <a:chExt cx="2016" cy="324"/>
          </a:xfrm>
        </p:grpSpPr>
        <p:cxnSp>
          <p:nvCxnSpPr>
            <p:cNvPr id="111646" name="AutoShape 30"/>
            <p:cNvCxnSpPr>
              <a:cxnSpLocks noChangeShapeType="1"/>
            </p:cNvCxnSpPr>
            <p:nvPr/>
          </p:nvCxnSpPr>
          <p:spPr bwMode="auto">
            <a:xfrm>
              <a:off x="1776" y="2070"/>
              <a:ext cx="2016"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1647" name="AutoShape 31"/>
            <p:cNvCxnSpPr>
              <a:cxnSpLocks noChangeShapeType="1"/>
            </p:cNvCxnSpPr>
            <p:nvPr/>
          </p:nvCxnSpPr>
          <p:spPr bwMode="auto">
            <a:xfrm>
              <a:off x="2424" y="2070"/>
              <a:ext cx="1368"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1648" name="AutoShape 32"/>
            <p:cNvCxnSpPr>
              <a:cxnSpLocks noChangeShapeType="1"/>
            </p:cNvCxnSpPr>
            <p:nvPr/>
          </p:nvCxnSpPr>
          <p:spPr bwMode="auto">
            <a:xfrm>
              <a:off x="3048" y="2070"/>
              <a:ext cx="744"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1649" name="AutoShape 33"/>
            <p:cNvCxnSpPr>
              <a:cxnSpLocks noChangeShapeType="1"/>
            </p:cNvCxnSpPr>
            <p:nvPr/>
          </p:nvCxnSpPr>
          <p:spPr bwMode="auto">
            <a:xfrm>
              <a:off x="3727" y="2070"/>
              <a:ext cx="65"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grpSp>
      <p:grpSp>
        <p:nvGrpSpPr>
          <p:cNvPr id="5" name="Group 34"/>
          <p:cNvGrpSpPr>
            <a:grpSpLocks/>
          </p:cNvGrpSpPr>
          <p:nvPr/>
        </p:nvGrpSpPr>
        <p:grpSpPr bwMode="auto">
          <a:xfrm>
            <a:off x="5400676" y="2425972"/>
            <a:ext cx="2525713" cy="523875"/>
            <a:chOff x="2136" y="2064"/>
            <a:chExt cx="1591" cy="330"/>
          </a:xfrm>
        </p:grpSpPr>
        <p:cxnSp>
          <p:nvCxnSpPr>
            <p:cNvPr id="111644" name="AutoShape 35"/>
            <p:cNvCxnSpPr>
              <a:cxnSpLocks noChangeShapeType="1"/>
            </p:cNvCxnSpPr>
            <p:nvPr/>
          </p:nvCxnSpPr>
          <p:spPr bwMode="auto">
            <a:xfrm flipH="1">
              <a:off x="2136" y="2064"/>
              <a:ext cx="1548" cy="330"/>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1645" name="AutoShape 36"/>
            <p:cNvCxnSpPr>
              <a:cxnSpLocks noChangeShapeType="1"/>
            </p:cNvCxnSpPr>
            <p:nvPr/>
          </p:nvCxnSpPr>
          <p:spPr bwMode="auto">
            <a:xfrm flipH="1">
              <a:off x="3000" y="2070"/>
              <a:ext cx="727" cy="324"/>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111643" name="灯片编号占位符 3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A8760CE-C235-4493-8B3D-184B37CF0237}"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77</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4192278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118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21188">
                                            <p:txEl>
                                              <p:pRg st="1" end="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21188">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2118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1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defTabSz="915988"/>
            <a:r>
              <a:rPr lang="zh-CN" altLang="en-US"/>
              <a:t>为何需要分层？</a:t>
            </a:r>
            <a:endParaRPr lang="en-US" altLang="zh-CN">
              <a:ea typeface="宋体" panose="02010600030101010101" pitchFamily="2" charset="-122"/>
            </a:endParaRPr>
          </a:p>
        </p:txBody>
      </p:sp>
      <p:sp>
        <p:nvSpPr>
          <p:cNvPr id="15365" name="Rectangle 3"/>
          <p:cNvSpPr>
            <a:spLocks noGrp="1" noChangeArrowheads="1"/>
          </p:cNvSpPr>
          <p:nvPr>
            <p:ph type="body" idx="1"/>
          </p:nvPr>
        </p:nvSpPr>
        <p:spPr>
          <a:xfrm>
            <a:off x="1055440" y="1484784"/>
            <a:ext cx="9289032" cy="1785937"/>
          </a:xfrm>
        </p:spPr>
        <p:txBody>
          <a:bodyPr/>
          <a:lstStyle/>
          <a:p>
            <a:pPr defTabSz="915988">
              <a:lnSpc>
                <a:spcPct val="90000"/>
              </a:lnSpc>
              <a:defRPr/>
            </a:pPr>
            <a:r>
              <a:rPr lang="zh-CN" altLang="en-US" sz="2800" dirty="0">
                <a:latin typeface="+mn-ea"/>
              </a:rPr>
              <a:t>解决方法</a:t>
            </a:r>
            <a:r>
              <a:rPr lang="en-US" altLang="zh-CN" sz="2800" dirty="0">
                <a:latin typeface="+mn-ea"/>
              </a:rPr>
              <a:t>: </a:t>
            </a:r>
            <a:r>
              <a:rPr lang="zh-CN" altLang="en-US" sz="2800" dirty="0">
                <a:latin typeface="+mn-ea"/>
              </a:rPr>
              <a:t>增加一个中间层提供各种不同网络技术的抽象</a:t>
            </a:r>
            <a:endParaRPr lang="en-US" altLang="zh-CN" sz="2800" dirty="0">
              <a:latin typeface="+mn-ea"/>
            </a:endParaRPr>
          </a:p>
          <a:p>
            <a:pPr marL="744538" lvl="1" indent="-287338" defTabSz="915988">
              <a:lnSpc>
                <a:spcPct val="90000"/>
              </a:lnSpc>
              <a:defRPr/>
            </a:pPr>
            <a:r>
              <a:rPr lang="zh-CN" altLang="en-US" sz="2400" dirty="0">
                <a:latin typeface="+mn-ea"/>
              </a:rPr>
              <a:t>增加应用或传输媒质需要</a:t>
            </a:r>
            <a:r>
              <a:rPr lang="en-US" altLang="zh-CN" sz="2400" dirty="0">
                <a:latin typeface="+mn-ea"/>
              </a:rPr>
              <a:t>O(1)</a:t>
            </a:r>
            <a:r>
              <a:rPr lang="zh-CN" altLang="en-US" sz="2400" dirty="0">
                <a:latin typeface="+mn-ea"/>
              </a:rPr>
              <a:t>次工作</a:t>
            </a:r>
            <a:endParaRPr lang="en-US" altLang="zh-CN" sz="2400" dirty="0">
              <a:latin typeface="+mn-ea"/>
            </a:endParaRPr>
          </a:p>
          <a:p>
            <a:pPr marL="744538" lvl="1" indent="-287338" defTabSz="915988">
              <a:lnSpc>
                <a:spcPct val="90000"/>
              </a:lnSpc>
              <a:defRPr/>
            </a:pPr>
            <a:r>
              <a:rPr lang="zh-CN" altLang="en-US" sz="2400" dirty="0">
                <a:latin typeface="+mn-ea"/>
              </a:rPr>
              <a:t>增加中间层次是计算机科学领域的一种常用技术</a:t>
            </a:r>
            <a:endParaRPr lang="en-US" altLang="zh-CN" sz="2400" dirty="0">
              <a:latin typeface="+mn-ea"/>
            </a:endParaRPr>
          </a:p>
        </p:txBody>
      </p:sp>
      <p:sp>
        <p:nvSpPr>
          <p:cNvPr id="112644" name="Rectangle 4"/>
          <p:cNvSpPr>
            <a:spLocks noChangeArrowheads="1"/>
          </p:cNvSpPr>
          <p:nvPr/>
        </p:nvSpPr>
        <p:spPr bwMode="auto">
          <a:xfrm>
            <a:off x="5641726" y="3591395"/>
            <a:ext cx="8382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45" name="Rectangle 5"/>
          <p:cNvSpPr>
            <a:spLocks noChangeArrowheads="1"/>
          </p:cNvSpPr>
          <p:nvPr/>
        </p:nvSpPr>
        <p:spPr bwMode="auto">
          <a:xfrm>
            <a:off x="3584326" y="3591395"/>
            <a:ext cx="9144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46" name="Rectangle 6"/>
          <p:cNvSpPr>
            <a:spLocks noChangeArrowheads="1"/>
          </p:cNvSpPr>
          <p:nvPr/>
        </p:nvSpPr>
        <p:spPr bwMode="auto">
          <a:xfrm>
            <a:off x="4727326" y="3591395"/>
            <a:ext cx="6858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47" name="Text Box 7"/>
          <p:cNvSpPr txBox="1">
            <a:spLocks noChangeArrowheads="1"/>
          </p:cNvSpPr>
          <p:nvPr/>
        </p:nvSpPr>
        <p:spPr bwMode="auto">
          <a:xfrm>
            <a:off x="3573215" y="3667596"/>
            <a:ext cx="960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SMTP </a:t>
            </a:r>
          </a:p>
        </p:txBody>
      </p:sp>
      <p:sp>
        <p:nvSpPr>
          <p:cNvPr id="112648" name="Text Box 8"/>
          <p:cNvSpPr txBox="1">
            <a:spLocks noChangeArrowheads="1"/>
          </p:cNvSpPr>
          <p:nvPr/>
        </p:nvSpPr>
        <p:spPr bwMode="auto">
          <a:xfrm>
            <a:off x="4727327" y="3651721"/>
            <a:ext cx="708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SSH</a:t>
            </a:r>
          </a:p>
        </p:txBody>
      </p:sp>
      <p:sp>
        <p:nvSpPr>
          <p:cNvPr id="112649" name="Text Box 9"/>
          <p:cNvSpPr txBox="1">
            <a:spLocks noChangeArrowheads="1"/>
          </p:cNvSpPr>
          <p:nvPr/>
        </p:nvSpPr>
        <p:spPr bwMode="auto">
          <a:xfrm>
            <a:off x="5709990" y="3651721"/>
            <a:ext cx="693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NFS</a:t>
            </a:r>
          </a:p>
        </p:txBody>
      </p:sp>
      <p:grpSp>
        <p:nvGrpSpPr>
          <p:cNvPr id="2" name="Group 10"/>
          <p:cNvGrpSpPr>
            <a:grpSpLocks/>
          </p:cNvGrpSpPr>
          <p:nvPr/>
        </p:nvGrpSpPr>
        <p:grpSpPr bwMode="auto">
          <a:xfrm>
            <a:off x="6708526" y="5359870"/>
            <a:ext cx="1066800" cy="762000"/>
            <a:chOff x="3456" y="2400"/>
            <a:chExt cx="672" cy="480"/>
          </a:xfrm>
        </p:grpSpPr>
        <p:sp>
          <p:nvSpPr>
            <p:cNvPr id="112672" name="Rectangle 11"/>
            <p:cNvSpPr>
              <a:spLocks noChangeArrowheads="1"/>
            </p:cNvSpPr>
            <p:nvPr/>
          </p:nvSpPr>
          <p:spPr bwMode="auto">
            <a:xfrm>
              <a:off x="3456" y="2400"/>
              <a:ext cx="672" cy="48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73" name="Text Box 12"/>
            <p:cNvSpPr txBox="1">
              <a:spLocks noChangeArrowheads="1"/>
            </p:cNvSpPr>
            <p:nvPr/>
          </p:nvSpPr>
          <p:spPr bwMode="auto">
            <a:xfrm>
              <a:off x="3494" y="2407"/>
              <a:ext cx="59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802.11</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LAN</a:t>
              </a:r>
            </a:p>
          </p:txBody>
        </p:sp>
      </p:grpSp>
      <p:sp>
        <p:nvSpPr>
          <p:cNvPr id="112651" name="Rectangle 13"/>
          <p:cNvSpPr>
            <a:spLocks noChangeArrowheads="1"/>
          </p:cNvSpPr>
          <p:nvPr/>
        </p:nvSpPr>
        <p:spPr bwMode="auto">
          <a:xfrm>
            <a:off x="4041526" y="5359870"/>
            <a:ext cx="11430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52" name="Text Box 14"/>
          <p:cNvSpPr txBox="1">
            <a:spLocks noChangeArrowheads="1"/>
          </p:cNvSpPr>
          <p:nvPr/>
        </p:nvSpPr>
        <p:spPr bwMode="auto">
          <a:xfrm>
            <a:off x="4101851" y="5370984"/>
            <a:ext cx="1112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Coaxial </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cable</a:t>
            </a:r>
          </a:p>
        </p:txBody>
      </p:sp>
      <p:sp>
        <p:nvSpPr>
          <p:cNvPr id="112653" name="Rectangle 15"/>
          <p:cNvSpPr>
            <a:spLocks noChangeArrowheads="1"/>
          </p:cNvSpPr>
          <p:nvPr/>
        </p:nvSpPr>
        <p:spPr bwMode="auto">
          <a:xfrm>
            <a:off x="5489326" y="5359870"/>
            <a:ext cx="9906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54" name="Text Box 16"/>
          <p:cNvSpPr txBox="1">
            <a:spLocks noChangeArrowheads="1"/>
          </p:cNvSpPr>
          <p:nvPr/>
        </p:nvSpPr>
        <p:spPr bwMode="auto">
          <a:xfrm>
            <a:off x="5549651" y="5370984"/>
            <a:ext cx="769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Fiber</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optic</a:t>
            </a:r>
          </a:p>
        </p:txBody>
      </p:sp>
      <p:sp>
        <p:nvSpPr>
          <p:cNvPr id="112655" name="Line 17"/>
          <p:cNvSpPr>
            <a:spLocks noChangeShapeType="1"/>
          </p:cNvSpPr>
          <p:nvPr/>
        </p:nvSpPr>
        <p:spPr bwMode="auto">
          <a:xfrm flipV="1">
            <a:off x="3355726" y="4369271"/>
            <a:ext cx="4343400" cy="15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6" name="Text Box 18"/>
          <p:cNvSpPr txBox="1">
            <a:spLocks noChangeArrowheads="1"/>
          </p:cNvSpPr>
          <p:nvPr/>
        </p:nvSpPr>
        <p:spPr bwMode="auto">
          <a:xfrm>
            <a:off x="1690439" y="3627908"/>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应用</a:t>
            </a:r>
            <a:endParaRPr kumimoji="0" lang="en-US" altLang="zh-CN" sz="2000" b="1">
              <a:latin typeface="Arial" panose="020B0604020202020204" pitchFamily="34" charset="0"/>
              <a:ea typeface="宋体" panose="02010600030101010101" pitchFamily="2" charset="-122"/>
            </a:endParaRPr>
          </a:p>
        </p:txBody>
      </p:sp>
      <p:sp>
        <p:nvSpPr>
          <p:cNvPr id="112657" name="Text Box 19"/>
          <p:cNvSpPr txBox="1">
            <a:spLocks noChangeArrowheads="1"/>
          </p:cNvSpPr>
          <p:nvPr/>
        </p:nvSpPr>
        <p:spPr bwMode="auto">
          <a:xfrm>
            <a:off x="1663452" y="543607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传输媒介</a:t>
            </a:r>
            <a:endParaRPr kumimoji="0" lang="en-US" altLang="zh-CN" sz="2000" b="1">
              <a:latin typeface="Arial" panose="020B0604020202020204" pitchFamily="34" charset="0"/>
              <a:ea typeface="宋体" panose="02010600030101010101" pitchFamily="2" charset="-122"/>
            </a:endParaRPr>
          </a:p>
        </p:txBody>
      </p:sp>
      <p:grpSp>
        <p:nvGrpSpPr>
          <p:cNvPr id="3" name="Group 20"/>
          <p:cNvGrpSpPr>
            <a:grpSpLocks/>
          </p:cNvGrpSpPr>
          <p:nvPr/>
        </p:nvGrpSpPr>
        <p:grpSpPr bwMode="auto">
          <a:xfrm>
            <a:off x="6708527" y="3591395"/>
            <a:ext cx="849313" cy="457200"/>
            <a:chOff x="3456" y="1776"/>
            <a:chExt cx="535" cy="288"/>
          </a:xfrm>
        </p:grpSpPr>
        <p:sp>
          <p:nvSpPr>
            <p:cNvPr id="112670" name="Rectangle 21"/>
            <p:cNvSpPr>
              <a:spLocks noChangeArrowheads="1"/>
            </p:cNvSpPr>
            <p:nvPr/>
          </p:nvSpPr>
          <p:spPr bwMode="auto">
            <a:xfrm>
              <a:off x="3463" y="1776"/>
              <a:ext cx="528" cy="288"/>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71" name="Text Box 22"/>
            <p:cNvSpPr txBox="1">
              <a:spLocks noChangeArrowheads="1"/>
            </p:cNvSpPr>
            <p:nvPr/>
          </p:nvSpPr>
          <p:spPr bwMode="auto">
            <a:xfrm>
              <a:off x="3456" y="1814"/>
              <a:ext cx="5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HTTP</a:t>
              </a:r>
            </a:p>
          </p:txBody>
        </p:sp>
      </p:grpSp>
      <p:sp>
        <p:nvSpPr>
          <p:cNvPr id="112659" name="Rectangle 23"/>
          <p:cNvSpPr>
            <a:spLocks noChangeArrowheads="1"/>
          </p:cNvSpPr>
          <p:nvPr/>
        </p:nvSpPr>
        <p:spPr bwMode="auto">
          <a:xfrm>
            <a:off x="4727326" y="4613745"/>
            <a:ext cx="1447800" cy="228600"/>
          </a:xfrm>
          <a:prstGeom prst="rect">
            <a:avLst/>
          </a:prstGeom>
          <a:solidFill>
            <a:srgbClr val="EAEAEA"/>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60" name="Line 24"/>
          <p:cNvSpPr>
            <a:spLocks noChangeShapeType="1"/>
          </p:cNvSpPr>
          <p:nvPr/>
        </p:nvSpPr>
        <p:spPr bwMode="auto">
          <a:xfrm flipV="1">
            <a:off x="3355726" y="5055071"/>
            <a:ext cx="4343400" cy="15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61" name="Text Box 25"/>
          <p:cNvSpPr txBox="1">
            <a:spLocks noChangeArrowheads="1"/>
          </p:cNvSpPr>
          <p:nvPr/>
        </p:nvSpPr>
        <p:spPr bwMode="auto">
          <a:xfrm>
            <a:off x="1679327" y="4385145"/>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中间层次</a:t>
            </a:r>
            <a:endParaRPr kumimoji="0" lang="en-US" altLang="zh-CN" sz="2000" b="1">
              <a:latin typeface="Arial" panose="020B0604020202020204" pitchFamily="34" charset="0"/>
              <a:ea typeface="宋体" panose="02010600030101010101" pitchFamily="2" charset="-122"/>
            </a:endParaRPr>
          </a:p>
        </p:txBody>
      </p:sp>
      <p:cxnSp>
        <p:nvCxnSpPr>
          <p:cNvPr id="112662" name="AutoShape 26"/>
          <p:cNvCxnSpPr>
            <a:cxnSpLocks noChangeShapeType="1"/>
            <a:stCxn id="112645" idx="2"/>
            <a:endCxn id="112659" idx="0"/>
          </p:cNvCxnSpPr>
          <p:nvPr/>
        </p:nvCxnSpPr>
        <p:spPr bwMode="auto">
          <a:xfrm>
            <a:off x="4041526" y="4058121"/>
            <a:ext cx="1409700" cy="5429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3" name="AutoShape 27"/>
          <p:cNvCxnSpPr>
            <a:cxnSpLocks noChangeShapeType="1"/>
            <a:stCxn id="112646" idx="2"/>
            <a:endCxn id="112659" idx="0"/>
          </p:cNvCxnSpPr>
          <p:nvPr/>
        </p:nvCxnSpPr>
        <p:spPr bwMode="auto">
          <a:xfrm>
            <a:off x="5070226" y="4058121"/>
            <a:ext cx="381000" cy="5429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4" name="AutoShape 28"/>
          <p:cNvCxnSpPr>
            <a:cxnSpLocks noChangeShapeType="1"/>
            <a:stCxn id="112644" idx="2"/>
            <a:endCxn id="112659" idx="0"/>
          </p:cNvCxnSpPr>
          <p:nvPr/>
        </p:nvCxnSpPr>
        <p:spPr bwMode="auto">
          <a:xfrm flipH="1">
            <a:off x="5451226" y="4058121"/>
            <a:ext cx="609600" cy="5429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5" name="AutoShape 29"/>
          <p:cNvCxnSpPr>
            <a:cxnSpLocks noChangeShapeType="1"/>
            <a:stCxn id="112659" idx="2"/>
            <a:endCxn id="112651" idx="0"/>
          </p:cNvCxnSpPr>
          <p:nvPr/>
        </p:nvCxnSpPr>
        <p:spPr bwMode="auto">
          <a:xfrm flipH="1">
            <a:off x="4613026" y="4855045"/>
            <a:ext cx="838200" cy="4953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6" name="AutoShape 30"/>
          <p:cNvCxnSpPr>
            <a:cxnSpLocks noChangeShapeType="1"/>
            <a:stCxn id="112659" idx="2"/>
            <a:endCxn id="112653" idx="0"/>
          </p:cNvCxnSpPr>
          <p:nvPr/>
        </p:nvCxnSpPr>
        <p:spPr bwMode="auto">
          <a:xfrm>
            <a:off x="5451226" y="4855045"/>
            <a:ext cx="533400" cy="4953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2239" name="AutoShape 31"/>
          <p:cNvCxnSpPr>
            <a:cxnSpLocks noChangeShapeType="1"/>
            <a:stCxn id="112670" idx="2"/>
            <a:endCxn id="112659" idx="0"/>
          </p:cNvCxnSpPr>
          <p:nvPr/>
        </p:nvCxnSpPr>
        <p:spPr bwMode="auto">
          <a:xfrm flipH="1">
            <a:off x="5451227" y="4058121"/>
            <a:ext cx="1687513" cy="542925"/>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22240" name="AutoShape 32"/>
          <p:cNvCxnSpPr>
            <a:cxnSpLocks noChangeShapeType="1"/>
            <a:stCxn id="112659" idx="2"/>
            <a:endCxn id="112672" idx="0"/>
          </p:cNvCxnSpPr>
          <p:nvPr/>
        </p:nvCxnSpPr>
        <p:spPr bwMode="auto">
          <a:xfrm>
            <a:off x="5457577" y="4862984"/>
            <a:ext cx="1793875" cy="496887"/>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112669" name="灯片编号占位符 3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C9127F7-2C75-4E6D-8AC5-58A1F8E8DD3E}"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821299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222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2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zh-CN" altLang="en-US" sz="4000"/>
              <a:t>分层的架构设计方法</a:t>
            </a:r>
          </a:p>
        </p:txBody>
      </p:sp>
      <p:sp>
        <p:nvSpPr>
          <p:cNvPr id="113668" name="Rectangle 4"/>
          <p:cNvSpPr>
            <a:spLocks noChangeArrowheads="1"/>
          </p:cNvSpPr>
          <p:nvPr/>
        </p:nvSpPr>
        <p:spPr bwMode="auto">
          <a:xfrm>
            <a:off x="988484" y="1556792"/>
            <a:ext cx="10580124"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800" dirty="0">
                <a:latin typeface="Arial" panose="020B0604020202020204" pitchFamily="34" charset="0"/>
              </a:rPr>
              <a:t>分层</a:t>
            </a:r>
            <a:r>
              <a:rPr kumimoji="0" lang="en-US" altLang="zh-CN" sz="2800" dirty="0">
                <a:latin typeface="Arial" panose="020B0604020202020204" pitchFamily="34" charset="0"/>
              </a:rPr>
              <a:t>(Layering)</a:t>
            </a:r>
          </a:p>
          <a:p>
            <a:pPr lvl="1"/>
            <a:r>
              <a:rPr kumimoji="0" lang="zh-CN" altLang="en-US" sz="2400" dirty="0">
                <a:latin typeface="Arial" panose="020B0604020202020204" pitchFamily="34" charset="0"/>
              </a:rPr>
              <a:t>模块化的一种特殊形式</a:t>
            </a:r>
            <a:endParaRPr kumimoji="0" lang="en-US" altLang="zh-CN" sz="2400" dirty="0">
              <a:latin typeface="Arial" panose="020B0604020202020204" pitchFamily="34" charset="0"/>
            </a:endParaRPr>
          </a:p>
          <a:p>
            <a:pPr lvl="1"/>
            <a:r>
              <a:rPr kumimoji="0" lang="zh-CN" altLang="en-US" sz="2400" dirty="0">
                <a:latin typeface="Arial" panose="020B0604020202020204" pitchFamily="34" charset="0"/>
              </a:rPr>
              <a:t>将一个网络系统看作一系列实体的集合，</a:t>
            </a:r>
            <a:r>
              <a:rPr kumimoji="0" lang="en-US" altLang="zh-CN" sz="2400" dirty="0">
                <a:latin typeface="Arial" panose="020B0604020202020204" pitchFamily="34" charset="0"/>
              </a:rPr>
              <a:t> </a:t>
            </a:r>
            <a:r>
              <a:rPr kumimoji="0" lang="zh-CN" altLang="en-US" sz="2400" dirty="0">
                <a:latin typeface="Arial" panose="020B0604020202020204" pitchFamily="34" charset="0"/>
              </a:rPr>
              <a:t>一个实体提供的服务完全基于更底层实体所提供的服务</a:t>
            </a:r>
            <a:endParaRPr kumimoji="0" lang="en-US" altLang="zh-CN" sz="2400" dirty="0">
              <a:latin typeface="Arial" panose="020B0604020202020204" pitchFamily="34" charset="0"/>
            </a:endParaRPr>
          </a:p>
          <a:p>
            <a:r>
              <a:rPr kumimoji="0" lang="zh-CN" altLang="en-US" sz="2800" dirty="0">
                <a:latin typeface="Arial" panose="020B0604020202020204" pitchFamily="34" charset="0"/>
              </a:rPr>
              <a:t>优点</a:t>
            </a:r>
          </a:p>
          <a:p>
            <a:pPr lvl="1"/>
            <a:r>
              <a:rPr kumimoji="0" lang="zh-CN" altLang="en-US" sz="2400" dirty="0">
                <a:latin typeface="Arial" panose="020B0604020202020204" pitchFamily="34" charset="0"/>
              </a:rPr>
              <a:t>模块化、重用、功能抽象</a:t>
            </a:r>
            <a:endParaRPr kumimoji="0" lang="zh-CN" altLang="en-US" sz="2000" dirty="0">
              <a:latin typeface="Arial" panose="020B0604020202020204" pitchFamily="34" charset="0"/>
            </a:endParaRPr>
          </a:p>
          <a:p>
            <a:r>
              <a:rPr kumimoji="0" lang="zh-CN" altLang="en-US" sz="2800" dirty="0">
                <a:latin typeface="Arial" panose="020B0604020202020204" pitchFamily="34" charset="0"/>
              </a:rPr>
              <a:t>缺点</a:t>
            </a:r>
          </a:p>
          <a:p>
            <a:pPr lvl="1"/>
            <a:r>
              <a:rPr kumimoji="0" lang="zh-CN" altLang="en-US" sz="2400" dirty="0">
                <a:latin typeface="Arial" panose="020B0604020202020204" pitchFamily="34" charset="0"/>
              </a:rPr>
              <a:t>效率可能较低</a:t>
            </a:r>
            <a:endParaRPr kumimoji="0" lang="en-US" altLang="zh-CN" sz="2400" dirty="0">
              <a:latin typeface="Arial" panose="020B0604020202020204" pitchFamily="34" charset="0"/>
            </a:endParaRPr>
          </a:p>
        </p:txBody>
      </p:sp>
    </p:spTree>
    <p:extLst>
      <p:ext uri="{BB962C8B-B14F-4D97-AF65-F5344CB8AC3E}">
        <p14:creationId xmlns:p14="http://schemas.microsoft.com/office/powerpoint/2010/main" val="40966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p:cNvSpPr>
            <a:spLocks noGrp="1"/>
          </p:cNvSpPr>
          <p:nvPr>
            <p:ph type="sldNum" sz="quarter" idx="11"/>
          </p:nvPr>
        </p:nvSpPr>
        <p:spPr>
          <a:xfrm>
            <a:off x="9408368" y="651660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BE69EFD-B4D3-458E-8186-9C2C03EDCEC5}"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8</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048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0484" name="Rectangle 2"/>
          <p:cNvSpPr>
            <a:spLocks noGrp="1" noChangeArrowheads="1"/>
          </p:cNvSpPr>
          <p:nvPr>
            <p:ph type="title" idx="4294967295"/>
          </p:nvPr>
        </p:nvSpPr>
        <p:spPr>
          <a:xfrm>
            <a:off x="1271464" y="581745"/>
            <a:ext cx="7467600" cy="593725"/>
          </a:xfrm>
        </p:spPr>
        <p:txBody>
          <a:bodyPr/>
          <a:lstStyle/>
          <a:p>
            <a:pPr eaLnBrk="1" hangingPunct="1"/>
            <a:r>
              <a:rPr lang="zh-CN" altLang="en-US">
                <a:ea typeface="宋体" panose="02010600030101010101" pitchFamily="2" charset="-122"/>
              </a:rPr>
              <a:t>什么是协议？</a:t>
            </a:r>
          </a:p>
        </p:txBody>
      </p:sp>
      <p:sp>
        <p:nvSpPr>
          <p:cNvPr id="20485" name="Rectangle 3"/>
          <p:cNvSpPr>
            <a:spLocks noGrp="1" noChangeArrowheads="1"/>
          </p:cNvSpPr>
          <p:nvPr>
            <p:ph type="body" sz="half" idx="4294967295"/>
          </p:nvPr>
        </p:nvSpPr>
        <p:spPr>
          <a:xfrm>
            <a:off x="1271464" y="1572344"/>
            <a:ext cx="3719514" cy="3429000"/>
          </a:xfrm>
        </p:spPr>
        <p:txBody>
          <a:bodyPr/>
          <a:lstStyle/>
          <a:p>
            <a:pPr eaLnBrk="1" hangingPunct="1">
              <a:lnSpc>
                <a:spcPct val="90000"/>
              </a:lnSpc>
              <a:buFont typeface="Wingdings" panose="05000000000000000000" pitchFamily="2" charset="2"/>
              <a:buNone/>
            </a:pPr>
            <a:r>
              <a:rPr lang="zh-CN" altLang="en-US" sz="2600" dirty="0">
                <a:solidFill>
                  <a:srgbClr val="FF0000"/>
                </a:solidFill>
                <a:ea typeface="宋体" panose="02010600030101010101" pitchFamily="2" charset="-122"/>
              </a:rPr>
              <a:t>口头协议：</a:t>
            </a:r>
            <a:endParaRPr lang="zh-CN" altLang="en-US" sz="2600" dirty="0">
              <a:ea typeface="宋体" panose="02010600030101010101" pitchFamily="2" charset="-122"/>
            </a:endParaRPr>
          </a:p>
          <a:p>
            <a:pPr eaLnBrk="1" hangingPunct="1">
              <a:lnSpc>
                <a:spcPct val="90000"/>
              </a:lnSpc>
            </a:pPr>
            <a:r>
              <a:rPr lang="zh-CN" altLang="en-US" sz="2600" dirty="0">
                <a:latin typeface="华文中宋" panose="02010600040101010101" pitchFamily="2" charset="-122"/>
                <a:ea typeface="宋体" panose="02010600030101010101" pitchFamily="2" charset="-122"/>
              </a:rPr>
              <a:t>“</a:t>
            </a:r>
            <a:r>
              <a:rPr lang="zh-CN" altLang="en-US" sz="2600" dirty="0">
                <a:ea typeface="宋体" panose="02010600030101010101" pitchFamily="2" charset="-122"/>
              </a:rPr>
              <a:t>现在是什么时间？</a:t>
            </a:r>
            <a:r>
              <a:rPr lang="zh-CN" altLang="en-US" sz="2600" dirty="0">
                <a:latin typeface="华文中宋" panose="02010600040101010101" pitchFamily="2" charset="-122"/>
                <a:ea typeface="宋体" panose="02010600030101010101" pitchFamily="2" charset="-122"/>
              </a:rPr>
              <a:t>”</a:t>
            </a:r>
            <a:endParaRPr lang="zh-CN" altLang="en-US" sz="2600" dirty="0">
              <a:ea typeface="宋体" panose="02010600030101010101" pitchFamily="2" charset="-122"/>
            </a:endParaRPr>
          </a:p>
          <a:p>
            <a:pPr eaLnBrk="1" hangingPunct="1">
              <a:lnSpc>
                <a:spcPct val="90000"/>
              </a:lnSpc>
            </a:pPr>
            <a:r>
              <a:rPr lang="zh-CN" altLang="en-US" sz="2600" dirty="0">
                <a:latin typeface="华文中宋" panose="02010600040101010101" pitchFamily="2" charset="-122"/>
                <a:ea typeface="宋体" panose="02010600030101010101" pitchFamily="2" charset="-122"/>
              </a:rPr>
              <a:t>“</a:t>
            </a:r>
            <a:r>
              <a:rPr lang="zh-CN" altLang="en-US" sz="2600" dirty="0">
                <a:ea typeface="宋体" panose="02010600030101010101" pitchFamily="2" charset="-122"/>
              </a:rPr>
              <a:t>我有一个问题</a:t>
            </a:r>
            <a:r>
              <a:rPr lang="zh-CN" altLang="en-US" sz="2600" dirty="0">
                <a:latin typeface="华文中宋" panose="02010600040101010101" pitchFamily="2" charset="-122"/>
                <a:ea typeface="宋体" panose="02010600030101010101" pitchFamily="2" charset="-122"/>
              </a:rPr>
              <a:t>”</a:t>
            </a:r>
            <a:endParaRPr lang="zh-CN" altLang="en-US" dirty="0">
              <a:ea typeface="宋体" panose="02010600030101010101" pitchFamily="2" charset="-122"/>
            </a:endParaRPr>
          </a:p>
          <a:p>
            <a:pPr lvl="1" eaLnBrk="1" hangingPunct="1">
              <a:lnSpc>
                <a:spcPct val="90000"/>
              </a:lnSpc>
            </a:pPr>
            <a:r>
              <a:rPr lang="zh-CN" altLang="en-US" sz="2200" dirty="0">
                <a:ea typeface="宋体" panose="02010600030101010101" pitchFamily="2" charset="-122"/>
              </a:rPr>
              <a:t>发出特定的信息</a:t>
            </a:r>
          </a:p>
          <a:p>
            <a:pPr lvl="1" eaLnBrk="1" hangingPunct="1">
              <a:lnSpc>
                <a:spcPct val="90000"/>
              </a:lnSpc>
            </a:pPr>
            <a:r>
              <a:rPr lang="zh-CN" altLang="en-US" sz="2200" dirty="0">
                <a:ea typeface="宋体" panose="02010600030101010101" pitchFamily="2" charset="-122"/>
              </a:rPr>
              <a:t>当接收到信息或发生其它某些事件时采取相应的行动</a:t>
            </a:r>
          </a:p>
        </p:txBody>
      </p:sp>
      <p:sp>
        <p:nvSpPr>
          <p:cNvPr id="20486" name="Rectangle 4"/>
          <p:cNvSpPr>
            <a:spLocks noGrp="1" noChangeArrowheads="1"/>
          </p:cNvSpPr>
          <p:nvPr>
            <p:ph type="body" sz="half" idx="4294967295"/>
          </p:nvPr>
        </p:nvSpPr>
        <p:spPr>
          <a:xfrm>
            <a:off x="5233865" y="1572344"/>
            <a:ext cx="4606551" cy="2590800"/>
          </a:xfrm>
        </p:spPr>
        <p:txBody>
          <a:bodyPr/>
          <a:lstStyle/>
          <a:p>
            <a:pPr eaLnBrk="1" hangingPunct="1">
              <a:buFont typeface="Wingdings" panose="05000000000000000000" pitchFamily="2" charset="2"/>
              <a:buNone/>
            </a:pPr>
            <a:r>
              <a:rPr lang="zh-CN" altLang="en-US" sz="2600" dirty="0">
                <a:solidFill>
                  <a:srgbClr val="FF0000"/>
                </a:solidFill>
                <a:ea typeface="宋体" panose="02010600030101010101" pitchFamily="2" charset="-122"/>
              </a:rPr>
              <a:t>网络协议：</a:t>
            </a:r>
            <a:endParaRPr lang="zh-CN" altLang="en-US" sz="2600" dirty="0">
              <a:ea typeface="宋体" panose="02010600030101010101" pitchFamily="2" charset="-122"/>
            </a:endParaRPr>
          </a:p>
          <a:p>
            <a:pPr eaLnBrk="1" hangingPunct="1"/>
            <a:r>
              <a:rPr lang="zh-CN" altLang="en-US" sz="2600" dirty="0">
                <a:ea typeface="宋体" panose="02010600030101010101" pitchFamily="2" charset="-122"/>
              </a:rPr>
              <a:t>由机器执行，而不是人</a:t>
            </a:r>
          </a:p>
          <a:p>
            <a:pPr eaLnBrk="1" hangingPunct="1"/>
            <a:r>
              <a:rPr lang="zh-CN" altLang="en-US" sz="2600" dirty="0">
                <a:ea typeface="宋体" panose="02010600030101010101" pitchFamily="2" charset="-122"/>
              </a:rPr>
              <a:t>所有的网络交互行为都由网络协议来控制</a:t>
            </a:r>
          </a:p>
        </p:txBody>
      </p:sp>
      <p:sp>
        <p:nvSpPr>
          <p:cNvPr id="20487" name="Rectangle 5"/>
          <p:cNvSpPr>
            <a:spLocks noChangeArrowheads="1"/>
          </p:cNvSpPr>
          <p:nvPr/>
        </p:nvSpPr>
        <p:spPr bwMode="auto">
          <a:xfrm>
            <a:off x="5227824" y="4171163"/>
            <a:ext cx="5044639" cy="191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r>
              <a:rPr kumimoji="0" lang="en-US" altLang="zh-CN" sz="2000" i="1" dirty="0">
                <a:latin typeface="Comic Sans MS" panose="030F0702030302020204" pitchFamily="66" charset="0"/>
                <a:ea typeface="宋体" panose="02010600030101010101" pitchFamily="2" charset="-122"/>
              </a:rPr>
              <a:t>  </a:t>
            </a:r>
            <a:r>
              <a:rPr kumimoji="0" lang="zh-CN" altLang="en-US" sz="2800" b="1" dirty="0">
                <a:solidFill>
                  <a:srgbClr val="FF0000"/>
                </a:solidFill>
                <a:latin typeface="Comic Sans MS" panose="030F0702030302020204" pitchFamily="66" charset="0"/>
                <a:ea typeface="宋体" panose="02010600030101010101" pitchFamily="2" charset="-122"/>
              </a:rPr>
              <a:t>协议规定了</a:t>
            </a:r>
            <a:r>
              <a:rPr kumimoji="0" lang="zh-CN" altLang="en-US" sz="2800" b="1" dirty="0">
                <a:solidFill>
                  <a:srgbClr val="FF0000"/>
                </a:solidFill>
                <a:latin typeface="+mn-ea"/>
                <a:ea typeface="+mn-ea"/>
              </a:rPr>
              <a:t>语法、语义、时序</a:t>
            </a:r>
            <a:r>
              <a:rPr kumimoji="0" lang="zh-CN" altLang="en-US" sz="2800" b="1" dirty="0">
                <a:solidFill>
                  <a:srgbClr val="FF0000"/>
                </a:solidFill>
                <a:latin typeface="Comic Sans MS" panose="030F0702030302020204" pitchFamily="66" charset="0"/>
                <a:ea typeface="宋体" panose="02010600030101010101" pitchFamily="2" charset="-122"/>
              </a:rPr>
              <a:t>。</a:t>
            </a:r>
            <a:endParaRPr kumimoji="0" lang="en-US" altLang="zh-CN" sz="2800" b="1" dirty="0">
              <a:solidFill>
                <a:srgbClr val="FF0000"/>
              </a:solidFill>
              <a:latin typeface="Comic Sans MS" panose="030F0702030302020204" pitchFamily="66" charset="0"/>
              <a:ea typeface="宋体" panose="02010600030101010101" pitchFamily="2" charset="-122"/>
            </a:endParaRPr>
          </a:p>
          <a:p>
            <a:pPr eaLnBrk="1" hangingPunct="1">
              <a:buClr>
                <a:schemeClr val="accent2"/>
              </a:buClr>
              <a:buSzPct val="85000"/>
              <a:buFont typeface="Wingdings" panose="05000000000000000000" pitchFamily="2" charset="2"/>
              <a:buNone/>
            </a:pPr>
            <a:r>
              <a:rPr kumimoji="0" lang="en-US" altLang="zh-CN" sz="1600" b="1" dirty="0">
                <a:solidFill>
                  <a:srgbClr val="FF0000"/>
                </a:solidFill>
                <a:latin typeface="Comic Sans MS" panose="030F0702030302020204" pitchFamily="66" charset="0"/>
                <a:ea typeface="宋体" panose="02010600030101010101" pitchFamily="2" charset="-122"/>
              </a:rPr>
              <a:t>            </a:t>
            </a:r>
            <a:r>
              <a:rPr kumimoji="0" lang="zh-CN" altLang="en-US" sz="1600" b="1" dirty="0">
                <a:solidFill>
                  <a:srgbClr val="FF0000"/>
                </a:solidFill>
                <a:latin typeface="Comic Sans MS" panose="030F0702030302020204" pitchFamily="66" charset="0"/>
                <a:ea typeface="宋体" panose="02010600030101010101" pitchFamily="2" charset="-122"/>
              </a:rPr>
              <a:t>（重点：语法，语义，时序）</a:t>
            </a:r>
            <a:endParaRPr kumimoji="0" lang="en-US" altLang="zh-CN" sz="1600" b="1" dirty="0">
              <a:solidFill>
                <a:srgbClr val="FF0000"/>
              </a:solidFill>
              <a:latin typeface="Comic Sans MS" panose="030F0702030302020204" pitchFamily="66" charset="0"/>
              <a:ea typeface="宋体" panose="02010600030101010101" pitchFamily="2" charset="-122"/>
            </a:endParaRPr>
          </a:p>
          <a:p>
            <a:pPr eaLnBrk="1" hangingPunct="1">
              <a:buClr>
                <a:schemeClr val="accent2"/>
              </a:buClr>
              <a:buSzPct val="85000"/>
              <a:buFont typeface="Wingdings" panose="05000000000000000000" pitchFamily="2" charset="2"/>
              <a:buNone/>
            </a:pPr>
            <a:r>
              <a:rPr kumimoji="0" lang="en-US" altLang="zh-CN" sz="2800" b="1" dirty="0">
                <a:solidFill>
                  <a:srgbClr val="FF0000"/>
                </a:solidFill>
                <a:latin typeface="Comic Sans MS" panose="030F0702030302020204" pitchFamily="66" charset="0"/>
                <a:ea typeface="宋体" panose="02010600030101010101" pitchFamily="2" charset="-122"/>
              </a:rPr>
              <a:t>  </a:t>
            </a:r>
            <a:r>
              <a:rPr kumimoji="0" lang="zh-CN" altLang="en-US" sz="2000" b="1" dirty="0">
                <a:solidFill>
                  <a:srgbClr val="FF0000"/>
                </a:solidFill>
                <a:latin typeface="Comic Sans MS" panose="030F0702030302020204" pitchFamily="66" charset="0"/>
                <a:ea typeface="宋体" panose="02010600030101010101" pitchFamily="2" charset="-122"/>
              </a:rPr>
              <a:t>协议</a:t>
            </a:r>
            <a:r>
              <a:rPr kumimoji="0" lang="zh-CN" altLang="en-US" sz="2000" b="1" dirty="0">
                <a:latin typeface="Comic Sans MS" panose="030F0702030302020204" pitchFamily="66" charset="0"/>
                <a:ea typeface="宋体" panose="02010600030101010101" pitchFamily="2" charset="-122"/>
              </a:rPr>
              <a:t>定义了格式，网络实体间发送和接收信息的时序及在信息传输和接收过程中需采取的行动</a:t>
            </a:r>
            <a:endParaRPr kumimoji="0" lang="zh-CN" altLang="en-US" sz="2000" b="1" dirty="0">
              <a:solidFill>
                <a:srgbClr val="FF0000"/>
              </a:solidFill>
              <a:latin typeface="Comic Sans MS" panose="030F0702030302020204" pitchFamily="66" charset="0"/>
              <a:ea typeface="宋体" panose="02010600030101010101" pitchFamily="2" charset="-122"/>
            </a:endParaRPr>
          </a:p>
        </p:txBody>
      </p:sp>
      <p:sp>
        <p:nvSpPr>
          <p:cNvPr id="20488" name="Rectangle 6"/>
          <p:cNvSpPr>
            <a:spLocks noChangeArrowheads="1"/>
          </p:cNvSpPr>
          <p:nvPr/>
        </p:nvSpPr>
        <p:spPr bwMode="auto">
          <a:xfrm>
            <a:off x="5227824" y="4181670"/>
            <a:ext cx="5038599" cy="19050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67133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p:txBody>
          <a:bodyPr/>
          <a:lstStyle/>
          <a:p>
            <a:r>
              <a:rPr lang="zh-CN" altLang="en-US" sz="4000"/>
              <a:t>分层结构中的一些基本概念 </a:t>
            </a:r>
          </a:p>
        </p:txBody>
      </p:sp>
      <p:sp>
        <p:nvSpPr>
          <p:cNvPr id="114691" name="Rectangle 3"/>
          <p:cNvSpPr>
            <a:spLocks noGrp="1" noChangeArrowheads="1"/>
          </p:cNvSpPr>
          <p:nvPr>
            <p:ph type="body" idx="4294967295"/>
          </p:nvPr>
        </p:nvSpPr>
        <p:spPr>
          <a:xfrm>
            <a:off x="609600" y="1447800"/>
            <a:ext cx="11247040" cy="5113338"/>
          </a:xfrm>
        </p:spPr>
        <p:txBody>
          <a:bodyPr/>
          <a:lstStyle/>
          <a:p>
            <a:r>
              <a:rPr lang="zh-CN" altLang="en-US" dirty="0"/>
              <a:t>实体</a:t>
            </a:r>
            <a:r>
              <a:rPr lang="en-US" altLang="zh-CN" dirty="0"/>
              <a:t>(Entity)</a:t>
            </a:r>
          </a:p>
          <a:p>
            <a:pPr lvl="1"/>
            <a:r>
              <a:rPr lang="zh-CN" altLang="en-US" dirty="0"/>
              <a:t>定义</a:t>
            </a:r>
            <a:r>
              <a:rPr lang="en-US" altLang="zh-CN" dirty="0"/>
              <a:t>: </a:t>
            </a:r>
            <a:r>
              <a:rPr lang="zh-CN" altLang="en-US" dirty="0"/>
              <a:t>构成网络系统各个层次的抽象对象</a:t>
            </a:r>
            <a:endParaRPr lang="en-US" altLang="zh-CN" dirty="0"/>
          </a:p>
          <a:p>
            <a:pPr lvl="2"/>
            <a:r>
              <a:rPr lang="zh-CN" altLang="en-US" dirty="0">
                <a:latin typeface="华文中宋" panose="02010600040101010101" pitchFamily="2" charset="-122"/>
              </a:rPr>
              <a:t>任何可发送或接收信息的硬件或软件进程，多数情况下指某个特定的模块</a:t>
            </a:r>
            <a:endParaRPr lang="en-US" altLang="zh-CN" dirty="0">
              <a:latin typeface="华文中宋" panose="02010600040101010101" pitchFamily="2" charset="-122"/>
            </a:endParaRPr>
          </a:p>
          <a:p>
            <a:pPr lvl="1"/>
            <a:r>
              <a:rPr lang="zh-CN" altLang="en-US" dirty="0"/>
              <a:t>向高层提供服务</a:t>
            </a:r>
            <a:endParaRPr lang="en-US" altLang="zh-CN" dirty="0"/>
          </a:p>
          <a:p>
            <a:pPr lvl="1"/>
            <a:r>
              <a:rPr lang="zh-CN" altLang="en-US" dirty="0"/>
              <a:t>通过调用底层实体提供的服务与远程计算机的对等实体进行通信</a:t>
            </a:r>
            <a:endParaRPr lang="en-US" altLang="zh-CN" dirty="0"/>
          </a:p>
          <a:p>
            <a:pPr lvl="1"/>
            <a:endParaRPr lang="en-US" altLang="zh-CN" dirty="0"/>
          </a:p>
        </p:txBody>
      </p:sp>
    </p:spTree>
    <p:extLst>
      <p:ext uri="{BB962C8B-B14F-4D97-AF65-F5344CB8AC3E}">
        <p14:creationId xmlns:p14="http://schemas.microsoft.com/office/powerpoint/2010/main" val="3414451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p:txBody>
          <a:bodyPr/>
          <a:lstStyle/>
          <a:p>
            <a:r>
              <a:rPr lang="zh-CN" altLang="en-US" sz="4000" dirty="0"/>
              <a:t>分层结构中的一些基本概念 </a:t>
            </a:r>
          </a:p>
        </p:txBody>
      </p:sp>
      <p:sp>
        <p:nvSpPr>
          <p:cNvPr id="130051" name="Rectangle 3"/>
          <p:cNvSpPr>
            <a:spLocks noGrp="1" noChangeArrowheads="1"/>
          </p:cNvSpPr>
          <p:nvPr>
            <p:ph type="body" idx="4294967295"/>
          </p:nvPr>
        </p:nvSpPr>
        <p:spPr>
          <a:xfrm>
            <a:off x="938971" y="1436689"/>
            <a:ext cx="6755730" cy="5327650"/>
          </a:xfrm>
        </p:spPr>
        <p:txBody>
          <a:bodyPr/>
          <a:lstStyle/>
          <a:p>
            <a:pPr>
              <a:defRPr/>
            </a:pPr>
            <a:r>
              <a:rPr lang="zh-CN" altLang="en-US" dirty="0"/>
              <a:t>协议</a:t>
            </a:r>
            <a:r>
              <a:rPr lang="en-US" altLang="zh-CN" dirty="0"/>
              <a:t>(Protocol)</a:t>
            </a:r>
            <a:endParaRPr lang="zh-CN" altLang="en-US" dirty="0"/>
          </a:p>
          <a:p>
            <a:pPr lvl="1">
              <a:defRPr/>
            </a:pPr>
            <a:r>
              <a:rPr lang="zh-CN" altLang="en-US" dirty="0"/>
              <a:t>定义</a:t>
            </a:r>
            <a:r>
              <a:rPr lang="en-US" altLang="zh-CN" dirty="0"/>
              <a:t>: </a:t>
            </a:r>
            <a:r>
              <a:rPr lang="zh-CN" altLang="en-US" dirty="0"/>
              <a:t>两个或多个网络</a:t>
            </a:r>
            <a:r>
              <a:rPr lang="zh-CN" altLang="en-US" sz="2400" dirty="0">
                <a:solidFill>
                  <a:srgbClr val="FF0000"/>
                </a:solidFill>
                <a:latin typeface="+mn-ea"/>
              </a:rPr>
              <a:t>对等</a:t>
            </a:r>
            <a:r>
              <a:rPr lang="zh-CN" altLang="en-US" dirty="0">
                <a:solidFill>
                  <a:srgbClr val="FF0000"/>
                </a:solidFill>
                <a:latin typeface="+mn-ea"/>
              </a:rPr>
              <a:t>实体</a:t>
            </a:r>
            <a:r>
              <a:rPr lang="zh-CN" altLang="en-US" dirty="0"/>
              <a:t>之间通信所需遵从的特定规则</a:t>
            </a:r>
          </a:p>
          <a:p>
            <a:pPr lvl="1">
              <a:defRPr/>
            </a:pPr>
            <a:r>
              <a:rPr lang="zh-CN" altLang="en-US" dirty="0"/>
              <a:t>端到端通信</a:t>
            </a:r>
            <a:r>
              <a:rPr lang="en-US" altLang="zh-CN" dirty="0"/>
              <a:t>: </a:t>
            </a:r>
            <a:r>
              <a:rPr lang="zh-CN" altLang="en-US" dirty="0"/>
              <a:t>协议的主要部分</a:t>
            </a:r>
          </a:p>
          <a:p>
            <a:pPr lvl="1">
              <a:defRPr/>
            </a:pPr>
            <a:r>
              <a:rPr lang="zh-CN" altLang="en-US" dirty="0"/>
              <a:t>向上层实体提供服务</a:t>
            </a:r>
            <a:endParaRPr lang="en-US" altLang="zh-CN" dirty="0"/>
          </a:p>
          <a:p>
            <a:pPr lvl="1">
              <a:defRPr/>
            </a:pPr>
            <a:endParaRPr lang="en-US" altLang="zh-CN" dirty="0"/>
          </a:p>
          <a:p>
            <a:pPr>
              <a:defRPr/>
            </a:pPr>
            <a:r>
              <a:rPr lang="zh-CN" altLang="en-US" sz="2800" dirty="0">
                <a:latin typeface="+mn-ea"/>
              </a:rPr>
              <a:t>协议三要素</a:t>
            </a:r>
          </a:p>
          <a:p>
            <a:pPr lvl="1">
              <a:defRPr/>
            </a:pPr>
            <a:r>
              <a:rPr lang="zh-CN" altLang="en-US" sz="2400" dirty="0">
                <a:solidFill>
                  <a:srgbClr val="FF0000"/>
                </a:solidFill>
                <a:latin typeface="+mn-ea"/>
              </a:rPr>
              <a:t>语法</a:t>
            </a:r>
            <a:r>
              <a:rPr lang="zh-CN" altLang="en-US" sz="2400" dirty="0">
                <a:latin typeface="+mn-ea"/>
              </a:rPr>
              <a:t>  数据与控制信息的结构或格式 。 </a:t>
            </a:r>
          </a:p>
          <a:p>
            <a:pPr lvl="1">
              <a:defRPr/>
            </a:pPr>
            <a:r>
              <a:rPr lang="zh-CN" altLang="en-US" sz="2400" dirty="0">
                <a:solidFill>
                  <a:srgbClr val="FF0000"/>
                </a:solidFill>
                <a:latin typeface="+mn-ea"/>
              </a:rPr>
              <a:t>语义</a:t>
            </a:r>
            <a:r>
              <a:rPr lang="zh-CN" altLang="en-US" sz="2400" dirty="0">
                <a:latin typeface="+mn-ea"/>
              </a:rPr>
              <a:t>  需要发出何种控制信息，完成何种动作以及做出何种响应。 </a:t>
            </a:r>
          </a:p>
          <a:p>
            <a:pPr lvl="1">
              <a:defRPr/>
            </a:pPr>
            <a:r>
              <a:rPr lang="zh-CN" altLang="en-US" sz="2400" dirty="0">
                <a:solidFill>
                  <a:srgbClr val="FF0000"/>
                </a:solidFill>
                <a:latin typeface="+mn-ea"/>
              </a:rPr>
              <a:t>同步</a:t>
            </a:r>
            <a:r>
              <a:rPr lang="zh-CN" altLang="en-US" sz="2400" dirty="0">
                <a:latin typeface="+mn-ea"/>
              </a:rPr>
              <a:t>  事件实现顺序的详细说明。 </a:t>
            </a:r>
          </a:p>
          <a:p>
            <a:pPr lvl="1">
              <a:defRPr/>
            </a:pPr>
            <a:endParaRPr lang="zh-CN" altLang="en-US" dirty="0"/>
          </a:p>
        </p:txBody>
      </p:sp>
      <p:grpSp>
        <p:nvGrpSpPr>
          <p:cNvPr id="115716" name="组合 3"/>
          <p:cNvGrpSpPr>
            <a:grpSpLocks/>
          </p:cNvGrpSpPr>
          <p:nvPr/>
        </p:nvGrpSpPr>
        <p:grpSpPr bwMode="auto">
          <a:xfrm>
            <a:off x="8616280" y="1445817"/>
            <a:ext cx="2978150" cy="5172075"/>
            <a:chOff x="5630863" y="1444625"/>
            <a:chExt cx="2978150" cy="5172075"/>
          </a:xfrm>
        </p:grpSpPr>
        <p:pic>
          <p:nvPicPr>
            <p:cNvPr id="115717"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488" y="2176463"/>
              <a:ext cx="346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863" y="1444625"/>
              <a:ext cx="5080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9"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4943475"/>
              <a:ext cx="5080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0"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3270250"/>
              <a:ext cx="5080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1"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488" y="4106863"/>
              <a:ext cx="346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2" name="Line 11"/>
            <p:cNvSpPr>
              <a:spLocks noChangeShapeType="1"/>
            </p:cNvSpPr>
            <p:nvPr/>
          </p:nvSpPr>
          <p:spPr bwMode="auto">
            <a:xfrm>
              <a:off x="6240463" y="1978025"/>
              <a:ext cx="1825625" cy="608013"/>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3" name="Line 12"/>
            <p:cNvSpPr>
              <a:spLocks noChangeShapeType="1"/>
            </p:cNvSpPr>
            <p:nvPr/>
          </p:nvSpPr>
          <p:spPr bwMode="auto">
            <a:xfrm>
              <a:off x="6240463" y="3954463"/>
              <a:ext cx="1825625" cy="609600"/>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4" name="Line 13"/>
            <p:cNvSpPr>
              <a:spLocks noChangeShapeType="1"/>
            </p:cNvSpPr>
            <p:nvPr/>
          </p:nvSpPr>
          <p:spPr bwMode="auto">
            <a:xfrm flipH="1">
              <a:off x="6240463" y="2967038"/>
              <a:ext cx="1825625" cy="608012"/>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5" name="Line 14"/>
            <p:cNvSpPr>
              <a:spLocks noChangeShapeType="1"/>
            </p:cNvSpPr>
            <p:nvPr/>
          </p:nvSpPr>
          <p:spPr bwMode="auto">
            <a:xfrm flipH="1">
              <a:off x="6240463" y="4867275"/>
              <a:ext cx="1825625" cy="609600"/>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6" name="Rectangle 15"/>
            <p:cNvSpPr>
              <a:spLocks/>
            </p:cNvSpPr>
            <p:nvPr/>
          </p:nvSpPr>
          <p:spPr bwMode="auto">
            <a:xfrm>
              <a:off x="6177087" y="1444625"/>
              <a:ext cx="19920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Friendly greeting</a:t>
              </a:r>
            </a:p>
          </p:txBody>
        </p:sp>
        <p:sp>
          <p:nvSpPr>
            <p:cNvPr id="115727" name="Rectangle 16"/>
            <p:cNvSpPr>
              <a:spLocks/>
            </p:cNvSpPr>
            <p:nvPr/>
          </p:nvSpPr>
          <p:spPr bwMode="auto">
            <a:xfrm>
              <a:off x="5905372" y="2857496"/>
              <a:ext cx="1717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Muttered reply</a:t>
              </a:r>
            </a:p>
          </p:txBody>
        </p:sp>
        <p:sp>
          <p:nvSpPr>
            <p:cNvPr id="115728" name="Rectangle 17"/>
            <p:cNvSpPr>
              <a:spLocks/>
            </p:cNvSpPr>
            <p:nvPr/>
          </p:nvSpPr>
          <p:spPr bwMode="auto">
            <a:xfrm>
              <a:off x="6635834" y="3771900"/>
              <a:ext cx="15079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Destination?</a:t>
              </a:r>
            </a:p>
          </p:txBody>
        </p:sp>
        <p:sp>
          <p:nvSpPr>
            <p:cNvPr id="115729" name="Rectangle 18"/>
            <p:cNvSpPr>
              <a:spLocks/>
            </p:cNvSpPr>
            <p:nvPr/>
          </p:nvSpPr>
          <p:spPr bwMode="auto">
            <a:xfrm>
              <a:off x="6286512" y="4714884"/>
              <a:ext cx="7817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HUST</a:t>
              </a:r>
            </a:p>
          </p:txBody>
        </p:sp>
        <p:pic>
          <p:nvPicPr>
            <p:cNvPr id="115730" name="Picture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938" y="5627688"/>
              <a:ext cx="346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31" name="Line 20"/>
            <p:cNvSpPr>
              <a:spLocks noChangeShapeType="1"/>
            </p:cNvSpPr>
            <p:nvPr/>
          </p:nvSpPr>
          <p:spPr bwMode="auto">
            <a:xfrm>
              <a:off x="6284913" y="5627688"/>
              <a:ext cx="1825625" cy="609600"/>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32" name="Rectangle 21"/>
            <p:cNvSpPr>
              <a:spLocks/>
            </p:cNvSpPr>
            <p:nvPr/>
          </p:nvSpPr>
          <p:spPr bwMode="auto">
            <a:xfrm>
              <a:off x="6804025" y="5521325"/>
              <a:ext cx="10222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See you</a:t>
              </a:r>
            </a:p>
          </p:txBody>
        </p:sp>
      </p:grpSp>
    </p:spTree>
    <p:extLst>
      <p:ext uri="{BB962C8B-B14F-4D97-AF65-F5344CB8AC3E}">
        <p14:creationId xmlns:p14="http://schemas.microsoft.com/office/powerpoint/2010/main" val="2795466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p:txBody>
          <a:bodyPr/>
          <a:lstStyle/>
          <a:p>
            <a:r>
              <a:rPr lang="zh-CN" altLang="en-US" sz="3200"/>
              <a:t>分层结构中的一些基本概念</a:t>
            </a:r>
            <a:endParaRPr lang="en-US" altLang="zh-CN" sz="3200"/>
          </a:p>
        </p:txBody>
      </p:sp>
      <p:sp>
        <p:nvSpPr>
          <p:cNvPr id="116739" name="Rectangle 3"/>
          <p:cNvSpPr>
            <a:spLocks noGrp="1" noChangeArrowheads="1"/>
          </p:cNvSpPr>
          <p:nvPr>
            <p:ph type="body" idx="4294967295"/>
          </p:nvPr>
        </p:nvSpPr>
        <p:spPr/>
        <p:txBody>
          <a:bodyPr/>
          <a:lstStyle/>
          <a:p>
            <a:r>
              <a:rPr lang="zh-CN" altLang="en-US"/>
              <a:t>实体的接口</a:t>
            </a:r>
            <a:r>
              <a:rPr lang="en-US" altLang="zh-CN"/>
              <a:t>(Interface)</a:t>
            </a:r>
            <a:endParaRPr lang="zh-CN" altLang="en-US"/>
          </a:p>
          <a:p>
            <a:pPr lvl="1"/>
            <a:r>
              <a:rPr lang="zh-CN" altLang="en-US" sz="2400"/>
              <a:t>垂直 </a:t>
            </a:r>
            <a:r>
              <a:rPr lang="en-US" altLang="zh-CN" sz="2400"/>
              <a:t>(</a:t>
            </a:r>
            <a:r>
              <a:rPr lang="zh-CN" altLang="en-US" sz="2400"/>
              <a:t>向上</a:t>
            </a:r>
            <a:r>
              <a:rPr lang="en-US" altLang="zh-CN" sz="2400"/>
              <a:t>): </a:t>
            </a:r>
            <a:r>
              <a:rPr lang="zh-CN" altLang="en-US" sz="2400"/>
              <a:t>服务接口</a:t>
            </a:r>
          </a:p>
          <a:p>
            <a:pPr lvl="1"/>
            <a:r>
              <a:rPr lang="zh-CN" altLang="en-US" sz="2400"/>
              <a:t>水平 </a:t>
            </a:r>
            <a:r>
              <a:rPr lang="en-US" altLang="zh-CN" sz="2400"/>
              <a:t>(</a:t>
            </a:r>
            <a:r>
              <a:rPr lang="zh-CN" altLang="en-US" sz="2400"/>
              <a:t>对端</a:t>
            </a:r>
            <a:r>
              <a:rPr lang="en-US" altLang="zh-CN" sz="2400"/>
              <a:t>): </a:t>
            </a:r>
            <a:r>
              <a:rPr lang="zh-CN" altLang="en-US" sz="2400"/>
              <a:t>与远程计算机对等实体的对等接口</a:t>
            </a:r>
            <a:endParaRPr lang="en-US" altLang="zh-CN" sz="2400"/>
          </a:p>
          <a:p>
            <a:endParaRPr lang="zh-CN" altLang="en-US"/>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2924176"/>
            <a:ext cx="6624637"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841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p:txBody>
          <a:bodyPr/>
          <a:lstStyle/>
          <a:p>
            <a:r>
              <a:rPr lang="zh-CN" altLang="en-US" sz="3200"/>
              <a:t>分层结构中的一些基本概念</a:t>
            </a:r>
            <a:endParaRPr lang="en-US" altLang="zh-CN" sz="3200"/>
          </a:p>
        </p:txBody>
      </p:sp>
      <p:sp>
        <p:nvSpPr>
          <p:cNvPr id="117763" name="Rectangle 3"/>
          <p:cNvSpPr>
            <a:spLocks noGrp="1" noChangeArrowheads="1"/>
          </p:cNvSpPr>
          <p:nvPr>
            <p:ph type="body" idx="4294967295"/>
          </p:nvPr>
        </p:nvSpPr>
        <p:spPr/>
        <p:txBody>
          <a:bodyPr/>
          <a:lstStyle/>
          <a:p>
            <a:r>
              <a:rPr lang="zh-CN" altLang="en-US"/>
              <a:t>实体、协议、服务</a:t>
            </a:r>
          </a:p>
          <a:p>
            <a:endParaRPr lang="zh-CN" altLang="en-US" sz="3400"/>
          </a:p>
        </p:txBody>
      </p:sp>
      <p:sp>
        <p:nvSpPr>
          <p:cNvPr id="5" name="Rectangle 29"/>
          <p:cNvSpPr>
            <a:spLocks noChangeArrowheads="1"/>
          </p:cNvSpPr>
          <p:nvPr/>
        </p:nvSpPr>
        <p:spPr bwMode="auto">
          <a:xfrm>
            <a:off x="1524000" y="3860800"/>
            <a:ext cx="9144000" cy="2520950"/>
          </a:xfrm>
          <a:prstGeom prst="rect">
            <a:avLst/>
          </a:prstGeom>
          <a:solidFill>
            <a:srgbClr val="FFFFCC"/>
          </a:solidFill>
          <a:ln w="9525">
            <a:noFill/>
            <a:miter lim="800000"/>
            <a:headEnd/>
            <a:tailEnd/>
          </a:ln>
        </p:spPr>
        <p:txBody>
          <a:bodyPr wrap="none" anchor="ctr"/>
          <a:lstStyle/>
          <a:p>
            <a:pPr eaLnBrk="1" hangingPunct="1">
              <a:defRPr/>
            </a:pPr>
            <a:endParaRPr lang="zh-CN" altLang="en-US">
              <a:latin typeface="+mn-ea"/>
              <a:ea typeface="+mn-ea"/>
            </a:endParaRPr>
          </a:p>
        </p:txBody>
      </p:sp>
      <p:grpSp>
        <p:nvGrpSpPr>
          <p:cNvPr id="2" name="Group 32"/>
          <p:cNvGrpSpPr>
            <a:grpSpLocks/>
          </p:cNvGrpSpPr>
          <p:nvPr/>
        </p:nvGrpSpPr>
        <p:grpSpPr bwMode="auto">
          <a:xfrm>
            <a:off x="4610101" y="2527300"/>
            <a:ext cx="2570163" cy="400050"/>
            <a:chOff x="1944" y="1592"/>
            <a:chExt cx="1619" cy="252"/>
          </a:xfrm>
        </p:grpSpPr>
        <p:sp>
          <p:nvSpPr>
            <p:cNvPr id="7" name="Line 6"/>
            <p:cNvSpPr>
              <a:spLocks noChangeShapeType="1"/>
            </p:cNvSpPr>
            <p:nvPr/>
          </p:nvSpPr>
          <p:spPr bwMode="auto">
            <a:xfrm>
              <a:off x="1944" y="1710"/>
              <a:ext cx="1619" cy="0"/>
            </a:xfrm>
            <a:prstGeom prst="line">
              <a:avLst/>
            </a:prstGeom>
            <a:noFill/>
            <a:ln w="28575">
              <a:solidFill>
                <a:srgbClr val="333399"/>
              </a:solidFill>
              <a:prstDash val="dash"/>
              <a:round/>
              <a:headEnd type="triangle" w="med" len="lg"/>
              <a:tailEnd type="triangle" w="med" len="lg"/>
            </a:ln>
            <a:effectLst/>
          </p:spPr>
          <p:txBody>
            <a:bodyPr wrap="none" anchor="ctr"/>
            <a:lstStyle/>
            <a:p>
              <a:pPr eaLnBrk="1" hangingPunct="1">
                <a:defRPr/>
              </a:pPr>
              <a:endParaRPr lang="zh-CN" altLang="en-US">
                <a:latin typeface="+mn-ea"/>
                <a:ea typeface="+mn-ea"/>
              </a:endParaRPr>
            </a:p>
          </p:txBody>
        </p:sp>
        <p:sp>
          <p:nvSpPr>
            <p:cNvPr id="8" name="Text Box 7"/>
            <p:cNvSpPr txBox="1">
              <a:spLocks noChangeArrowheads="1"/>
            </p:cNvSpPr>
            <p:nvPr/>
          </p:nvSpPr>
          <p:spPr bwMode="auto">
            <a:xfrm>
              <a:off x="2492" y="1592"/>
              <a:ext cx="491" cy="252"/>
            </a:xfrm>
            <a:prstGeom prst="rect">
              <a:avLst/>
            </a:prstGeom>
            <a:solidFill>
              <a:schemeClr val="bg1"/>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协 议</a:t>
              </a:r>
            </a:p>
          </p:txBody>
        </p:sp>
      </p:grpSp>
      <p:grpSp>
        <p:nvGrpSpPr>
          <p:cNvPr id="3" name="Group 31"/>
          <p:cNvGrpSpPr>
            <a:grpSpLocks/>
          </p:cNvGrpSpPr>
          <p:nvPr/>
        </p:nvGrpSpPr>
        <p:grpSpPr bwMode="auto">
          <a:xfrm>
            <a:off x="3781426" y="3055938"/>
            <a:ext cx="4144963" cy="1643062"/>
            <a:chOff x="1422" y="1925"/>
            <a:chExt cx="2611" cy="1035"/>
          </a:xfrm>
        </p:grpSpPr>
        <p:sp>
          <p:nvSpPr>
            <p:cNvPr id="10" name="Text Box 12"/>
            <p:cNvSpPr txBox="1">
              <a:spLocks noChangeArrowheads="1"/>
            </p:cNvSpPr>
            <p:nvPr/>
          </p:nvSpPr>
          <p:spPr bwMode="auto">
            <a:xfrm>
              <a:off x="1474" y="2182"/>
              <a:ext cx="756" cy="250"/>
            </a:xfrm>
            <a:prstGeom prst="rect">
              <a:avLst/>
            </a:prstGeom>
            <a:solidFill>
              <a:schemeClr val="bg1"/>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交换原语</a:t>
              </a:r>
            </a:p>
          </p:txBody>
        </p:sp>
        <p:sp>
          <p:nvSpPr>
            <p:cNvPr id="11" name="AutoShape 13"/>
            <p:cNvSpPr>
              <a:spLocks noChangeArrowheads="1"/>
            </p:cNvSpPr>
            <p:nvPr/>
          </p:nvSpPr>
          <p:spPr bwMode="auto">
            <a:xfrm>
              <a:off x="1422" y="1925"/>
              <a:ext cx="102" cy="1035"/>
            </a:xfrm>
            <a:prstGeom prst="upDownArrow">
              <a:avLst>
                <a:gd name="adj1" fmla="val 50000"/>
                <a:gd name="adj2" fmla="val 202941"/>
              </a:avLst>
            </a:prstGeom>
            <a:solidFill>
              <a:schemeClr val="accent1"/>
            </a:solidFill>
            <a:ln w="28575">
              <a:solidFill>
                <a:srgbClr val="333399"/>
              </a:solidFill>
              <a:miter lim="800000"/>
              <a:headEnd type="none" w="med" len="lg"/>
              <a:tailEnd type="none" w="med" len="lg"/>
            </a:ln>
            <a:effectLst/>
          </p:spPr>
          <p:txBody>
            <a:bodyPr vert="eaVert" wrap="none" anchor="ctr"/>
            <a:lstStyle/>
            <a:p>
              <a:pPr eaLnBrk="1" hangingPunct="1">
                <a:defRPr/>
              </a:pPr>
              <a:endParaRPr lang="zh-CN" altLang="en-US">
                <a:latin typeface="+mn-ea"/>
                <a:ea typeface="+mn-ea"/>
              </a:endParaRPr>
            </a:p>
          </p:txBody>
        </p:sp>
        <p:sp>
          <p:nvSpPr>
            <p:cNvPr id="12" name="AutoShape 15"/>
            <p:cNvSpPr>
              <a:spLocks noChangeArrowheads="1"/>
            </p:cNvSpPr>
            <p:nvPr/>
          </p:nvSpPr>
          <p:spPr bwMode="auto">
            <a:xfrm>
              <a:off x="3930" y="1925"/>
              <a:ext cx="103" cy="1035"/>
            </a:xfrm>
            <a:prstGeom prst="upDownArrow">
              <a:avLst>
                <a:gd name="adj1" fmla="val 50000"/>
                <a:gd name="adj2" fmla="val 200971"/>
              </a:avLst>
            </a:prstGeom>
            <a:solidFill>
              <a:schemeClr val="accent1"/>
            </a:solidFill>
            <a:ln w="28575">
              <a:solidFill>
                <a:srgbClr val="333399"/>
              </a:solidFill>
              <a:miter lim="800000"/>
              <a:headEnd type="none" w="med" len="lg"/>
              <a:tailEnd type="none" w="med" len="lg"/>
            </a:ln>
            <a:effectLst/>
          </p:spPr>
          <p:txBody>
            <a:bodyPr vert="eaVert" wrap="none" anchor="ctr"/>
            <a:lstStyle/>
            <a:p>
              <a:pPr eaLnBrk="1" hangingPunct="1">
                <a:defRPr/>
              </a:pPr>
              <a:endParaRPr lang="zh-CN" altLang="en-US">
                <a:latin typeface="+mn-ea"/>
                <a:ea typeface="+mn-ea"/>
              </a:endParaRPr>
            </a:p>
          </p:txBody>
        </p:sp>
        <p:sp>
          <p:nvSpPr>
            <p:cNvPr id="13" name="Text Box 16"/>
            <p:cNvSpPr txBox="1">
              <a:spLocks noChangeArrowheads="1"/>
            </p:cNvSpPr>
            <p:nvPr/>
          </p:nvSpPr>
          <p:spPr bwMode="auto">
            <a:xfrm>
              <a:off x="3199" y="2182"/>
              <a:ext cx="756" cy="250"/>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交换原语</a:t>
              </a:r>
            </a:p>
          </p:txBody>
        </p:sp>
      </p:grpSp>
      <p:sp>
        <p:nvSpPr>
          <p:cNvPr id="14" name="Rectangle 18"/>
          <p:cNvSpPr>
            <a:spLocks noChangeArrowheads="1"/>
          </p:cNvSpPr>
          <p:nvPr/>
        </p:nvSpPr>
        <p:spPr bwMode="auto">
          <a:xfrm>
            <a:off x="3135314" y="2447925"/>
            <a:ext cx="1449387" cy="603250"/>
          </a:xfrm>
          <a:prstGeom prst="rect">
            <a:avLst/>
          </a:prstGeom>
          <a:solidFill>
            <a:srgbClr val="FF99FF"/>
          </a:solidFill>
          <a:ln w="28575">
            <a:solidFill>
              <a:srgbClr val="333399"/>
            </a:solidFill>
            <a:miter lim="800000"/>
            <a:headEnd/>
            <a:tailEnd/>
          </a:ln>
          <a:effectLst>
            <a:outerShdw dist="45791" dir="2021404" algn="ctr" rotWithShape="0">
              <a:schemeClr val="bg2"/>
            </a:outerShdw>
          </a:effectLst>
        </p:spPr>
        <p:txBody>
          <a:bodyPr wrap="none" anchor="ctr"/>
          <a:lstStyle/>
          <a:p>
            <a:pPr algn="ctr" eaLnBrk="1" hangingPunct="1">
              <a:defRPr/>
            </a:pPr>
            <a:endParaRPr lang="zh-CN" altLang="zh-CN" sz="2000">
              <a:solidFill>
                <a:srgbClr val="333399"/>
              </a:solidFill>
              <a:latin typeface="+mn-ea"/>
              <a:ea typeface="+mn-ea"/>
            </a:endParaRPr>
          </a:p>
        </p:txBody>
      </p:sp>
      <p:sp>
        <p:nvSpPr>
          <p:cNvPr id="15" name="Text Box 19"/>
          <p:cNvSpPr txBox="1">
            <a:spLocks noChangeArrowheads="1"/>
          </p:cNvSpPr>
          <p:nvPr/>
        </p:nvSpPr>
        <p:spPr bwMode="auto">
          <a:xfrm>
            <a:off x="3155950" y="2565400"/>
            <a:ext cx="1455738" cy="400050"/>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服 务 用 户</a:t>
            </a:r>
          </a:p>
        </p:txBody>
      </p:sp>
      <p:grpSp>
        <p:nvGrpSpPr>
          <p:cNvPr id="4" name="Group 34"/>
          <p:cNvGrpSpPr>
            <a:grpSpLocks/>
          </p:cNvGrpSpPr>
          <p:nvPr/>
        </p:nvGrpSpPr>
        <p:grpSpPr bwMode="auto">
          <a:xfrm>
            <a:off x="3116264" y="4111626"/>
            <a:ext cx="5475287" cy="1477963"/>
            <a:chOff x="1003" y="2590"/>
            <a:chExt cx="3449" cy="931"/>
          </a:xfrm>
        </p:grpSpPr>
        <p:sp>
          <p:nvSpPr>
            <p:cNvPr id="17" name="Rectangle 4"/>
            <p:cNvSpPr>
              <a:spLocks noChangeArrowheads="1"/>
            </p:cNvSpPr>
            <p:nvPr/>
          </p:nvSpPr>
          <p:spPr bwMode="auto">
            <a:xfrm>
              <a:off x="1003" y="3075"/>
              <a:ext cx="3449" cy="446"/>
            </a:xfrm>
            <a:prstGeom prst="rect">
              <a:avLst/>
            </a:prstGeom>
            <a:solidFill>
              <a:srgbClr val="CCECFF"/>
            </a:solidFill>
            <a:ln w="28575">
              <a:solidFill>
                <a:srgbClr val="333399"/>
              </a:solidFill>
              <a:miter lim="800000"/>
              <a:headEnd/>
              <a:tailEnd/>
            </a:ln>
            <a:effectLst>
              <a:outerShdw dist="71842" dir="2700000" algn="ctr" rotWithShape="0">
                <a:schemeClr val="bg2"/>
              </a:outerShdw>
            </a:effectLst>
          </p:spPr>
          <p:txBody>
            <a:bodyPr wrap="none" anchor="ctr"/>
            <a:lstStyle/>
            <a:p>
              <a:pPr algn="ctr" eaLnBrk="1" hangingPunct="1">
                <a:defRPr/>
              </a:pPr>
              <a:endParaRPr lang="zh-CN" altLang="zh-CN" sz="2000">
                <a:solidFill>
                  <a:srgbClr val="333399"/>
                </a:solidFill>
                <a:latin typeface="+mn-ea"/>
                <a:ea typeface="+mn-ea"/>
              </a:endParaRPr>
            </a:p>
          </p:txBody>
        </p:sp>
        <p:sp>
          <p:nvSpPr>
            <p:cNvPr id="18" name="AutoShape 10"/>
            <p:cNvSpPr>
              <a:spLocks noChangeArrowheads="1"/>
            </p:cNvSpPr>
            <p:nvPr/>
          </p:nvSpPr>
          <p:spPr bwMode="auto">
            <a:xfrm>
              <a:off x="2467" y="2819"/>
              <a:ext cx="574" cy="319"/>
            </a:xfrm>
            <a:prstGeom prst="upArrow">
              <a:avLst>
                <a:gd name="adj1" fmla="val 44315"/>
                <a:gd name="adj2" fmla="val 47083"/>
              </a:avLst>
            </a:prstGeom>
            <a:solidFill>
              <a:srgbClr val="CCECFF"/>
            </a:solidFill>
            <a:ln w="28575">
              <a:solidFill>
                <a:srgbClr val="333399"/>
              </a:solidFill>
              <a:miter lim="800000"/>
              <a:headEnd type="none" w="med" len="lg"/>
              <a:tailEnd type="none" w="med" len="lg"/>
            </a:ln>
            <a:effectLst/>
          </p:spPr>
          <p:txBody>
            <a:bodyPr vert="eaVert" wrap="none" anchor="ctr"/>
            <a:lstStyle/>
            <a:p>
              <a:pPr eaLnBrk="1" hangingPunct="1">
                <a:defRPr/>
              </a:pPr>
              <a:endParaRPr lang="zh-CN" altLang="en-US">
                <a:latin typeface="+mn-ea"/>
                <a:ea typeface="+mn-ea"/>
              </a:endParaRPr>
            </a:p>
          </p:txBody>
        </p:sp>
        <p:sp>
          <p:nvSpPr>
            <p:cNvPr id="19" name="Text Box 11"/>
            <p:cNvSpPr txBox="1">
              <a:spLocks noChangeArrowheads="1"/>
            </p:cNvSpPr>
            <p:nvPr/>
          </p:nvSpPr>
          <p:spPr bwMode="auto">
            <a:xfrm>
              <a:off x="2310" y="2590"/>
              <a:ext cx="917"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提 供 服 务</a:t>
              </a:r>
            </a:p>
          </p:txBody>
        </p:sp>
        <p:sp>
          <p:nvSpPr>
            <p:cNvPr id="20" name="Text Box 20"/>
            <p:cNvSpPr txBox="1">
              <a:spLocks noChangeArrowheads="1"/>
            </p:cNvSpPr>
            <p:nvPr/>
          </p:nvSpPr>
          <p:spPr bwMode="auto">
            <a:xfrm>
              <a:off x="2155" y="3180"/>
              <a:ext cx="1336"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服  务  提  供  者</a:t>
              </a:r>
            </a:p>
          </p:txBody>
        </p:sp>
      </p:grpSp>
      <p:sp>
        <p:nvSpPr>
          <p:cNvPr id="21" name="Line 21"/>
          <p:cNvSpPr>
            <a:spLocks noChangeShapeType="1"/>
          </p:cNvSpPr>
          <p:nvPr/>
        </p:nvSpPr>
        <p:spPr bwMode="auto">
          <a:xfrm>
            <a:off x="2279651" y="3849688"/>
            <a:ext cx="7840663" cy="0"/>
          </a:xfrm>
          <a:prstGeom prst="line">
            <a:avLst/>
          </a:prstGeom>
          <a:noFill/>
          <a:ln w="28575">
            <a:solidFill>
              <a:srgbClr val="333399"/>
            </a:solidFill>
            <a:prstDash val="dash"/>
            <a:round/>
            <a:headEnd type="none" w="med" len="lg"/>
            <a:tailEnd type="none" w="med" len="lg"/>
          </a:ln>
          <a:effectLst/>
        </p:spPr>
        <p:txBody>
          <a:bodyPr/>
          <a:lstStyle/>
          <a:p>
            <a:pPr eaLnBrk="1" hangingPunct="1">
              <a:defRPr/>
            </a:pPr>
            <a:endParaRPr lang="zh-CN" altLang="en-US">
              <a:latin typeface="+mn-ea"/>
              <a:ea typeface="+mn-ea"/>
            </a:endParaRPr>
          </a:p>
        </p:txBody>
      </p:sp>
      <p:sp>
        <p:nvSpPr>
          <p:cNvPr id="22" name="Text Box 22"/>
          <p:cNvSpPr txBox="1">
            <a:spLocks noChangeArrowheads="1"/>
          </p:cNvSpPr>
          <p:nvPr/>
        </p:nvSpPr>
        <p:spPr bwMode="auto">
          <a:xfrm>
            <a:off x="9085264" y="4491038"/>
            <a:ext cx="1030287" cy="400050"/>
          </a:xfrm>
          <a:prstGeom prst="rect">
            <a:avLst/>
          </a:prstGeom>
          <a:solidFill>
            <a:srgbClr val="FFFF99"/>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第 </a:t>
            </a:r>
            <a:r>
              <a:rPr lang="en-US" altLang="zh-CN" sz="2000">
                <a:solidFill>
                  <a:srgbClr val="333399"/>
                </a:solidFill>
                <a:latin typeface="+mn-ea"/>
                <a:ea typeface="+mn-ea"/>
              </a:rPr>
              <a:t>n </a:t>
            </a:r>
            <a:r>
              <a:rPr lang="zh-CN" altLang="en-US" sz="2000">
                <a:solidFill>
                  <a:srgbClr val="333399"/>
                </a:solidFill>
                <a:latin typeface="+mn-ea"/>
                <a:ea typeface="+mn-ea"/>
              </a:rPr>
              <a:t>层</a:t>
            </a:r>
          </a:p>
        </p:txBody>
      </p:sp>
      <p:sp>
        <p:nvSpPr>
          <p:cNvPr id="23" name="Text Box 23"/>
          <p:cNvSpPr txBox="1">
            <a:spLocks noChangeArrowheads="1"/>
          </p:cNvSpPr>
          <p:nvPr/>
        </p:nvSpPr>
        <p:spPr bwMode="auto">
          <a:xfrm>
            <a:off x="8904289" y="2778125"/>
            <a:ext cx="1506537" cy="400050"/>
          </a:xfrm>
          <a:prstGeom prst="rect">
            <a:avLst/>
          </a:prstGeom>
          <a:solidFill>
            <a:schemeClr val="bg1"/>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第 </a:t>
            </a:r>
            <a:r>
              <a:rPr lang="en-US" altLang="zh-CN" sz="2000">
                <a:solidFill>
                  <a:srgbClr val="333399"/>
                </a:solidFill>
                <a:latin typeface="+mn-ea"/>
                <a:ea typeface="+mn-ea"/>
              </a:rPr>
              <a:t>n + 1 </a:t>
            </a:r>
            <a:r>
              <a:rPr lang="zh-CN" altLang="en-US" sz="2000">
                <a:solidFill>
                  <a:srgbClr val="333399"/>
                </a:solidFill>
                <a:latin typeface="+mn-ea"/>
                <a:ea typeface="+mn-ea"/>
              </a:rPr>
              <a:t>层</a:t>
            </a:r>
          </a:p>
        </p:txBody>
      </p:sp>
      <p:sp>
        <p:nvSpPr>
          <p:cNvPr id="24" name="Rectangle 25"/>
          <p:cNvSpPr>
            <a:spLocks noChangeArrowheads="1"/>
          </p:cNvSpPr>
          <p:nvPr/>
        </p:nvSpPr>
        <p:spPr bwMode="auto">
          <a:xfrm>
            <a:off x="7131050" y="2447925"/>
            <a:ext cx="1449388" cy="603250"/>
          </a:xfrm>
          <a:prstGeom prst="rect">
            <a:avLst/>
          </a:prstGeom>
          <a:solidFill>
            <a:srgbClr val="FF99FF"/>
          </a:solidFill>
          <a:ln w="28575">
            <a:solidFill>
              <a:srgbClr val="333399"/>
            </a:solidFill>
            <a:miter lim="800000"/>
            <a:headEnd/>
            <a:tailEnd/>
          </a:ln>
          <a:effectLst>
            <a:outerShdw dist="45791" dir="2021404" algn="ctr" rotWithShape="0">
              <a:schemeClr val="bg2"/>
            </a:outerShdw>
          </a:effectLst>
        </p:spPr>
        <p:txBody>
          <a:bodyPr wrap="none" anchor="ctr"/>
          <a:lstStyle/>
          <a:p>
            <a:pPr algn="ctr" eaLnBrk="1" hangingPunct="1">
              <a:defRPr/>
            </a:pPr>
            <a:endParaRPr lang="zh-CN" altLang="zh-CN" sz="2000">
              <a:solidFill>
                <a:srgbClr val="333399"/>
              </a:solidFill>
              <a:latin typeface="+mn-ea"/>
              <a:ea typeface="+mn-ea"/>
            </a:endParaRPr>
          </a:p>
        </p:txBody>
      </p:sp>
      <p:sp>
        <p:nvSpPr>
          <p:cNvPr id="25" name="Text Box 26"/>
          <p:cNvSpPr txBox="1">
            <a:spLocks noChangeArrowheads="1"/>
          </p:cNvSpPr>
          <p:nvPr/>
        </p:nvSpPr>
        <p:spPr bwMode="auto">
          <a:xfrm>
            <a:off x="7151689" y="2565400"/>
            <a:ext cx="1455737" cy="400050"/>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服 务 用 户</a:t>
            </a:r>
          </a:p>
        </p:txBody>
      </p:sp>
      <p:grpSp>
        <p:nvGrpSpPr>
          <p:cNvPr id="6" name="Group 30"/>
          <p:cNvGrpSpPr>
            <a:grpSpLocks/>
          </p:cNvGrpSpPr>
          <p:nvPr/>
        </p:nvGrpSpPr>
        <p:grpSpPr bwMode="auto">
          <a:xfrm>
            <a:off x="3738564" y="4508501"/>
            <a:ext cx="4225925" cy="506413"/>
            <a:chOff x="1395" y="2840"/>
            <a:chExt cx="2662" cy="319"/>
          </a:xfrm>
        </p:grpSpPr>
        <p:sp>
          <p:nvSpPr>
            <p:cNvPr id="27" name="Rectangle 5"/>
            <p:cNvSpPr>
              <a:spLocks noChangeArrowheads="1"/>
            </p:cNvSpPr>
            <p:nvPr/>
          </p:nvSpPr>
          <p:spPr bwMode="auto">
            <a:xfrm>
              <a:off x="1395" y="2975"/>
              <a:ext cx="151" cy="184"/>
            </a:xfrm>
            <a:prstGeom prst="rect">
              <a:avLst/>
            </a:prstGeom>
            <a:solidFill>
              <a:schemeClr val="bg1"/>
            </a:solidFill>
            <a:ln w="38100">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28" name="Text Box 8"/>
            <p:cNvSpPr txBox="1">
              <a:spLocks noChangeArrowheads="1"/>
            </p:cNvSpPr>
            <p:nvPr/>
          </p:nvSpPr>
          <p:spPr bwMode="auto">
            <a:xfrm>
              <a:off x="1536" y="2840"/>
              <a:ext cx="924"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dirty="0">
                  <a:solidFill>
                    <a:srgbClr val="333399"/>
                  </a:solidFill>
                  <a:latin typeface="+mn-ea"/>
                  <a:ea typeface="+mn-ea"/>
                </a:rPr>
                <a:t>服务访问点</a:t>
              </a:r>
              <a:endParaRPr lang="en-US" altLang="zh-CN" sz="2000" dirty="0">
                <a:solidFill>
                  <a:srgbClr val="333399"/>
                </a:solidFill>
                <a:latin typeface="+mn-ea"/>
                <a:ea typeface="+mn-ea"/>
              </a:endParaRPr>
            </a:p>
          </p:txBody>
        </p:sp>
        <p:sp>
          <p:nvSpPr>
            <p:cNvPr id="29" name="Text Box 9"/>
            <p:cNvSpPr txBox="1">
              <a:spLocks noChangeArrowheads="1"/>
            </p:cNvSpPr>
            <p:nvPr/>
          </p:nvSpPr>
          <p:spPr bwMode="auto">
            <a:xfrm>
              <a:off x="3015" y="2840"/>
              <a:ext cx="924"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dirty="0">
                  <a:solidFill>
                    <a:srgbClr val="333399"/>
                  </a:solidFill>
                  <a:latin typeface="+mn-ea"/>
                  <a:ea typeface="+mn-ea"/>
                </a:rPr>
                <a:t>服务访问点</a:t>
              </a:r>
              <a:endParaRPr lang="en-US" altLang="zh-CN" sz="2000" dirty="0">
                <a:solidFill>
                  <a:srgbClr val="333399"/>
                </a:solidFill>
                <a:latin typeface="+mn-ea"/>
                <a:ea typeface="+mn-ea"/>
              </a:endParaRPr>
            </a:p>
          </p:txBody>
        </p:sp>
        <p:sp>
          <p:nvSpPr>
            <p:cNvPr id="30" name="Rectangle 14"/>
            <p:cNvSpPr>
              <a:spLocks noChangeArrowheads="1"/>
            </p:cNvSpPr>
            <p:nvPr/>
          </p:nvSpPr>
          <p:spPr bwMode="auto">
            <a:xfrm>
              <a:off x="3905" y="2975"/>
              <a:ext cx="152" cy="184"/>
            </a:xfrm>
            <a:prstGeom prst="rect">
              <a:avLst/>
            </a:prstGeom>
            <a:solidFill>
              <a:schemeClr val="bg1"/>
            </a:solidFill>
            <a:ln w="38100">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grpSp>
    </p:spTree>
    <p:extLst>
      <p:ext uri="{BB962C8B-B14F-4D97-AF65-F5344CB8AC3E}">
        <p14:creationId xmlns:p14="http://schemas.microsoft.com/office/powerpoint/2010/main" val="1745103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4000" fill="hold" nodeType="clickEffect">
                                  <p:stCondLst>
                                    <p:cond delay="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zh-CN" altLang="en-US"/>
              <a:t>案例：一个分层的网络</a:t>
            </a:r>
          </a:p>
        </p:txBody>
      </p:sp>
      <p:sp>
        <p:nvSpPr>
          <p:cNvPr id="68613" name="Text Box 5"/>
          <p:cNvSpPr txBox="1">
            <a:spLocks noChangeArrowheads="1"/>
          </p:cNvSpPr>
          <p:nvPr/>
        </p:nvSpPr>
        <p:spPr bwMode="auto">
          <a:xfrm>
            <a:off x="6265863" y="5498355"/>
            <a:ext cx="2709862" cy="830997"/>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400" dirty="0">
                <a:latin typeface="+mn-ea"/>
                <a:ea typeface="+mn-ea"/>
              </a:rPr>
              <a:t>同一层次内可以具有不同的实现实体</a:t>
            </a:r>
            <a:endParaRPr lang="en-US" altLang="zh-CN" sz="2400" dirty="0">
              <a:latin typeface="+mn-ea"/>
              <a:ea typeface="+mn-ea"/>
            </a:endParaRPr>
          </a:p>
        </p:txBody>
      </p:sp>
      <p:pic>
        <p:nvPicPr>
          <p:cNvPr id="1187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4255343"/>
            <a:ext cx="453707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375617"/>
            <a:ext cx="381635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7"/>
          <p:cNvSpPr/>
          <p:nvPr/>
        </p:nvSpPr>
        <p:spPr>
          <a:xfrm>
            <a:off x="2381251" y="2548780"/>
            <a:ext cx="720725" cy="2355850"/>
          </a:xfrm>
          <a:custGeom>
            <a:avLst/>
            <a:gdLst>
              <a:gd name="connsiteX0" fmla="*/ 721360 w 721360"/>
              <a:gd name="connsiteY0" fmla="*/ 0 h 2286000"/>
              <a:gd name="connsiteX1" fmla="*/ 35560 w 721360"/>
              <a:gd name="connsiteY1" fmla="*/ 1173480 h 2286000"/>
              <a:gd name="connsiteX2" fmla="*/ 508000 w 721360"/>
              <a:gd name="connsiteY2" fmla="*/ 2286000 h 2286000"/>
            </a:gdLst>
            <a:ahLst/>
            <a:cxnLst>
              <a:cxn ang="0">
                <a:pos x="connsiteX0" y="connsiteY0"/>
              </a:cxn>
              <a:cxn ang="0">
                <a:pos x="connsiteX1" y="connsiteY1"/>
              </a:cxn>
              <a:cxn ang="0">
                <a:pos x="connsiteX2" y="connsiteY2"/>
              </a:cxn>
            </a:cxnLst>
            <a:rect l="l" t="t" r="r" b="b"/>
            <a:pathLst>
              <a:path w="721360" h="2286000">
                <a:moveTo>
                  <a:pt x="721360" y="0"/>
                </a:moveTo>
                <a:cubicBezTo>
                  <a:pt x="396240" y="396240"/>
                  <a:pt x="71120" y="792480"/>
                  <a:pt x="35560" y="1173480"/>
                </a:cubicBezTo>
                <a:cubicBezTo>
                  <a:pt x="0" y="1554480"/>
                  <a:pt x="254000" y="1920240"/>
                  <a:pt x="508000" y="2286000"/>
                </a:cubicBezTo>
              </a:path>
            </a:pathLst>
          </a:custGeom>
          <a:ln w="28575">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9" name="任意多边形 8"/>
          <p:cNvSpPr/>
          <p:nvPr/>
        </p:nvSpPr>
        <p:spPr>
          <a:xfrm flipH="1">
            <a:off x="4881563" y="2536081"/>
            <a:ext cx="779462" cy="2357437"/>
          </a:xfrm>
          <a:custGeom>
            <a:avLst/>
            <a:gdLst>
              <a:gd name="connsiteX0" fmla="*/ 721360 w 721360"/>
              <a:gd name="connsiteY0" fmla="*/ 0 h 2286000"/>
              <a:gd name="connsiteX1" fmla="*/ 35560 w 721360"/>
              <a:gd name="connsiteY1" fmla="*/ 1173480 h 2286000"/>
              <a:gd name="connsiteX2" fmla="*/ 508000 w 721360"/>
              <a:gd name="connsiteY2" fmla="*/ 2286000 h 2286000"/>
            </a:gdLst>
            <a:ahLst/>
            <a:cxnLst>
              <a:cxn ang="0">
                <a:pos x="connsiteX0" y="connsiteY0"/>
              </a:cxn>
              <a:cxn ang="0">
                <a:pos x="connsiteX1" y="connsiteY1"/>
              </a:cxn>
              <a:cxn ang="0">
                <a:pos x="connsiteX2" y="connsiteY2"/>
              </a:cxn>
            </a:cxnLst>
            <a:rect l="l" t="t" r="r" b="b"/>
            <a:pathLst>
              <a:path w="721360" h="2286000">
                <a:moveTo>
                  <a:pt x="721360" y="0"/>
                </a:moveTo>
                <a:cubicBezTo>
                  <a:pt x="396240" y="396240"/>
                  <a:pt x="71120" y="792480"/>
                  <a:pt x="35560" y="1173480"/>
                </a:cubicBezTo>
                <a:cubicBezTo>
                  <a:pt x="0" y="1554480"/>
                  <a:pt x="254000" y="1920240"/>
                  <a:pt x="508000" y="2286000"/>
                </a:cubicBezTo>
              </a:path>
            </a:pathLst>
          </a:custGeom>
          <a:ln w="28575">
            <a:solidFill>
              <a:schemeClr val="bg2">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352302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4" name="Rectangle 16"/>
          <p:cNvSpPr>
            <a:spLocks noChangeArrowheads="1"/>
          </p:cNvSpPr>
          <p:nvPr/>
        </p:nvSpPr>
        <p:spPr bwMode="auto">
          <a:xfrm>
            <a:off x="7967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4463" name="Rectangle 15"/>
          <p:cNvSpPr>
            <a:spLocks noChangeArrowheads="1"/>
          </p:cNvSpPr>
          <p:nvPr/>
        </p:nvSpPr>
        <p:spPr bwMode="auto">
          <a:xfrm>
            <a:off x="2279651"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19812" name="Rectangle 2"/>
          <p:cNvSpPr>
            <a:spLocks noGrp="1" noChangeArrowheads="1"/>
          </p:cNvSpPr>
          <p:nvPr>
            <p:ph type="title"/>
          </p:nvPr>
        </p:nvSpPr>
        <p:spPr>
          <a:xfrm>
            <a:off x="1981201" y="908051"/>
            <a:ext cx="7567613" cy="792163"/>
          </a:xfrm>
        </p:spPr>
        <p:txBody>
          <a:bodyPr/>
          <a:lstStyle/>
          <a:p>
            <a:pPr algn="ctr"/>
            <a:r>
              <a:rPr lang="zh-CN" altLang="en-US" sz="3200"/>
              <a:t>两个计算机交换文件 </a:t>
            </a:r>
          </a:p>
        </p:txBody>
      </p:sp>
      <p:sp>
        <p:nvSpPr>
          <p:cNvPr id="104453" name="Text Box 5"/>
          <p:cNvSpPr txBox="1">
            <a:spLocks noChangeArrowheads="1"/>
          </p:cNvSpPr>
          <p:nvPr/>
        </p:nvSpPr>
        <p:spPr bwMode="auto">
          <a:xfrm>
            <a:off x="2360613"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4454" name="Text Box 6"/>
          <p:cNvSpPr txBox="1">
            <a:spLocks noChangeArrowheads="1"/>
          </p:cNvSpPr>
          <p:nvPr/>
        </p:nvSpPr>
        <p:spPr bwMode="auto">
          <a:xfrm>
            <a:off x="27114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1</a:t>
            </a:r>
          </a:p>
        </p:txBody>
      </p:sp>
      <p:sp>
        <p:nvSpPr>
          <p:cNvPr id="104457" name="Text Box 9"/>
          <p:cNvSpPr txBox="1">
            <a:spLocks noChangeArrowheads="1"/>
          </p:cNvSpPr>
          <p:nvPr/>
        </p:nvSpPr>
        <p:spPr bwMode="auto">
          <a:xfrm>
            <a:off x="84010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2</a:t>
            </a:r>
          </a:p>
        </p:txBody>
      </p:sp>
      <p:sp>
        <p:nvSpPr>
          <p:cNvPr id="104458" name="Text Box 10"/>
          <p:cNvSpPr txBox="1">
            <a:spLocks noChangeArrowheads="1"/>
          </p:cNvSpPr>
          <p:nvPr/>
        </p:nvSpPr>
        <p:spPr bwMode="auto">
          <a:xfrm>
            <a:off x="8048625"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4459" name="Line 11"/>
          <p:cNvSpPr>
            <a:spLocks noChangeShapeType="1"/>
          </p:cNvSpPr>
          <p:nvPr/>
        </p:nvSpPr>
        <p:spPr bwMode="auto">
          <a:xfrm>
            <a:off x="4151313" y="2960688"/>
            <a:ext cx="3816350" cy="0"/>
          </a:xfrm>
          <a:prstGeom prst="line">
            <a:avLst/>
          </a:prstGeom>
          <a:noFill/>
          <a:ln w="28575">
            <a:solidFill>
              <a:srgbClr val="333399"/>
            </a:solidFill>
            <a:prstDash val="dash"/>
            <a:round/>
            <a:headEnd type="none" w="med" len="lg"/>
            <a:tailEnd type="triangle" w="med" len="lg"/>
          </a:ln>
          <a:effectLst/>
        </p:spPr>
        <p:txBody>
          <a:bodyPr/>
          <a:lstStyle/>
          <a:p>
            <a:pPr eaLnBrk="1" hangingPunct="1">
              <a:defRPr/>
            </a:pPr>
            <a:endParaRPr lang="zh-CN" altLang="en-US">
              <a:latin typeface="+mn-ea"/>
              <a:ea typeface="+mn-ea"/>
            </a:endParaRPr>
          </a:p>
        </p:txBody>
      </p:sp>
      <p:sp>
        <p:nvSpPr>
          <p:cNvPr id="104460" name="Text Box 12"/>
          <p:cNvSpPr txBox="1">
            <a:spLocks noChangeArrowheads="1"/>
          </p:cNvSpPr>
          <p:nvPr/>
        </p:nvSpPr>
        <p:spPr bwMode="auto">
          <a:xfrm>
            <a:off x="4351338" y="1916114"/>
            <a:ext cx="3486150" cy="10064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只看这两个文件传送模块</a:t>
            </a:r>
          </a:p>
          <a:p>
            <a:pPr algn="ctr" eaLnBrk="1" hangingPunct="1">
              <a:defRPr/>
            </a:pPr>
            <a:r>
              <a:rPr lang="zh-CN" altLang="en-US" sz="2000">
                <a:solidFill>
                  <a:srgbClr val="333399"/>
                </a:solidFill>
                <a:latin typeface="+mn-ea"/>
                <a:ea typeface="+mn-ea"/>
              </a:rPr>
              <a:t>好像文件及文件传送命令</a:t>
            </a:r>
          </a:p>
          <a:p>
            <a:pPr algn="ctr" eaLnBrk="1" hangingPunct="1">
              <a:defRPr/>
            </a:pPr>
            <a:r>
              <a:rPr lang="zh-CN" altLang="en-US" sz="2000">
                <a:solidFill>
                  <a:srgbClr val="333399"/>
                </a:solidFill>
                <a:latin typeface="+mn-ea"/>
                <a:ea typeface="+mn-ea"/>
              </a:rPr>
              <a:t>是按照水平方向的虚线传送的</a:t>
            </a:r>
          </a:p>
        </p:txBody>
      </p:sp>
      <p:sp>
        <p:nvSpPr>
          <p:cNvPr id="104465" name="Line 17"/>
          <p:cNvSpPr>
            <a:spLocks noChangeShapeType="1"/>
          </p:cNvSpPr>
          <p:nvPr/>
        </p:nvSpPr>
        <p:spPr bwMode="auto">
          <a:xfrm>
            <a:off x="1774825" y="3328988"/>
            <a:ext cx="8642350" cy="0"/>
          </a:xfrm>
          <a:prstGeom prst="line">
            <a:avLst/>
          </a:prstGeom>
          <a:noFill/>
          <a:ln w="38100">
            <a:solidFill>
              <a:schemeClr val="hlink"/>
            </a:solidFill>
            <a:round/>
            <a:headEnd/>
            <a:tailEnd/>
          </a:ln>
          <a:effectLst/>
        </p:spPr>
        <p:txBody>
          <a:bodyPr/>
          <a:lstStyle/>
          <a:p>
            <a:pPr eaLnBrk="1" hangingPunct="1">
              <a:defRPr/>
            </a:pPr>
            <a:endParaRPr lang="zh-CN" altLang="en-US">
              <a:latin typeface="+mn-ea"/>
              <a:ea typeface="+mn-ea"/>
            </a:endParaRPr>
          </a:p>
        </p:txBody>
      </p:sp>
      <p:sp>
        <p:nvSpPr>
          <p:cNvPr id="104466" name="AutoShape 18"/>
          <p:cNvSpPr>
            <a:spLocks noChangeArrowheads="1"/>
          </p:cNvSpPr>
          <p:nvPr/>
        </p:nvSpPr>
        <p:spPr bwMode="auto">
          <a:xfrm>
            <a:off x="3000375" y="314166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4467" name="AutoShape 19"/>
          <p:cNvSpPr>
            <a:spLocks noChangeArrowheads="1"/>
          </p:cNvSpPr>
          <p:nvPr/>
        </p:nvSpPr>
        <p:spPr bwMode="auto">
          <a:xfrm flipV="1">
            <a:off x="8688388" y="314166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4468" name="Text Box 20"/>
          <p:cNvSpPr txBox="1">
            <a:spLocks noChangeArrowheads="1"/>
          </p:cNvSpPr>
          <p:nvPr/>
        </p:nvSpPr>
        <p:spPr bwMode="auto">
          <a:xfrm>
            <a:off x="1970088" y="3644901"/>
            <a:ext cx="2470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把文件交给下层模块</a:t>
            </a:r>
          </a:p>
          <a:p>
            <a:pPr algn="ctr" eaLnBrk="1" hangingPunct="1">
              <a:defRPr/>
            </a:pPr>
            <a:r>
              <a:rPr lang="zh-CN" altLang="en-US" sz="2000">
                <a:solidFill>
                  <a:srgbClr val="333399"/>
                </a:solidFill>
                <a:latin typeface="+mn-ea"/>
                <a:ea typeface="+mn-ea"/>
              </a:rPr>
              <a:t>进行发送</a:t>
            </a:r>
          </a:p>
        </p:txBody>
      </p:sp>
      <p:sp>
        <p:nvSpPr>
          <p:cNvPr id="104469" name="Text Box 21"/>
          <p:cNvSpPr txBox="1">
            <a:spLocks noChangeArrowheads="1"/>
          </p:cNvSpPr>
          <p:nvPr/>
        </p:nvSpPr>
        <p:spPr bwMode="auto">
          <a:xfrm>
            <a:off x="7807325" y="3644901"/>
            <a:ext cx="2216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把收到的文件交给</a:t>
            </a:r>
          </a:p>
          <a:p>
            <a:pPr algn="ctr" eaLnBrk="1" hangingPunct="1">
              <a:defRPr/>
            </a:pPr>
            <a:r>
              <a:rPr lang="zh-CN" altLang="en-US" sz="2000">
                <a:solidFill>
                  <a:srgbClr val="333399"/>
                </a:solidFill>
                <a:latin typeface="+mn-ea"/>
                <a:ea typeface="+mn-ea"/>
              </a:rPr>
              <a:t>上层模块</a:t>
            </a:r>
          </a:p>
        </p:txBody>
      </p:sp>
      <p:sp>
        <p:nvSpPr>
          <p:cNvPr id="104472" name="AutoShape 24"/>
          <p:cNvSpPr>
            <a:spLocks noChangeArrowheads="1"/>
          </p:cNvSpPr>
          <p:nvPr/>
        </p:nvSpPr>
        <p:spPr bwMode="auto">
          <a:xfrm>
            <a:off x="5303839" y="3860800"/>
            <a:ext cx="1512887" cy="431800"/>
          </a:xfrm>
          <a:prstGeom prst="rightArrow">
            <a:avLst>
              <a:gd name="adj1" fmla="val 50000"/>
              <a:gd name="adj2" fmla="val 87592"/>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7" name="Rectangle 2"/>
          <p:cNvSpPr txBox="1">
            <a:spLocks noChangeArrowheads="1"/>
          </p:cNvSpPr>
          <p:nvPr/>
        </p:nvSpPr>
        <p:spPr bwMode="auto">
          <a:xfrm>
            <a:off x="857250" y="425451"/>
            <a:ext cx="7543800" cy="714375"/>
          </a:xfrm>
          <a:prstGeom prst="rect">
            <a:avLst/>
          </a:prstGeom>
          <a:noFill/>
          <a:ln w="9525">
            <a:noFill/>
            <a:miter lim="800000"/>
            <a:headEnd/>
            <a:tailEnd/>
          </a:ln>
        </p:spPr>
        <p:txBody>
          <a:bodyPr anchor="b"/>
          <a:lstStyle/>
          <a:p>
            <a:pPr>
              <a:defRPr/>
            </a:pPr>
            <a:r>
              <a:rPr lang="zh-CN" altLang="en-US" sz="2800" b="1" i="1" kern="0" dirty="0">
                <a:solidFill>
                  <a:srgbClr val="333399"/>
                </a:solidFill>
                <a:latin typeface="+mj-lt"/>
                <a:ea typeface="+mj-ea"/>
                <a:cs typeface="+mj-cs"/>
              </a:rPr>
              <a:t>案例：分层和协议</a:t>
            </a:r>
          </a:p>
        </p:txBody>
      </p:sp>
    </p:spTree>
    <p:extLst>
      <p:ext uri="{BB962C8B-B14F-4D97-AF65-F5344CB8AC3E}">
        <p14:creationId xmlns:p14="http://schemas.microsoft.com/office/powerpoint/2010/main" val="3100711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4468"/>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4472"/>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4469"/>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44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60"/>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nodeType="afterEffect">
                                  <p:stCondLst>
                                    <p:cond delay="0"/>
                                  </p:stCondLst>
                                  <p:childTnLst>
                                    <p:set>
                                      <p:cBhvr>
                                        <p:cTn id="25" dur="1" fill="hold">
                                          <p:stCondLst>
                                            <p:cond delay="0"/>
                                          </p:stCondLst>
                                        </p:cTn>
                                        <p:tgtEl>
                                          <p:spTgt spid="104459"/>
                                        </p:tgtEl>
                                        <p:attrNameLst>
                                          <p:attrName>style.visibility</p:attrName>
                                        </p:attrNameLst>
                                      </p:cBhvr>
                                      <p:to>
                                        <p:strVal val="visible"/>
                                      </p:to>
                                    </p:set>
                                    <p:animEffect transition="in" filter="wipe(left)">
                                      <p:cBhvr>
                                        <p:cTn id="26" dur="20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0" grpId="0"/>
      <p:bldP spid="104466" grpId="0" animBg="1"/>
      <p:bldP spid="104467" grpId="0" animBg="1"/>
      <p:bldP spid="104468" grpId="0"/>
      <p:bldP spid="104469" grpId="0"/>
      <p:bldP spid="10447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90" name="Rectangle 18"/>
          <p:cNvSpPr>
            <a:spLocks noChangeArrowheads="1"/>
          </p:cNvSpPr>
          <p:nvPr/>
        </p:nvSpPr>
        <p:spPr bwMode="auto">
          <a:xfrm>
            <a:off x="79692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5489" name="Rectangle 17"/>
          <p:cNvSpPr>
            <a:spLocks noChangeArrowheads="1"/>
          </p:cNvSpPr>
          <p:nvPr/>
        </p:nvSpPr>
        <p:spPr bwMode="auto">
          <a:xfrm>
            <a:off x="22796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5474" name="Rectangle 2"/>
          <p:cNvSpPr>
            <a:spLocks noChangeArrowheads="1"/>
          </p:cNvSpPr>
          <p:nvPr/>
        </p:nvSpPr>
        <p:spPr bwMode="auto">
          <a:xfrm>
            <a:off x="7967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5475" name="Rectangle 3"/>
          <p:cNvSpPr>
            <a:spLocks noChangeArrowheads="1"/>
          </p:cNvSpPr>
          <p:nvPr/>
        </p:nvSpPr>
        <p:spPr bwMode="auto">
          <a:xfrm>
            <a:off x="2279651"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20838" name="Rectangle 4"/>
          <p:cNvSpPr>
            <a:spLocks noGrp="1" noChangeArrowheads="1"/>
          </p:cNvSpPr>
          <p:nvPr>
            <p:ph type="title"/>
          </p:nvPr>
        </p:nvSpPr>
        <p:spPr>
          <a:xfrm>
            <a:off x="1981201" y="1065213"/>
            <a:ext cx="7567613" cy="792162"/>
          </a:xfrm>
        </p:spPr>
        <p:txBody>
          <a:bodyPr/>
          <a:lstStyle/>
          <a:p>
            <a:pPr algn="ctr"/>
            <a:r>
              <a:rPr lang="zh-CN" altLang="en-US" sz="3200"/>
              <a:t>再设计一个通信服务模块 </a:t>
            </a:r>
          </a:p>
        </p:txBody>
      </p:sp>
      <p:sp>
        <p:nvSpPr>
          <p:cNvPr id="105477" name="Text Box 5"/>
          <p:cNvSpPr txBox="1">
            <a:spLocks noChangeArrowheads="1"/>
          </p:cNvSpPr>
          <p:nvPr/>
        </p:nvSpPr>
        <p:spPr bwMode="auto">
          <a:xfrm>
            <a:off x="2360613"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5478" name="Text Box 6"/>
          <p:cNvSpPr txBox="1">
            <a:spLocks noChangeArrowheads="1"/>
          </p:cNvSpPr>
          <p:nvPr/>
        </p:nvSpPr>
        <p:spPr bwMode="auto">
          <a:xfrm>
            <a:off x="27114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1</a:t>
            </a:r>
          </a:p>
        </p:txBody>
      </p:sp>
      <p:sp>
        <p:nvSpPr>
          <p:cNvPr id="105479" name="Text Box 7"/>
          <p:cNvSpPr txBox="1">
            <a:spLocks noChangeArrowheads="1"/>
          </p:cNvSpPr>
          <p:nvPr/>
        </p:nvSpPr>
        <p:spPr bwMode="auto">
          <a:xfrm>
            <a:off x="84010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2</a:t>
            </a:r>
          </a:p>
        </p:txBody>
      </p:sp>
      <p:sp>
        <p:nvSpPr>
          <p:cNvPr id="105480" name="Text Box 8"/>
          <p:cNvSpPr txBox="1">
            <a:spLocks noChangeArrowheads="1"/>
          </p:cNvSpPr>
          <p:nvPr/>
        </p:nvSpPr>
        <p:spPr bwMode="auto">
          <a:xfrm>
            <a:off x="8048625"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5481" name="Line 9"/>
          <p:cNvSpPr>
            <a:spLocks noChangeShapeType="1"/>
          </p:cNvSpPr>
          <p:nvPr/>
        </p:nvSpPr>
        <p:spPr bwMode="auto">
          <a:xfrm>
            <a:off x="4151313" y="3752850"/>
            <a:ext cx="3816350" cy="0"/>
          </a:xfrm>
          <a:prstGeom prst="line">
            <a:avLst/>
          </a:prstGeom>
          <a:noFill/>
          <a:ln w="28575">
            <a:solidFill>
              <a:srgbClr val="333399"/>
            </a:solidFill>
            <a:prstDash val="dash"/>
            <a:round/>
            <a:headEnd type="none" w="med" len="lg"/>
            <a:tailEnd type="triangle" w="med" len="lg"/>
          </a:ln>
          <a:effectLst/>
        </p:spPr>
        <p:txBody>
          <a:bodyPr/>
          <a:lstStyle/>
          <a:p>
            <a:pPr eaLnBrk="1" hangingPunct="1">
              <a:defRPr/>
            </a:pPr>
            <a:endParaRPr lang="zh-CN" altLang="en-US">
              <a:latin typeface="+mn-ea"/>
              <a:ea typeface="+mn-ea"/>
            </a:endParaRPr>
          </a:p>
        </p:txBody>
      </p:sp>
      <p:sp>
        <p:nvSpPr>
          <p:cNvPr id="105482" name="Text Box 10"/>
          <p:cNvSpPr txBox="1">
            <a:spLocks noChangeArrowheads="1"/>
          </p:cNvSpPr>
          <p:nvPr/>
        </p:nvSpPr>
        <p:spPr bwMode="auto">
          <a:xfrm>
            <a:off x="4605338" y="2709864"/>
            <a:ext cx="2978150" cy="10064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只看这两个通信服务模块</a:t>
            </a:r>
          </a:p>
          <a:p>
            <a:pPr algn="ctr" eaLnBrk="1" hangingPunct="1">
              <a:defRPr/>
            </a:pPr>
            <a:r>
              <a:rPr lang="zh-CN" altLang="en-US" sz="2000">
                <a:solidFill>
                  <a:srgbClr val="333399"/>
                </a:solidFill>
                <a:latin typeface="+mn-ea"/>
                <a:ea typeface="+mn-ea"/>
              </a:rPr>
              <a:t>好像可直接把文件</a:t>
            </a:r>
            <a:endParaRPr lang="zh-CN" altLang="en-US" sz="2400">
              <a:solidFill>
                <a:srgbClr val="333399"/>
              </a:solidFill>
              <a:latin typeface="+mn-ea"/>
              <a:ea typeface="+mn-ea"/>
            </a:endParaRPr>
          </a:p>
          <a:p>
            <a:pPr algn="ctr" eaLnBrk="1" hangingPunct="1">
              <a:defRPr/>
            </a:pPr>
            <a:r>
              <a:rPr lang="zh-CN" altLang="en-US" sz="2000">
                <a:solidFill>
                  <a:srgbClr val="333399"/>
                </a:solidFill>
                <a:latin typeface="+mn-ea"/>
                <a:ea typeface="+mn-ea"/>
              </a:rPr>
              <a:t>可靠地传送到对方</a:t>
            </a:r>
          </a:p>
        </p:txBody>
      </p:sp>
      <p:sp>
        <p:nvSpPr>
          <p:cNvPr id="105483" name="Line 11"/>
          <p:cNvSpPr>
            <a:spLocks noChangeShapeType="1"/>
          </p:cNvSpPr>
          <p:nvPr/>
        </p:nvSpPr>
        <p:spPr bwMode="auto">
          <a:xfrm>
            <a:off x="1774825" y="4149725"/>
            <a:ext cx="8642350" cy="0"/>
          </a:xfrm>
          <a:prstGeom prst="line">
            <a:avLst/>
          </a:prstGeom>
          <a:noFill/>
          <a:ln w="38100">
            <a:solidFill>
              <a:schemeClr val="hlink"/>
            </a:solidFill>
            <a:round/>
            <a:headEnd/>
            <a:tailEnd/>
          </a:ln>
          <a:effectLst/>
        </p:spPr>
        <p:txBody>
          <a:bodyPr/>
          <a:lstStyle/>
          <a:p>
            <a:pPr eaLnBrk="1" hangingPunct="1">
              <a:defRPr/>
            </a:pPr>
            <a:endParaRPr lang="zh-CN" altLang="en-US">
              <a:latin typeface="+mn-ea"/>
              <a:ea typeface="+mn-ea"/>
            </a:endParaRPr>
          </a:p>
        </p:txBody>
      </p:sp>
      <p:sp>
        <p:nvSpPr>
          <p:cNvPr id="105484" name="AutoShape 12"/>
          <p:cNvSpPr>
            <a:spLocks noChangeArrowheads="1"/>
          </p:cNvSpPr>
          <p:nvPr/>
        </p:nvSpPr>
        <p:spPr bwMode="auto">
          <a:xfrm>
            <a:off x="3000375"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5485" name="AutoShape 13"/>
          <p:cNvSpPr>
            <a:spLocks noChangeArrowheads="1"/>
          </p:cNvSpPr>
          <p:nvPr/>
        </p:nvSpPr>
        <p:spPr bwMode="auto">
          <a:xfrm flipV="1">
            <a:off x="8688388"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5486" name="Text Box 14"/>
          <p:cNvSpPr txBox="1">
            <a:spLocks noChangeArrowheads="1"/>
          </p:cNvSpPr>
          <p:nvPr/>
        </p:nvSpPr>
        <p:spPr bwMode="auto">
          <a:xfrm>
            <a:off x="1970088" y="4508501"/>
            <a:ext cx="2470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把文件交给下层模块</a:t>
            </a:r>
          </a:p>
          <a:p>
            <a:pPr algn="ctr" eaLnBrk="1" hangingPunct="1">
              <a:defRPr/>
            </a:pPr>
            <a:r>
              <a:rPr lang="zh-CN" altLang="en-US" sz="2000">
                <a:solidFill>
                  <a:srgbClr val="333399"/>
                </a:solidFill>
                <a:latin typeface="+mn-ea"/>
                <a:ea typeface="+mn-ea"/>
              </a:rPr>
              <a:t>进行发送</a:t>
            </a:r>
          </a:p>
        </p:txBody>
      </p:sp>
      <p:sp>
        <p:nvSpPr>
          <p:cNvPr id="105487" name="Text Box 15"/>
          <p:cNvSpPr txBox="1">
            <a:spLocks noChangeArrowheads="1"/>
          </p:cNvSpPr>
          <p:nvPr/>
        </p:nvSpPr>
        <p:spPr bwMode="auto">
          <a:xfrm>
            <a:off x="7807325" y="4508501"/>
            <a:ext cx="2216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把收到的文件交给</a:t>
            </a:r>
          </a:p>
          <a:p>
            <a:pPr algn="ctr" eaLnBrk="1" hangingPunct="1">
              <a:defRPr/>
            </a:pPr>
            <a:r>
              <a:rPr lang="zh-CN" altLang="en-US" sz="2000">
                <a:solidFill>
                  <a:srgbClr val="333399"/>
                </a:solidFill>
                <a:latin typeface="+mn-ea"/>
                <a:ea typeface="+mn-ea"/>
              </a:rPr>
              <a:t>上层模块</a:t>
            </a:r>
          </a:p>
        </p:txBody>
      </p:sp>
      <p:sp>
        <p:nvSpPr>
          <p:cNvPr id="105488" name="AutoShape 16"/>
          <p:cNvSpPr>
            <a:spLocks noChangeArrowheads="1"/>
          </p:cNvSpPr>
          <p:nvPr/>
        </p:nvSpPr>
        <p:spPr bwMode="auto">
          <a:xfrm>
            <a:off x="5303839" y="4724400"/>
            <a:ext cx="1512887" cy="431800"/>
          </a:xfrm>
          <a:prstGeom prst="rightArrow">
            <a:avLst>
              <a:gd name="adj1" fmla="val 50000"/>
              <a:gd name="adj2" fmla="val 87592"/>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5491" name="Text Box 19"/>
          <p:cNvSpPr txBox="1">
            <a:spLocks noChangeArrowheads="1"/>
          </p:cNvSpPr>
          <p:nvPr/>
        </p:nvSpPr>
        <p:spPr bwMode="auto">
          <a:xfrm>
            <a:off x="235108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5492" name="Text Box 20"/>
          <p:cNvSpPr txBox="1">
            <a:spLocks noChangeArrowheads="1"/>
          </p:cNvSpPr>
          <p:nvPr/>
        </p:nvSpPr>
        <p:spPr bwMode="auto">
          <a:xfrm>
            <a:off x="805973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5493" name="AutoShape 21"/>
          <p:cNvSpPr>
            <a:spLocks noChangeArrowheads="1"/>
          </p:cNvSpPr>
          <p:nvPr/>
        </p:nvSpPr>
        <p:spPr bwMode="auto">
          <a:xfrm>
            <a:off x="3000375" y="3933825"/>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5494" name="AutoShape 22"/>
          <p:cNvSpPr>
            <a:spLocks noChangeArrowheads="1"/>
          </p:cNvSpPr>
          <p:nvPr/>
        </p:nvSpPr>
        <p:spPr bwMode="auto">
          <a:xfrm flipV="1">
            <a:off x="8688388" y="3860800"/>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24" name="Rectangle 2"/>
          <p:cNvSpPr txBox="1">
            <a:spLocks noChangeArrowheads="1"/>
          </p:cNvSpPr>
          <p:nvPr/>
        </p:nvSpPr>
        <p:spPr bwMode="auto">
          <a:xfrm>
            <a:off x="869973" y="384176"/>
            <a:ext cx="7543800" cy="714375"/>
          </a:xfrm>
          <a:prstGeom prst="rect">
            <a:avLst/>
          </a:prstGeom>
          <a:noFill/>
          <a:ln w="9525">
            <a:noFill/>
            <a:miter lim="800000"/>
            <a:headEnd/>
            <a:tailEnd/>
          </a:ln>
        </p:spPr>
        <p:txBody>
          <a:bodyPr anchor="b"/>
          <a:lstStyle/>
          <a:p>
            <a:pPr>
              <a:defRPr/>
            </a:pPr>
            <a:r>
              <a:rPr lang="zh-CN" altLang="en-US" sz="2800" b="1" i="1" kern="0" dirty="0">
                <a:solidFill>
                  <a:srgbClr val="333399"/>
                </a:solidFill>
                <a:latin typeface="+mj-lt"/>
                <a:ea typeface="+mj-ea"/>
                <a:cs typeface="+mj-cs"/>
              </a:rPr>
              <a:t>案例：分层和协议</a:t>
            </a:r>
          </a:p>
        </p:txBody>
      </p:sp>
    </p:spTree>
    <p:extLst>
      <p:ext uri="{BB962C8B-B14F-4D97-AF65-F5344CB8AC3E}">
        <p14:creationId xmlns:p14="http://schemas.microsoft.com/office/powerpoint/2010/main" val="1131880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549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548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5488"/>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548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105494"/>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054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82"/>
                                        </p:tgtEl>
                                        <p:attrNameLst>
                                          <p:attrName>style.visibility</p:attrName>
                                        </p:attrNameLst>
                                      </p:cBhvr>
                                      <p:to>
                                        <p:strVal val="visible"/>
                                      </p:to>
                                    </p:set>
                                  </p:childTnLst>
                                </p:cTn>
                              </p:par>
                            </p:childTnLst>
                          </p:cTn>
                        </p:par>
                        <p:par>
                          <p:cTn id="29" fill="hold" nodeType="afterGroup">
                            <p:stCondLst>
                              <p:cond delay="0"/>
                            </p:stCondLst>
                            <p:childTnLst>
                              <p:par>
                                <p:cTn id="30" presetID="22" presetClass="entr" presetSubtype="8" fill="hold" nodeType="afterEffect">
                                  <p:stCondLst>
                                    <p:cond delay="0"/>
                                  </p:stCondLst>
                                  <p:childTnLst>
                                    <p:set>
                                      <p:cBhvr>
                                        <p:cTn id="31" dur="1" fill="hold">
                                          <p:stCondLst>
                                            <p:cond delay="0"/>
                                          </p:stCondLst>
                                        </p:cTn>
                                        <p:tgtEl>
                                          <p:spTgt spid="105481"/>
                                        </p:tgtEl>
                                        <p:attrNameLst>
                                          <p:attrName>style.visibility</p:attrName>
                                        </p:attrNameLst>
                                      </p:cBhvr>
                                      <p:to>
                                        <p:strVal val="visible"/>
                                      </p:to>
                                    </p:set>
                                    <p:animEffect transition="in" filter="wipe(left)">
                                      <p:cBhvr>
                                        <p:cTn id="32" dur="20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2" grpId="0"/>
      <p:bldP spid="105484" grpId="0" animBg="1"/>
      <p:bldP spid="105485" grpId="0" animBg="1"/>
      <p:bldP spid="105486" grpId="0"/>
      <p:bldP spid="105487" grpId="0"/>
      <p:bldP spid="105488" grpId="0" animBg="1"/>
      <p:bldP spid="105493" grpId="0" animBg="1"/>
      <p:bldP spid="10549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26" name="Line 30"/>
          <p:cNvSpPr>
            <a:spLocks noChangeShapeType="1"/>
          </p:cNvSpPr>
          <p:nvPr/>
        </p:nvSpPr>
        <p:spPr bwMode="auto">
          <a:xfrm>
            <a:off x="4151313" y="4508500"/>
            <a:ext cx="3816350" cy="0"/>
          </a:xfrm>
          <a:prstGeom prst="line">
            <a:avLst/>
          </a:prstGeom>
          <a:noFill/>
          <a:ln w="28575">
            <a:solidFill>
              <a:srgbClr val="333399"/>
            </a:solidFill>
            <a:round/>
            <a:headEnd/>
            <a:tailEnd/>
          </a:ln>
          <a:effectLst/>
        </p:spPr>
        <p:txBody>
          <a:bodyPr/>
          <a:lstStyle/>
          <a:p>
            <a:pPr eaLnBrk="1" hangingPunct="1">
              <a:defRPr/>
            </a:pPr>
            <a:endParaRPr lang="zh-CN" altLang="en-US">
              <a:latin typeface="+mn-ea"/>
              <a:ea typeface="+mn-ea"/>
            </a:endParaRPr>
          </a:p>
        </p:txBody>
      </p:sp>
      <p:sp>
        <p:nvSpPr>
          <p:cNvPr id="106521" name="Rectangle 25"/>
          <p:cNvSpPr>
            <a:spLocks noChangeArrowheads="1"/>
          </p:cNvSpPr>
          <p:nvPr/>
        </p:nvSpPr>
        <p:spPr bwMode="auto">
          <a:xfrm>
            <a:off x="7969251"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520" name="Rectangle 24"/>
          <p:cNvSpPr>
            <a:spLocks noChangeArrowheads="1"/>
          </p:cNvSpPr>
          <p:nvPr/>
        </p:nvSpPr>
        <p:spPr bwMode="auto">
          <a:xfrm>
            <a:off x="2279651"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498" name="Rectangle 2"/>
          <p:cNvSpPr>
            <a:spLocks noChangeArrowheads="1"/>
          </p:cNvSpPr>
          <p:nvPr/>
        </p:nvSpPr>
        <p:spPr bwMode="auto">
          <a:xfrm>
            <a:off x="79692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499" name="Rectangle 3"/>
          <p:cNvSpPr>
            <a:spLocks noChangeArrowheads="1"/>
          </p:cNvSpPr>
          <p:nvPr/>
        </p:nvSpPr>
        <p:spPr bwMode="auto">
          <a:xfrm>
            <a:off x="22796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500" name="Rectangle 4"/>
          <p:cNvSpPr>
            <a:spLocks noChangeArrowheads="1"/>
          </p:cNvSpPr>
          <p:nvPr/>
        </p:nvSpPr>
        <p:spPr bwMode="auto">
          <a:xfrm>
            <a:off x="7967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501" name="Rectangle 5"/>
          <p:cNvSpPr>
            <a:spLocks noChangeArrowheads="1"/>
          </p:cNvSpPr>
          <p:nvPr/>
        </p:nvSpPr>
        <p:spPr bwMode="auto">
          <a:xfrm>
            <a:off x="2279651"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21865" name="Rectangle 6"/>
          <p:cNvSpPr>
            <a:spLocks noGrp="1" noChangeArrowheads="1"/>
          </p:cNvSpPr>
          <p:nvPr>
            <p:ph type="title"/>
          </p:nvPr>
        </p:nvSpPr>
        <p:spPr>
          <a:xfrm>
            <a:off x="2024063" y="1143001"/>
            <a:ext cx="7543800" cy="714375"/>
          </a:xfrm>
        </p:spPr>
        <p:txBody>
          <a:bodyPr/>
          <a:lstStyle/>
          <a:p>
            <a:pPr algn="ctr"/>
            <a:r>
              <a:rPr lang="zh-CN" altLang="en-US" sz="3200"/>
              <a:t>再设计一个网络接入模块 </a:t>
            </a:r>
          </a:p>
        </p:txBody>
      </p:sp>
      <p:sp>
        <p:nvSpPr>
          <p:cNvPr id="106503" name="Text Box 7"/>
          <p:cNvSpPr txBox="1">
            <a:spLocks noChangeArrowheads="1"/>
          </p:cNvSpPr>
          <p:nvPr/>
        </p:nvSpPr>
        <p:spPr bwMode="auto">
          <a:xfrm>
            <a:off x="2360613"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6504" name="Text Box 8"/>
          <p:cNvSpPr txBox="1">
            <a:spLocks noChangeArrowheads="1"/>
          </p:cNvSpPr>
          <p:nvPr/>
        </p:nvSpPr>
        <p:spPr bwMode="auto">
          <a:xfrm>
            <a:off x="27114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1</a:t>
            </a:r>
          </a:p>
        </p:txBody>
      </p:sp>
      <p:sp>
        <p:nvSpPr>
          <p:cNvPr id="106505" name="Text Box 9"/>
          <p:cNvSpPr txBox="1">
            <a:spLocks noChangeArrowheads="1"/>
          </p:cNvSpPr>
          <p:nvPr/>
        </p:nvSpPr>
        <p:spPr bwMode="auto">
          <a:xfrm>
            <a:off x="84010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2</a:t>
            </a:r>
          </a:p>
        </p:txBody>
      </p:sp>
      <p:sp>
        <p:nvSpPr>
          <p:cNvPr id="106506" name="Text Box 10"/>
          <p:cNvSpPr txBox="1">
            <a:spLocks noChangeArrowheads="1"/>
          </p:cNvSpPr>
          <p:nvPr/>
        </p:nvSpPr>
        <p:spPr bwMode="auto">
          <a:xfrm>
            <a:off x="8048625"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6510" name="AutoShape 14"/>
          <p:cNvSpPr>
            <a:spLocks noChangeArrowheads="1"/>
          </p:cNvSpPr>
          <p:nvPr/>
        </p:nvSpPr>
        <p:spPr bwMode="auto">
          <a:xfrm>
            <a:off x="3000375"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11" name="AutoShape 15"/>
          <p:cNvSpPr>
            <a:spLocks noChangeArrowheads="1"/>
          </p:cNvSpPr>
          <p:nvPr/>
        </p:nvSpPr>
        <p:spPr bwMode="auto">
          <a:xfrm flipV="1">
            <a:off x="8688388"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15" name="Text Box 19"/>
          <p:cNvSpPr txBox="1">
            <a:spLocks noChangeArrowheads="1"/>
          </p:cNvSpPr>
          <p:nvPr/>
        </p:nvSpPr>
        <p:spPr bwMode="auto">
          <a:xfrm>
            <a:off x="235108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6516" name="Text Box 20"/>
          <p:cNvSpPr txBox="1">
            <a:spLocks noChangeArrowheads="1"/>
          </p:cNvSpPr>
          <p:nvPr/>
        </p:nvSpPr>
        <p:spPr bwMode="auto">
          <a:xfrm>
            <a:off x="805973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6517" name="AutoShape 21"/>
          <p:cNvSpPr>
            <a:spLocks noChangeArrowheads="1"/>
          </p:cNvSpPr>
          <p:nvPr/>
        </p:nvSpPr>
        <p:spPr bwMode="auto">
          <a:xfrm>
            <a:off x="3000375" y="3933825"/>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18" name="AutoShape 22"/>
          <p:cNvSpPr>
            <a:spLocks noChangeArrowheads="1"/>
          </p:cNvSpPr>
          <p:nvPr/>
        </p:nvSpPr>
        <p:spPr bwMode="auto">
          <a:xfrm flipV="1">
            <a:off x="8688388" y="3860800"/>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22" name="Text Box 26"/>
          <p:cNvSpPr txBox="1">
            <a:spLocks noChangeArrowheads="1"/>
          </p:cNvSpPr>
          <p:nvPr/>
        </p:nvSpPr>
        <p:spPr bwMode="auto">
          <a:xfrm>
            <a:off x="2351088" y="4327526"/>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网络接入模块</a:t>
            </a:r>
          </a:p>
        </p:txBody>
      </p:sp>
      <p:sp>
        <p:nvSpPr>
          <p:cNvPr id="106523" name="Text Box 27"/>
          <p:cNvSpPr txBox="1">
            <a:spLocks noChangeArrowheads="1"/>
          </p:cNvSpPr>
          <p:nvPr/>
        </p:nvSpPr>
        <p:spPr bwMode="auto">
          <a:xfrm>
            <a:off x="8059738" y="4327526"/>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网络接入模块</a:t>
            </a:r>
          </a:p>
        </p:txBody>
      </p:sp>
      <p:graphicFrame>
        <p:nvGraphicFramePr>
          <p:cNvPr id="121878" name="Object 2"/>
          <p:cNvGraphicFramePr>
            <a:graphicFrameLocks noGrp="1" noChangeAspect="1"/>
          </p:cNvGraphicFramePr>
          <p:nvPr>
            <p:ph idx="1"/>
          </p:nvPr>
        </p:nvGraphicFramePr>
        <p:xfrm>
          <a:off x="5232400" y="4149725"/>
          <a:ext cx="1982788" cy="1150938"/>
        </p:xfrm>
        <a:graphic>
          <a:graphicData uri="http://schemas.openxmlformats.org/presentationml/2006/ole">
            <mc:AlternateContent xmlns:mc="http://schemas.openxmlformats.org/markup-compatibility/2006">
              <mc:Choice xmlns:v="urn:schemas-microsoft-com:vml" Requires="v">
                <p:oleObj spid="_x0000_s13333" name="VISIO" r:id="rId3" imgW="1687068" imgH="964692" progId="Visio.Drawing.6">
                  <p:embed/>
                </p:oleObj>
              </mc:Choice>
              <mc:Fallback>
                <p:oleObj name="VISIO" r:id="rId3" imgW="1687068" imgH="964692" progId="Visio.Drawing.6">
                  <p:embed/>
                  <p:pic>
                    <p:nvPicPr>
                      <p:cNvPr id="1218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4149725"/>
                        <a:ext cx="1982788" cy="1150938"/>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6527" name="Text Box 31"/>
          <p:cNvSpPr txBox="1">
            <a:spLocks noChangeArrowheads="1"/>
          </p:cNvSpPr>
          <p:nvPr/>
        </p:nvSpPr>
        <p:spPr bwMode="auto">
          <a:xfrm>
            <a:off x="5664200" y="4471989"/>
            <a:ext cx="1200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通信网络</a:t>
            </a:r>
          </a:p>
        </p:txBody>
      </p:sp>
      <p:sp>
        <p:nvSpPr>
          <p:cNvPr id="106528" name="Text Box 32"/>
          <p:cNvSpPr txBox="1">
            <a:spLocks noChangeArrowheads="1"/>
          </p:cNvSpPr>
          <p:nvPr/>
        </p:nvSpPr>
        <p:spPr bwMode="auto">
          <a:xfrm>
            <a:off x="4151313" y="3860800"/>
            <a:ext cx="692150" cy="641350"/>
          </a:xfrm>
          <a:prstGeom prst="rect">
            <a:avLst/>
          </a:prstGeom>
          <a:noFill/>
          <a:ln w="9525">
            <a:noFill/>
            <a:miter lim="800000"/>
            <a:headEnd/>
            <a:tailEnd/>
          </a:ln>
          <a:effectLst/>
        </p:spPr>
        <p:txBody>
          <a:bodyPr wrap="none">
            <a:spAutoFit/>
          </a:bodyPr>
          <a:lstStyle/>
          <a:p>
            <a:pPr eaLnBrk="1" hangingPunct="1">
              <a:lnSpc>
                <a:spcPct val="90000"/>
              </a:lnSpc>
              <a:defRPr/>
            </a:pPr>
            <a:r>
              <a:rPr lang="zh-CN" altLang="en-US" sz="2000">
                <a:solidFill>
                  <a:srgbClr val="333399"/>
                </a:solidFill>
                <a:latin typeface="+mn-ea"/>
                <a:ea typeface="+mn-ea"/>
              </a:rPr>
              <a:t>网络</a:t>
            </a:r>
          </a:p>
          <a:p>
            <a:pPr eaLnBrk="1" hangingPunct="1">
              <a:lnSpc>
                <a:spcPct val="90000"/>
              </a:lnSpc>
              <a:defRPr/>
            </a:pPr>
            <a:r>
              <a:rPr lang="zh-CN" altLang="en-US" sz="2000">
                <a:solidFill>
                  <a:srgbClr val="333399"/>
                </a:solidFill>
                <a:latin typeface="+mn-ea"/>
                <a:ea typeface="+mn-ea"/>
              </a:rPr>
              <a:t>接口</a:t>
            </a:r>
          </a:p>
        </p:txBody>
      </p:sp>
      <p:sp>
        <p:nvSpPr>
          <p:cNvPr id="106529" name="Text Box 33"/>
          <p:cNvSpPr txBox="1">
            <a:spLocks noChangeArrowheads="1"/>
          </p:cNvSpPr>
          <p:nvPr/>
        </p:nvSpPr>
        <p:spPr bwMode="auto">
          <a:xfrm>
            <a:off x="7248525" y="3860800"/>
            <a:ext cx="692150" cy="641350"/>
          </a:xfrm>
          <a:prstGeom prst="rect">
            <a:avLst/>
          </a:prstGeom>
          <a:noFill/>
          <a:ln w="9525">
            <a:noFill/>
            <a:miter lim="800000"/>
            <a:headEnd/>
            <a:tailEnd/>
          </a:ln>
          <a:effectLst/>
        </p:spPr>
        <p:txBody>
          <a:bodyPr wrap="none">
            <a:spAutoFit/>
          </a:bodyPr>
          <a:lstStyle/>
          <a:p>
            <a:pPr eaLnBrk="1" hangingPunct="1">
              <a:lnSpc>
                <a:spcPct val="90000"/>
              </a:lnSpc>
              <a:defRPr/>
            </a:pPr>
            <a:r>
              <a:rPr lang="zh-CN" altLang="en-US" sz="2000">
                <a:solidFill>
                  <a:srgbClr val="333399"/>
                </a:solidFill>
                <a:latin typeface="+mn-ea"/>
                <a:ea typeface="+mn-ea"/>
              </a:rPr>
              <a:t>网络</a:t>
            </a:r>
          </a:p>
          <a:p>
            <a:pPr eaLnBrk="1" hangingPunct="1">
              <a:lnSpc>
                <a:spcPct val="90000"/>
              </a:lnSpc>
              <a:defRPr/>
            </a:pPr>
            <a:r>
              <a:rPr lang="zh-CN" altLang="en-US" sz="2000">
                <a:solidFill>
                  <a:srgbClr val="333399"/>
                </a:solidFill>
                <a:latin typeface="+mn-ea"/>
                <a:ea typeface="+mn-ea"/>
              </a:rPr>
              <a:t>接口</a:t>
            </a:r>
          </a:p>
        </p:txBody>
      </p:sp>
      <p:sp>
        <p:nvSpPr>
          <p:cNvPr id="106530" name="AutoShape 34"/>
          <p:cNvSpPr>
            <a:spLocks noChangeArrowheads="1"/>
          </p:cNvSpPr>
          <p:nvPr/>
        </p:nvSpPr>
        <p:spPr bwMode="auto">
          <a:xfrm>
            <a:off x="4367214" y="4581526"/>
            <a:ext cx="1368425" cy="288925"/>
          </a:xfrm>
          <a:prstGeom prst="rightArrow">
            <a:avLst>
              <a:gd name="adj1" fmla="val 50000"/>
              <a:gd name="adj2" fmla="val 118407"/>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6531" name="AutoShape 35"/>
          <p:cNvSpPr>
            <a:spLocks noChangeArrowheads="1"/>
          </p:cNvSpPr>
          <p:nvPr/>
        </p:nvSpPr>
        <p:spPr bwMode="auto">
          <a:xfrm>
            <a:off x="6959601" y="4581526"/>
            <a:ext cx="1368425" cy="288925"/>
          </a:xfrm>
          <a:prstGeom prst="rightArrow">
            <a:avLst>
              <a:gd name="adj1" fmla="val 50000"/>
              <a:gd name="adj2" fmla="val 118407"/>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6532" name="Text Box 36"/>
          <p:cNvSpPr txBox="1">
            <a:spLocks noChangeArrowheads="1"/>
          </p:cNvSpPr>
          <p:nvPr/>
        </p:nvSpPr>
        <p:spPr bwMode="auto">
          <a:xfrm>
            <a:off x="2495550" y="5151438"/>
            <a:ext cx="6584950" cy="830262"/>
          </a:xfrm>
          <a:prstGeom prst="rect">
            <a:avLst/>
          </a:prstGeom>
          <a:noFill/>
          <a:ln w="9525">
            <a:noFill/>
            <a:miter lim="800000"/>
            <a:headEnd/>
            <a:tailEnd/>
          </a:ln>
          <a:effectLst/>
        </p:spPr>
        <p:txBody>
          <a:bodyPr>
            <a:spAutoFit/>
          </a:bodyPr>
          <a:lstStyle/>
          <a:p>
            <a:pPr eaLnBrk="1" hangingPunct="1">
              <a:defRPr/>
            </a:pPr>
            <a:r>
              <a:rPr lang="zh-CN" altLang="en-US" sz="2400">
                <a:solidFill>
                  <a:srgbClr val="333399"/>
                </a:solidFill>
                <a:latin typeface="+mn-ea"/>
                <a:ea typeface="+mn-ea"/>
              </a:rPr>
              <a:t>网络接入模块负责做与网络接口细节有关的工作</a:t>
            </a:r>
          </a:p>
          <a:p>
            <a:pPr algn="ctr" eaLnBrk="1" hangingPunct="1">
              <a:defRPr/>
            </a:pPr>
            <a:r>
              <a:rPr lang="zh-CN" altLang="en-US" sz="2400">
                <a:solidFill>
                  <a:srgbClr val="333399"/>
                </a:solidFill>
                <a:latin typeface="+mn-ea"/>
                <a:ea typeface="+mn-ea"/>
              </a:rPr>
              <a:t>例如，规定传输的帧格式，帧的最大长度等。</a:t>
            </a:r>
          </a:p>
        </p:txBody>
      </p:sp>
      <p:sp>
        <p:nvSpPr>
          <p:cNvPr id="30" name="Rectangle 2"/>
          <p:cNvSpPr txBox="1">
            <a:spLocks noChangeArrowheads="1"/>
          </p:cNvSpPr>
          <p:nvPr/>
        </p:nvSpPr>
        <p:spPr bwMode="auto">
          <a:xfrm>
            <a:off x="911424" y="419101"/>
            <a:ext cx="7543800" cy="714375"/>
          </a:xfrm>
          <a:prstGeom prst="rect">
            <a:avLst/>
          </a:prstGeom>
          <a:noFill/>
          <a:ln w="9525">
            <a:noFill/>
            <a:miter lim="800000"/>
            <a:headEnd/>
            <a:tailEnd/>
          </a:ln>
        </p:spPr>
        <p:txBody>
          <a:bodyPr anchor="b"/>
          <a:lstStyle/>
          <a:p>
            <a:pPr>
              <a:defRPr/>
            </a:pPr>
            <a:r>
              <a:rPr lang="zh-CN" altLang="en-US" sz="2800" b="1" i="1" kern="0" dirty="0">
                <a:solidFill>
                  <a:srgbClr val="333399"/>
                </a:solidFill>
                <a:latin typeface="+mj-lt"/>
                <a:ea typeface="+mj-ea"/>
                <a:cs typeface="+mj-cs"/>
              </a:rPr>
              <a:t>案例：分层和协议</a:t>
            </a:r>
          </a:p>
        </p:txBody>
      </p:sp>
    </p:spTree>
    <p:extLst>
      <p:ext uri="{BB962C8B-B14F-4D97-AF65-F5344CB8AC3E}">
        <p14:creationId xmlns:p14="http://schemas.microsoft.com/office/powerpoint/2010/main" val="2363541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06517"/>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06530"/>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106531"/>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106518"/>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106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0" grpId="0" animBg="1"/>
      <p:bldP spid="106511" grpId="0" animBg="1"/>
      <p:bldP spid="106517" grpId="0" animBg="1"/>
      <p:bldP spid="106518" grpId="0" animBg="1"/>
      <p:bldP spid="106530" grpId="0" animBg="1"/>
      <p:bldP spid="106531" grpId="0" animBg="1"/>
      <p:bldP spid="10653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a:t>案例：一个分层的网络</a:t>
            </a:r>
            <a:endParaRPr lang="zh-CN" altLang="zh-CN"/>
          </a:p>
        </p:txBody>
      </p:sp>
      <p:grpSp>
        <p:nvGrpSpPr>
          <p:cNvPr id="122883" name="组合 23"/>
          <p:cNvGrpSpPr>
            <a:grpSpLocks/>
          </p:cNvGrpSpPr>
          <p:nvPr/>
        </p:nvGrpSpPr>
        <p:grpSpPr bwMode="auto">
          <a:xfrm>
            <a:off x="1881188" y="1714500"/>
            <a:ext cx="8786812" cy="3462338"/>
            <a:chOff x="357158" y="1714488"/>
            <a:chExt cx="8786842" cy="3462061"/>
          </a:xfrm>
        </p:grpSpPr>
        <p:pic>
          <p:nvPicPr>
            <p:cNvPr id="12288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2492822"/>
              <a:ext cx="4120442" cy="25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143358" y="3428851"/>
              <a:ext cx="4248165" cy="461926"/>
            </a:xfrm>
            <a:prstGeom prst="rect">
              <a:avLst/>
            </a:prstGeom>
          </p:spPr>
          <p:txBody>
            <a:bodyPr wrap="none">
              <a:spAutoFit/>
            </a:bodyPr>
            <a:lstStyle/>
            <a:p>
              <a:pPr lvl="1" eaLnBrk="1" hangingPunct="1">
                <a:defRPr/>
              </a:pPr>
              <a:r>
                <a:rPr lang="en-US" altLang="zh-CN" sz="2400" dirty="0">
                  <a:latin typeface="+mn-lt"/>
                </a:rPr>
                <a:t>RRP = request/reply protocol</a:t>
              </a:r>
            </a:p>
          </p:txBody>
        </p:sp>
        <p:sp>
          <p:nvSpPr>
            <p:cNvPr id="11" name="矩形 10"/>
            <p:cNvSpPr/>
            <p:nvPr/>
          </p:nvSpPr>
          <p:spPr>
            <a:xfrm>
              <a:off x="4143358" y="3857442"/>
              <a:ext cx="4706954" cy="461926"/>
            </a:xfrm>
            <a:prstGeom prst="rect">
              <a:avLst/>
            </a:prstGeom>
          </p:spPr>
          <p:txBody>
            <a:bodyPr wrap="none">
              <a:spAutoFit/>
            </a:bodyPr>
            <a:lstStyle/>
            <a:p>
              <a:pPr lvl="1" eaLnBrk="1" hangingPunct="1">
                <a:defRPr/>
              </a:pPr>
              <a:r>
                <a:rPr lang="en-US" altLang="zh-CN" sz="2400" dirty="0">
                  <a:latin typeface="+mn-lt"/>
                </a:rPr>
                <a:t>MSP = message stream protocol </a:t>
              </a:r>
            </a:p>
          </p:txBody>
        </p:sp>
        <p:sp>
          <p:nvSpPr>
            <p:cNvPr id="12" name="矩形 11"/>
            <p:cNvSpPr/>
            <p:nvPr/>
          </p:nvSpPr>
          <p:spPr>
            <a:xfrm>
              <a:off x="4143358" y="4714623"/>
              <a:ext cx="4143389" cy="461926"/>
            </a:xfrm>
            <a:prstGeom prst="rect">
              <a:avLst/>
            </a:prstGeom>
          </p:spPr>
          <p:txBody>
            <a:bodyPr>
              <a:spAutoFit/>
            </a:bodyPr>
            <a:lstStyle/>
            <a:p>
              <a:pPr lvl="1" eaLnBrk="1" hangingPunct="1">
                <a:defRPr/>
              </a:pPr>
              <a:r>
                <a:rPr lang="en-US" altLang="zh-CN" sz="2400" dirty="0">
                  <a:latin typeface="+mn-lt"/>
                </a:rPr>
                <a:t>HHP = host to host protocol</a:t>
              </a:r>
            </a:p>
          </p:txBody>
        </p:sp>
        <p:sp>
          <p:nvSpPr>
            <p:cNvPr id="122889" name="矩形 12"/>
            <p:cNvSpPr>
              <a:spLocks noChangeArrowheads="1"/>
            </p:cNvSpPr>
            <p:nvPr/>
          </p:nvSpPr>
          <p:spPr bwMode="auto">
            <a:xfrm>
              <a:off x="4571984" y="1714488"/>
              <a:ext cx="4572016" cy="120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ea typeface="宋体" panose="02010600030101010101" pitchFamily="2" charset="-122"/>
                </a:rPr>
                <a:t>File Application</a:t>
              </a:r>
            </a:p>
            <a:p>
              <a:pPr eaLnBrk="1" hangingPunct="1">
                <a:spcBef>
                  <a:spcPct val="0"/>
                </a:spcBef>
                <a:buClrTx/>
                <a:buSzTx/>
                <a:buFontTx/>
                <a:buNone/>
              </a:pPr>
              <a:r>
                <a:rPr kumimoji="0" lang="en-US" altLang="zh-CN" sz="2400">
                  <a:ea typeface="宋体" panose="02010600030101010101" pitchFamily="2" charset="-122"/>
                </a:rPr>
                <a:t>Digital library application</a:t>
              </a:r>
            </a:p>
            <a:p>
              <a:pPr eaLnBrk="1" hangingPunct="1">
                <a:spcBef>
                  <a:spcPct val="0"/>
                </a:spcBef>
                <a:buClrTx/>
                <a:buSzTx/>
                <a:buFontTx/>
                <a:buNone/>
              </a:pPr>
              <a:r>
                <a:rPr kumimoji="0" lang="en-US" altLang="zh-CN" sz="2400">
                  <a:ea typeface="宋体" panose="02010600030101010101" pitchFamily="2" charset="-122"/>
                </a:rPr>
                <a:t>Video application</a:t>
              </a:r>
              <a:endParaRPr kumimoji="0" lang="zh-CN" altLang="en-US" sz="2400">
                <a:ea typeface="宋体" panose="02010600030101010101" pitchFamily="2" charset="-122"/>
              </a:endParaRPr>
            </a:p>
          </p:txBody>
        </p:sp>
        <p:cxnSp>
          <p:nvCxnSpPr>
            <p:cNvPr id="15" name="直接连接符 14"/>
            <p:cNvCxnSpPr/>
            <p:nvPr/>
          </p:nvCxnSpPr>
          <p:spPr>
            <a:xfrm flipV="1">
              <a:off x="3857607" y="2071647"/>
              <a:ext cx="714377" cy="64288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929045" y="3428851"/>
              <a:ext cx="642939" cy="500023"/>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H="1">
              <a:off x="3821925" y="4107426"/>
              <a:ext cx="857181" cy="64293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2884" name="灯片编号占位符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77724FF-CDFA-4542-9E9F-58553278927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88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6916890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82"/>
          <p:cNvSpPr>
            <a:spLocks noGrp="1" noChangeArrowheads="1"/>
          </p:cNvSpPr>
          <p:nvPr>
            <p:ph type="title"/>
          </p:nvPr>
        </p:nvSpPr>
        <p:spPr/>
        <p:txBody>
          <a:bodyPr/>
          <a:lstStyle/>
          <a:p>
            <a:pPr eaLnBrk="1" hangingPunct="1"/>
            <a:r>
              <a:rPr lang="zh-CN" altLang="en-US"/>
              <a:t>分层的协议图</a:t>
            </a:r>
            <a:endParaRPr lang="en-US" altLang="zh-CN"/>
          </a:p>
        </p:txBody>
      </p:sp>
      <p:pic>
        <p:nvPicPr>
          <p:cNvPr id="123907"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1" y="1340768"/>
            <a:ext cx="75612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矩形 5"/>
          <p:cNvSpPr>
            <a:spLocks noChangeArrowheads="1"/>
          </p:cNvSpPr>
          <p:nvPr/>
        </p:nvSpPr>
        <p:spPr bwMode="auto">
          <a:xfrm>
            <a:off x="1952625" y="5912767"/>
            <a:ext cx="83581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a:solidFill>
                  <a:srgbClr val="3333CC"/>
                </a:solidFill>
                <a:latin typeface="Arial" panose="020B0604020202020204" pitchFamily="34" charset="0"/>
                <a:ea typeface="宋体" panose="02010600030101010101" pitchFamily="2" charset="-122"/>
              </a:rPr>
              <a:t>问题</a:t>
            </a:r>
            <a:r>
              <a:rPr kumimoji="0" lang="en-US" altLang="zh-CN" sz="2400" b="1">
                <a:solidFill>
                  <a:srgbClr val="3333CC"/>
                </a:solidFill>
                <a:latin typeface="Arial" panose="020B0604020202020204" pitchFamily="34" charset="0"/>
                <a:ea typeface="宋体" panose="02010600030101010101" pitchFamily="2" charset="-122"/>
              </a:rPr>
              <a:t>1. </a:t>
            </a:r>
            <a:r>
              <a:rPr kumimoji="0" lang="zh-CN" altLang="en-US" sz="2400" b="1">
                <a:solidFill>
                  <a:srgbClr val="3333CC"/>
                </a:solidFill>
                <a:latin typeface="Arial" panose="020B0604020202020204" pitchFamily="34" charset="0"/>
                <a:ea typeface="宋体" panose="02010600030101010101" pitchFamily="2" charset="-122"/>
              </a:rPr>
              <a:t>如何在不同层次之间共享信息 </a:t>
            </a:r>
            <a:r>
              <a:rPr kumimoji="0" lang="en-US" altLang="zh-CN" sz="2400" b="1">
                <a:solidFill>
                  <a:srgbClr val="3333CC"/>
                </a:solidFill>
                <a:latin typeface="Arial" panose="020B0604020202020204" pitchFamily="34" charset="0"/>
                <a:ea typeface="宋体" panose="02010600030101010101" pitchFamily="2" charset="-122"/>
              </a:rPr>
              <a:t>?</a:t>
            </a:r>
          </a:p>
          <a:p>
            <a:pPr eaLnBrk="1" hangingPunct="1">
              <a:spcBef>
                <a:spcPct val="0"/>
              </a:spcBef>
              <a:buClrTx/>
              <a:buSzTx/>
              <a:buFontTx/>
              <a:buNone/>
            </a:pPr>
            <a:r>
              <a:rPr kumimoji="0" lang="zh-CN" altLang="en-US" sz="2400" b="1">
                <a:solidFill>
                  <a:srgbClr val="3333CC"/>
                </a:solidFill>
                <a:latin typeface="Arial" panose="020B0604020202020204" pitchFamily="34" charset="0"/>
                <a:ea typeface="宋体" panose="02010600030101010101" pitchFamily="2" charset="-122"/>
              </a:rPr>
              <a:t>问题</a:t>
            </a:r>
            <a:r>
              <a:rPr kumimoji="0" lang="en-US" altLang="zh-CN" sz="2400" b="1">
                <a:solidFill>
                  <a:srgbClr val="3333CC"/>
                </a:solidFill>
                <a:latin typeface="Arial" panose="020B0604020202020204" pitchFamily="34" charset="0"/>
                <a:ea typeface="宋体" panose="02010600030101010101" pitchFamily="2" charset="-122"/>
              </a:rPr>
              <a:t>2. </a:t>
            </a:r>
            <a:r>
              <a:rPr kumimoji="0" lang="zh-CN" altLang="en-US" sz="2400" b="1">
                <a:solidFill>
                  <a:srgbClr val="3333CC"/>
                </a:solidFill>
                <a:latin typeface="Arial" panose="020B0604020202020204" pitchFamily="34" charset="0"/>
                <a:ea typeface="宋体" panose="02010600030101010101" pitchFamily="2" charset="-122"/>
              </a:rPr>
              <a:t>如何在同一层内共享信息 </a:t>
            </a:r>
            <a:r>
              <a:rPr kumimoji="0" lang="en-US" altLang="zh-CN" sz="2400" b="1">
                <a:solidFill>
                  <a:srgbClr val="3333CC"/>
                </a:solidFill>
                <a:latin typeface="Arial" panose="020B0604020202020204" pitchFamily="34" charset="0"/>
                <a:ea typeface="宋体" panose="02010600030101010101" pitchFamily="2" charset="-122"/>
              </a:rPr>
              <a:t>?</a:t>
            </a:r>
          </a:p>
        </p:txBody>
      </p:sp>
      <p:sp>
        <p:nvSpPr>
          <p:cNvPr id="123909"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EB250E2-F704-4C76-9851-D54743F8BB2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89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709803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p:cNvSpPr>
          <p:nvPr>
            <p:ph type="sldNum" sz="quarter" idx="11"/>
          </p:nvPr>
        </p:nvSpPr>
        <p:spPr>
          <a:xfrm>
            <a:off x="9418639" y="6462714"/>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7B1ADBB6-E16A-4A81-90E1-B67C3CE8F558}" type="slidenum">
              <a:rPr kumimoji="0" lang="en-US" altLang="zh-CN" sz="1600">
                <a:solidFill>
                  <a:schemeClr val="bg2"/>
                </a:solidFill>
                <a:latin typeface="Arial" panose="020B0604020202020204" pitchFamily="34" charset="0"/>
                <a:ea typeface="华文隶书" panose="02010800040101010101" pitchFamily="2" charset="-122"/>
              </a:rPr>
              <a:pPr algn="l">
                <a:spcBef>
                  <a:spcPct val="0"/>
                </a:spcBef>
                <a:buClrTx/>
                <a:buSzTx/>
                <a:buFontTx/>
                <a:buNone/>
              </a:pPr>
              <a:t>9</a:t>
            </a:fld>
            <a:r>
              <a:rPr kumimoji="0" lang="en-US" altLang="zh-CN" sz="1600">
                <a:solidFill>
                  <a:schemeClr val="bg2"/>
                </a:solidFill>
                <a:latin typeface="Arial" panose="020B0604020202020204" pitchFamily="34" charset="0"/>
                <a:ea typeface="华文隶书" panose="02010800040101010101" pitchFamily="2" charset="-122"/>
              </a:rPr>
              <a:t>-</a:t>
            </a:r>
            <a:endParaRPr kumimoji="0" lang="en-US" altLang="zh-CN" sz="1600">
              <a:solidFill>
                <a:schemeClr val="bg2"/>
              </a:solidFill>
              <a:latin typeface="华文隶书" panose="02010800040101010101" pitchFamily="2" charset="-122"/>
              <a:ea typeface="宋体" panose="02010600030101010101" pitchFamily="2" charset="-122"/>
            </a:endParaRPr>
          </a:p>
        </p:txBody>
      </p:sp>
      <p:sp>
        <p:nvSpPr>
          <p:cNvPr id="22531" name="Rectangle 2"/>
          <p:cNvSpPr>
            <a:spLocks noGrp="1" noChangeArrowheads="1"/>
          </p:cNvSpPr>
          <p:nvPr>
            <p:ph type="title"/>
          </p:nvPr>
        </p:nvSpPr>
        <p:spPr>
          <a:xfrm>
            <a:off x="911424" y="638970"/>
            <a:ext cx="8352367" cy="647700"/>
          </a:xfrm>
        </p:spPr>
        <p:txBody>
          <a:bodyPr/>
          <a:lstStyle/>
          <a:p>
            <a:r>
              <a:rPr lang="zh-CN" altLang="en-US" dirty="0">
                <a:ea typeface="宋体" panose="02010600030101010101" pitchFamily="2" charset="-122"/>
              </a:rPr>
              <a:t>什么是协议？</a:t>
            </a:r>
            <a:endParaRPr lang="en-US" altLang="zh-CN" dirty="0">
              <a:ea typeface="宋体" panose="02010600030101010101" pitchFamily="2" charset="-122"/>
            </a:endParaRPr>
          </a:p>
        </p:txBody>
      </p:sp>
      <p:sp>
        <p:nvSpPr>
          <p:cNvPr id="22532" name="Rectangle 3"/>
          <p:cNvSpPr>
            <a:spLocks noGrp="1" noChangeArrowheads="1"/>
          </p:cNvSpPr>
          <p:nvPr>
            <p:ph type="body" sz="half" idx="1"/>
          </p:nvPr>
        </p:nvSpPr>
        <p:spPr>
          <a:xfrm>
            <a:off x="2057400" y="1371600"/>
            <a:ext cx="8153400" cy="685800"/>
          </a:xfrm>
        </p:spPr>
        <p:txBody>
          <a:bodyPr/>
          <a:lstStyle/>
          <a:p>
            <a:pPr>
              <a:buFont typeface="Wingdings" panose="05000000000000000000" pitchFamily="2" charset="2"/>
              <a:buNone/>
            </a:pPr>
            <a:r>
              <a:rPr lang="zh-CN" altLang="en-US" sz="2400">
                <a:ea typeface="宋体" panose="02010600030101010101" pitchFamily="2" charset="-122"/>
              </a:rPr>
              <a:t>人类口头协议 </a:t>
            </a:r>
            <a:r>
              <a:rPr lang="en-US" altLang="zh-CN" sz="2400">
                <a:ea typeface="宋体" panose="02010600030101010101" pitchFamily="2" charset="-122"/>
              </a:rPr>
              <a:t>vs. </a:t>
            </a:r>
            <a:r>
              <a:rPr lang="zh-CN" altLang="en-US" sz="2400">
                <a:ea typeface="宋体" panose="02010600030101010101" pitchFamily="2" charset="-122"/>
              </a:rPr>
              <a:t>计算机网络协议</a:t>
            </a:r>
            <a:r>
              <a:rPr lang="en-US" altLang="zh-CN" sz="2400">
                <a:ea typeface="宋体" panose="02010600030101010101" pitchFamily="2" charset="-122"/>
              </a:rPr>
              <a:t>:</a:t>
            </a:r>
          </a:p>
          <a:p>
            <a:pPr>
              <a:buFont typeface="Wingdings" panose="05000000000000000000" pitchFamily="2" charset="2"/>
              <a:buNone/>
            </a:pPr>
            <a:endParaRPr lang="en-US" altLang="zh-CN" sz="2400">
              <a:ea typeface="宋体" panose="02010600030101010101" pitchFamily="2" charset="-122"/>
            </a:endParaRPr>
          </a:p>
        </p:txBody>
      </p:sp>
      <p:sp>
        <p:nvSpPr>
          <p:cNvPr id="22533" name="Rectangle 8"/>
          <p:cNvSpPr>
            <a:spLocks noChangeArrowheads="1"/>
          </p:cNvSpPr>
          <p:nvPr/>
        </p:nvSpPr>
        <p:spPr bwMode="auto">
          <a:xfrm>
            <a:off x="2209800" y="5943600"/>
            <a:ext cx="51196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r>
              <a:rPr kumimoji="0" lang="zh-CN" altLang="en-US" sz="1800" u="sng" dirty="0">
                <a:solidFill>
                  <a:srgbClr val="FF0000"/>
                </a:solidFill>
                <a:latin typeface="Comic Sans MS" panose="030F0702030302020204" pitchFamily="66" charset="0"/>
                <a:ea typeface="宋体" panose="02010600030101010101" pitchFamily="2" charset="-122"/>
              </a:rPr>
              <a:t>思考</a:t>
            </a:r>
            <a:r>
              <a:rPr kumimoji="0" lang="en-US" altLang="zh-CN" sz="1800" u="sng" dirty="0">
                <a:solidFill>
                  <a:srgbClr val="FF0000"/>
                </a:solidFill>
                <a:latin typeface="Comic Sans MS" panose="030F0702030302020204" pitchFamily="66" charset="0"/>
                <a:ea typeface="宋体" panose="02010600030101010101" pitchFamily="2" charset="-122"/>
              </a:rPr>
              <a:t>:</a:t>
            </a:r>
            <a:r>
              <a:rPr kumimoji="0" lang="en-US" altLang="zh-CN" sz="1800" dirty="0">
                <a:latin typeface="Comic Sans MS" panose="030F0702030302020204" pitchFamily="66" charset="0"/>
                <a:ea typeface="宋体" panose="02010600030101010101" pitchFamily="2" charset="-122"/>
              </a:rPr>
              <a:t> </a:t>
            </a:r>
            <a:r>
              <a:rPr kumimoji="0" lang="zh-CN" altLang="en-US" sz="1800" dirty="0">
                <a:latin typeface="Comic Sans MS" panose="030F0702030302020204" pitchFamily="66" charset="0"/>
                <a:ea typeface="宋体" panose="02010600030101010101" pitchFamily="2" charset="-122"/>
              </a:rPr>
              <a:t>你能举出其他的口头协议吗</a:t>
            </a:r>
            <a:r>
              <a:rPr kumimoji="0" lang="en-US" altLang="zh-CN" sz="1800" dirty="0">
                <a:latin typeface="Comic Sans MS" panose="030F0702030302020204" pitchFamily="66" charset="0"/>
                <a:ea typeface="宋体" panose="02010600030101010101" pitchFamily="2" charset="-122"/>
              </a:rPr>
              <a:t>? </a:t>
            </a:r>
          </a:p>
        </p:txBody>
      </p:sp>
      <p:sp>
        <p:nvSpPr>
          <p:cNvPr id="22534" name="Line 10"/>
          <p:cNvSpPr>
            <a:spLocks noChangeShapeType="1"/>
          </p:cNvSpPr>
          <p:nvPr/>
        </p:nvSpPr>
        <p:spPr bwMode="auto">
          <a:xfrm>
            <a:off x="2781301" y="2771776"/>
            <a:ext cx="1762125" cy="276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35" name="Group 16"/>
          <p:cNvGrpSpPr>
            <a:grpSpLocks/>
          </p:cNvGrpSpPr>
          <p:nvPr/>
        </p:nvGrpSpPr>
        <p:grpSpPr bwMode="auto">
          <a:xfrm>
            <a:off x="8697913" y="2917825"/>
            <a:ext cx="355600" cy="933450"/>
            <a:chOff x="4180" y="783"/>
            <a:chExt cx="150" cy="307"/>
          </a:xfrm>
        </p:grpSpPr>
        <p:sp>
          <p:nvSpPr>
            <p:cNvPr id="22568"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9"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0"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1"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2"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3"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4"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5"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22536" name="Object 26"/>
          <p:cNvGraphicFramePr>
            <a:graphicFrameLocks noChangeAspect="1"/>
          </p:cNvGraphicFramePr>
          <p:nvPr/>
        </p:nvGraphicFramePr>
        <p:xfrm>
          <a:off x="6067425" y="2632076"/>
          <a:ext cx="622300" cy="500063"/>
        </p:xfrm>
        <a:graphic>
          <a:graphicData uri="http://schemas.openxmlformats.org/presentationml/2006/ole">
            <mc:AlternateContent xmlns:mc="http://schemas.openxmlformats.org/markup-compatibility/2006">
              <mc:Choice xmlns:v="urn:schemas-microsoft-com:vml" Requires="v">
                <p:oleObj spid="_x0000_s4116" name="Clip" r:id="rId4" imgW="1307263" imgH="1084139" progId="MS_ClipArt_Gallery.2">
                  <p:embed/>
                </p:oleObj>
              </mc:Choice>
              <mc:Fallback>
                <p:oleObj name="Clip" r:id="rId4" imgW="1307263" imgH="1084139" progId="MS_ClipArt_Gallery.2">
                  <p:embed/>
                  <p:pic>
                    <p:nvPicPr>
                      <p:cNvPr id="22536"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425" y="2632076"/>
                        <a:ext cx="62230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537" name="Picture 62"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63" descr="Bo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Text Box 64"/>
          <p:cNvSpPr txBox="1">
            <a:spLocks noChangeArrowheads="1"/>
          </p:cNvSpPr>
          <p:nvPr/>
        </p:nvSpPr>
        <p:spPr bwMode="auto">
          <a:xfrm>
            <a:off x="3222626" y="248443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你好</a:t>
            </a:r>
            <a:endParaRPr kumimoji="0" lang="en-US" altLang="zh-CN" sz="1800">
              <a:latin typeface="Arial" panose="020B0604020202020204" pitchFamily="34" charset="0"/>
              <a:ea typeface="宋体" panose="02010600030101010101" pitchFamily="2" charset="-122"/>
            </a:endParaRPr>
          </a:p>
        </p:txBody>
      </p:sp>
      <p:sp>
        <p:nvSpPr>
          <p:cNvPr id="22540" name="Line 66"/>
          <p:cNvSpPr>
            <a:spLocks noChangeShapeType="1"/>
          </p:cNvSpPr>
          <p:nvPr/>
        </p:nvSpPr>
        <p:spPr bwMode="auto">
          <a:xfrm flipV="1">
            <a:off x="2495551" y="3352800"/>
            <a:ext cx="2085975" cy="36195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1" name="Text Box 67"/>
          <p:cNvSpPr txBox="1">
            <a:spLocks noChangeArrowheads="1"/>
          </p:cNvSpPr>
          <p:nvPr/>
        </p:nvSpPr>
        <p:spPr bwMode="auto">
          <a:xfrm>
            <a:off x="3213101" y="314166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你好</a:t>
            </a:r>
            <a:endParaRPr kumimoji="0" lang="en-US" altLang="zh-CN" sz="1800">
              <a:latin typeface="Arial" panose="020B0604020202020204" pitchFamily="34" charset="0"/>
              <a:ea typeface="宋体" panose="02010600030101010101" pitchFamily="2" charset="-122"/>
            </a:endParaRPr>
          </a:p>
        </p:txBody>
      </p:sp>
      <p:sp>
        <p:nvSpPr>
          <p:cNvPr id="22542" name="Line 70"/>
          <p:cNvSpPr>
            <a:spLocks noChangeShapeType="1"/>
          </p:cNvSpPr>
          <p:nvPr/>
        </p:nvSpPr>
        <p:spPr bwMode="auto">
          <a:xfrm>
            <a:off x="2457451" y="3762375"/>
            <a:ext cx="2162175" cy="4381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43" name="Group 72"/>
          <p:cNvGrpSpPr>
            <a:grpSpLocks/>
          </p:cNvGrpSpPr>
          <p:nvPr/>
        </p:nvGrpSpPr>
        <p:grpSpPr bwMode="auto">
          <a:xfrm>
            <a:off x="2590800" y="3694113"/>
            <a:ext cx="1601788" cy="620712"/>
            <a:chOff x="576" y="2747"/>
            <a:chExt cx="1009" cy="391"/>
          </a:xfrm>
        </p:grpSpPr>
        <p:sp>
          <p:nvSpPr>
            <p:cNvPr id="2256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7" name="Text Box 69"/>
            <p:cNvSpPr txBox="1">
              <a:spLocks noChangeArrowheads="1"/>
            </p:cNvSpPr>
            <p:nvPr/>
          </p:nvSpPr>
          <p:spPr bwMode="auto">
            <a:xfrm>
              <a:off x="576" y="2747"/>
              <a:ext cx="1009"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FF0000"/>
                  </a:solidFill>
                  <a:latin typeface="Comic Sans MS" panose="030F0702030302020204" pitchFamily="66" charset="0"/>
                  <a:ea typeface="宋体" panose="02010600030101010101" pitchFamily="2" charset="-122"/>
                </a:rPr>
                <a:t>现在几点钟</a:t>
              </a:r>
              <a:r>
                <a:rPr kumimoji="0" lang="en-US" altLang="zh-CN" sz="2000">
                  <a:solidFill>
                    <a:srgbClr val="FF0000"/>
                  </a:solidFill>
                  <a:latin typeface="Comic Sans MS" panose="030F0702030302020204" pitchFamily="66" charset="0"/>
                  <a:ea typeface="宋体" panose="02010600030101010101" pitchFamily="2" charset="-122"/>
                </a:rPr>
                <a:t>?</a:t>
              </a:r>
              <a:endParaRPr kumimoji="0" lang="en-US" altLang="zh-CN" sz="2000">
                <a:latin typeface="Arial" panose="020B0604020202020204" pitchFamily="34" charset="0"/>
                <a:ea typeface="宋体" panose="02010600030101010101" pitchFamily="2" charset="-122"/>
              </a:endParaRPr>
            </a:p>
          </p:txBody>
        </p:sp>
      </p:grpSp>
      <p:sp>
        <p:nvSpPr>
          <p:cNvPr id="22544" name="Line 73"/>
          <p:cNvSpPr>
            <a:spLocks noChangeShapeType="1"/>
          </p:cNvSpPr>
          <p:nvPr/>
        </p:nvSpPr>
        <p:spPr bwMode="auto">
          <a:xfrm flipV="1">
            <a:off x="2619376" y="4333876"/>
            <a:ext cx="1952625" cy="333375"/>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45" name="Group 76"/>
          <p:cNvGrpSpPr>
            <a:grpSpLocks/>
          </p:cNvGrpSpPr>
          <p:nvPr/>
        </p:nvGrpSpPr>
        <p:grpSpPr bwMode="auto">
          <a:xfrm>
            <a:off x="2955926" y="4360870"/>
            <a:ext cx="796925" cy="373063"/>
            <a:chOff x="1046" y="2771"/>
            <a:chExt cx="502" cy="235"/>
          </a:xfrm>
        </p:grpSpPr>
        <p:sp>
          <p:nvSpPr>
            <p:cNvPr id="2256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5" name="Text Box 74"/>
            <p:cNvSpPr txBox="1">
              <a:spLocks noChangeArrowheads="1"/>
            </p:cNvSpPr>
            <p:nvPr/>
          </p:nvSpPr>
          <p:spPr bwMode="auto">
            <a:xfrm>
              <a:off x="1046" y="2771"/>
              <a:ext cx="4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2:00</a:t>
              </a:r>
              <a:endParaRPr kumimoji="0" lang="en-US" altLang="zh-CN" sz="1800">
                <a:latin typeface="Arial" panose="020B0604020202020204" pitchFamily="34" charset="0"/>
                <a:ea typeface="宋体" panose="02010600030101010101" pitchFamily="2" charset="-122"/>
              </a:endParaRPr>
            </a:p>
          </p:txBody>
        </p:sp>
      </p:grpSp>
      <p:sp>
        <p:nvSpPr>
          <p:cNvPr id="22546" name="Text Box 78"/>
          <p:cNvSpPr txBox="1">
            <a:spLocks noChangeArrowheads="1"/>
          </p:cNvSpPr>
          <p:nvPr/>
        </p:nvSpPr>
        <p:spPr bwMode="auto">
          <a:xfrm>
            <a:off x="6746875" y="2713038"/>
            <a:ext cx="167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rgbClr val="FF0000"/>
                </a:solidFill>
                <a:latin typeface="Comic Sans MS" panose="030F0702030302020204" pitchFamily="66" charset="0"/>
                <a:ea typeface="宋体" panose="02010600030101010101" pitchFamily="2" charset="-122"/>
              </a:rPr>
              <a:t>TCP</a:t>
            </a:r>
            <a:r>
              <a:rPr kumimoji="0" lang="zh-CN" altLang="en-US" sz="2000">
                <a:solidFill>
                  <a:srgbClr val="FF0000"/>
                </a:solidFill>
                <a:latin typeface="Comic Sans MS" panose="030F0702030302020204" pitchFamily="66" charset="0"/>
                <a:ea typeface="宋体" panose="02010600030101010101" pitchFamily="2" charset="-122"/>
              </a:rPr>
              <a:t>链接请求</a:t>
            </a:r>
            <a:endParaRPr kumimoji="0" lang="en-US" altLang="zh-CN" sz="1800">
              <a:latin typeface="Arial" panose="020B0604020202020204" pitchFamily="34" charset="0"/>
              <a:ea typeface="宋体" panose="02010600030101010101" pitchFamily="2" charset="-122"/>
            </a:endParaRPr>
          </a:p>
        </p:txBody>
      </p:sp>
      <p:sp>
        <p:nvSpPr>
          <p:cNvPr id="22547" name="Line 85"/>
          <p:cNvSpPr>
            <a:spLocks noChangeShapeType="1"/>
          </p:cNvSpPr>
          <p:nvPr/>
        </p:nvSpPr>
        <p:spPr bwMode="auto">
          <a:xfrm flipV="1">
            <a:off x="6467475" y="4648201"/>
            <a:ext cx="2343150" cy="428625"/>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8" name="Line 89"/>
          <p:cNvSpPr>
            <a:spLocks noChangeShapeType="1"/>
          </p:cNvSpPr>
          <p:nvPr/>
        </p:nvSpPr>
        <p:spPr bwMode="auto">
          <a:xfrm>
            <a:off x="6743701" y="2981326"/>
            <a:ext cx="1762125" cy="276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9" name="Line 90"/>
          <p:cNvSpPr>
            <a:spLocks noChangeShapeType="1"/>
          </p:cNvSpPr>
          <p:nvPr/>
        </p:nvSpPr>
        <p:spPr bwMode="auto">
          <a:xfrm flipV="1">
            <a:off x="6419851" y="3476625"/>
            <a:ext cx="2085975" cy="36195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50" name="Group 93"/>
          <p:cNvGrpSpPr>
            <a:grpSpLocks/>
          </p:cNvGrpSpPr>
          <p:nvPr/>
        </p:nvGrpSpPr>
        <p:grpSpPr bwMode="auto">
          <a:xfrm>
            <a:off x="6680200" y="3408363"/>
            <a:ext cx="1671638" cy="400050"/>
            <a:chOff x="3248" y="2147"/>
            <a:chExt cx="1053" cy="252"/>
          </a:xfrm>
        </p:grpSpPr>
        <p:sp>
          <p:nvSpPr>
            <p:cNvPr id="22562"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3" name="Text Box 91"/>
            <p:cNvSpPr txBox="1">
              <a:spLocks noChangeArrowheads="1"/>
            </p:cNvSpPr>
            <p:nvPr/>
          </p:nvSpPr>
          <p:spPr bwMode="auto">
            <a:xfrm>
              <a:off x="3248" y="2147"/>
              <a:ext cx="10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rgbClr val="FF0000"/>
                  </a:solidFill>
                  <a:latin typeface="Comic Sans MS" panose="030F0702030302020204" pitchFamily="66" charset="0"/>
                  <a:ea typeface="宋体" panose="02010600030101010101" pitchFamily="2" charset="-122"/>
                </a:rPr>
                <a:t>TCP</a:t>
              </a:r>
              <a:r>
                <a:rPr kumimoji="0" lang="zh-CN" altLang="en-US" sz="2000">
                  <a:solidFill>
                    <a:srgbClr val="FF0000"/>
                  </a:solidFill>
                  <a:latin typeface="Comic Sans MS" panose="030F0702030302020204" pitchFamily="66" charset="0"/>
                  <a:ea typeface="宋体" panose="02010600030101010101" pitchFamily="2" charset="-122"/>
                </a:rPr>
                <a:t>链接响应</a:t>
              </a:r>
              <a:endParaRPr kumimoji="0" lang="en-US" altLang="zh-CN" sz="1800">
                <a:latin typeface="Arial" panose="020B0604020202020204" pitchFamily="34" charset="0"/>
                <a:ea typeface="宋体" panose="02010600030101010101" pitchFamily="2" charset="-122"/>
              </a:endParaRPr>
            </a:p>
          </p:txBody>
        </p:sp>
      </p:grpSp>
      <p:sp>
        <p:nvSpPr>
          <p:cNvPr id="22551" name="Line 94"/>
          <p:cNvSpPr>
            <a:spLocks noChangeShapeType="1"/>
          </p:cNvSpPr>
          <p:nvPr/>
        </p:nvSpPr>
        <p:spPr bwMode="auto">
          <a:xfrm>
            <a:off x="6467475" y="4086225"/>
            <a:ext cx="2400300" cy="4191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52" name="Group 97"/>
          <p:cNvGrpSpPr>
            <a:grpSpLocks/>
          </p:cNvGrpSpPr>
          <p:nvPr/>
        </p:nvGrpSpPr>
        <p:grpSpPr bwMode="auto">
          <a:xfrm>
            <a:off x="6680201" y="4151313"/>
            <a:ext cx="3794125" cy="304800"/>
            <a:chOff x="3212" y="2597"/>
            <a:chExt cx="2390" cy="192"/>
          </a:xfrm>
        </p:grpSpPr>
        <p:sp>
          <p:nvSpPr>
            <p:cNvPr id="22560"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1" name="Text Box 95"/>
            <p:cNvSpPr txBox="1">
              <a:spLocks noChangeArrowheads="1"/>
            </p:cNvSpPr>
            <p:nvPr/>
          </p:nvSpPr>
          <p:spPr bwMode="auto">
            <a:xfrm>
              <a:off x="3212" y="2597"/>
              <a:ext cx="23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Get http://www.awl.com/kurose-ross</a:t>
              </a:r>
              <a:endParaRPr kumimoji="0" lang="en-US" altLang="zh-CN" sz="1800">
                <a:latin typeface="Arial" panose="020B0604020202020204" pitchFamily="34" charset="0"/>
                <a:ea typeface="宋体" panose="02010600030101010101" pitchFamily="2" charset="-122"/>
              </a:endParaRPr>
            </a:p>
          </p:txBody>
        </p:sp>
      </p:grpSp>
      <p:grpSp>
        <p:nvGrpSpPr>
          <p:cNvPr id="22553" name="Group 98"/>
          <p:cNvGrpSpPr>
            <a:grpSpLocks/>
          </p:cNvGrpSpPr>
          <p:nvPr/>
        </p:nvGrpSpPr>
        <p:grpSpPr bwMode="auto">
          <a:xfrm>
            <a:off x="7308851" y="4656137"/>
            <a:ext cx="822325" cy="373062"/>
            <a:chOff x="1046" y="2771"/>
            <a:chExt cx="518" cy="235"/>
          </a:xfrm>
        </p:grpSpPr>
        <p:sp>
          <p:nvSpPr>
            <p:cNvPr id="22558"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59" name="Text Box 100"/>
            <p:cNvSpPr txBox="1">
              <a:spLocks noChangeArrowheads="1"/>
            </p:cNvSpPr>
            <p:nvPr/>
          </p:nvSpPr>
          <p:spPr bwMode="auto">
            <a:xfrm>
              <a:off x="1046" y="2771"/>
              <a:ext cx="5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&lt;</a:t>
              </a:r>
              <a:r>
                <a:rPr kumimoji="0" lang="zh-CN" altLang="en-US" sz="1800">
                  <a:solidFill>
                    <a:srgbClr val="FF0000"/>
                  </a:solidFill>
                  <a:latin typeface="Comic Sans MS" panose="030F0702030302020204" pitchFamily="66" charset="0"/>
                  <a:ea typeface="宋体" panose="02010600030101010101" pitchFamily="2" charset="-122"/>
                </a:rPr>
                <a:t>文件</a:t>
              </a:r>
              <a:r>
                <a:rPr kumimoji="0" lang="en-US" altLang="zh-CN" sz="1800">
                  <a:solidFill>
                    <a:srgbClr val="FF0000"/>
                  </a:solidFill>
                  <a:latin typeface="Comic Sans MS" panose="030F0702030302020204" pitchFamily="66" charset="0"/>
                  <a:ea typeface="宋体" panose="02010600030101010101" pitchFamily="2" charset="-122"/>
                </a:rPr>
                <a:t>&gt;</a:t>
              </a:r>
              <a:endParaRPr kumimoji="0" lang="en-US" altLang="zh-CN" sz="1800">
                <a:latin typeface="Arial" panose="020B0604020202020204" pitchFamily="34" charset="0"/>
                <a:ea typeface="宋体" panose="02010600030101010101" pitchFamily="2" charset="-122"/>
              </a:endParaRPr>
            </a:p>
          </p:txBody>
        </p:sp>
      </p:grpSp>
      <p:sp>
        <p:nvSpPr>
          <p:cNvPr id="22554" name="Line 101"/>
          <p:cNvSpPr>
            <a:spLocks noChangeShapeType="1"/>
          </p:cNvSpPr>
          <p:nvPr/>
        </p:nvSpPr>
        <p:spPr bwMode="auto">
          <a:xfrm>
            <a:off x="5581650" y="1962151"/>
            <a:ext cx="0" cy="38576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55" name="Group 105"/>
          <p:cNvGrpSpPr>
            <a:grpSpLocks/>
          </p:cNvGrpSpPr>
          <p:nvPr/>
        </p:nvGrpSpPr>
        <p:grpSpPr bwMode="auto">
          <a:xfrm>
            <a:off x="5203826" y="5094288"/>
            <a:ext cx="720725" cy="369887"/>
            <a:chOff x="2198" y="3221"/>
            <a:chExt cx="454" cy="233"/>
          </a:xfrm>
        </p:grpSpPr>
        <p:sp>
          <p:nvSpPr>
            <p:cNvPr id="22556"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57" name="Text Box 102"/>
            <p:cNvSpPr txBox="1">
              <a:spLocks noChangeArrowheads="1"/>
            </p:cNvSpPr>
            <p:nvPr/>
          </p:nvSpPr>
          <p:spPr bwMode="auto">
            <a:xfrm>
              <a:off x="2198" y="3221"/>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chemeClr val="accent2"/>
                  </a:solidFill>
                  <a:latin typeface="Comic Sans MS" panose="030F0702030302020204" pitchFamily="66" charset="0"/>
                  <a:ea typeface="宋体" panose="02010600030101010101" pitchFamily="2" charset="-122"/>
                </a:rPr>
                <a:t>时间</a:t>
              </a:r>
              <a:endParaRPr kumimoji="0" lang="en-US" altLang="zh-CN"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77800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a:t>解决方案</a:t>
            </a:r>
            <a:r>
              <a:rPr lang="en-US" altLang="zh-CN"/>
              <a:t>1. </a:t>
            </a:r>
            <a:r>
              <a:rPr lang="zh-CN" altLang="en-US"/>
              <a:t>封装</a:t>
            </a:r>
            <a:r>
              <a:rPr lang="en-US" altLang="zh-CN"/>
              <a:t>(</a:t>
            </a:r>
            <a:r>
              <a:rPr lang="en-US" altLang="zh-CN" sz="3200"/>
              <a:t>Encapsulation</a:t>
            </a:r>
            <a:r>
              <a:rPr lang="en-US" altLang="zh-CN"/>
              <a:t>)</a:t>
            </a:r>
          </a:p>
        </p:txBody>
      </p:sp>
      <p:sp>
        <p:nvSpPr>
          <p:cNvPr id="62466" name="Rectangle 3"/>
          <p:cNvSpPr>
            <a:spLocks noGrp="1" noChangeArrowheads="1"/>
          </p:cNvSpPr>
          <p:nvPr>
            <p:ph type="body" idx="1"/>
          </p:nvPr>
        </p:nvSpPr>
        <p:spPr/>
        <p:txBody>
          <a:bodyPr/>
          <a:lstStyle/>
          <a:p>
            <a:pPr>
              <a:lnSpc>
                <a:spcPct val="90000"/>
              </a:lnSpc>
              <a:defRPr/>
            </a:pPr>
            <a:r>
              <a:rPr lang="zh-CN" altLang="en-US" sz="2800" dirty="0"/>
              <a:t>为什么要封装</a:t>
            </a:r>
            <a:r>
              <a:rPr lang="en-US" altLang="zh-CN" sz="2800" dirty="0"/>
              <a:t>?</a:t>
            </a:r>
          </a:p>
          <a:p>
            <a:pPr lvl="1">
              <a:lnSpc>
                <a:spcPct val="90000"/>
              </a:lnSpc>
              <a:defRPr/>
            </a:pPr>
            <a:r>
              <a:rPr lang="zh-CN" altLang="en-US" dirty="0"/>
              <a:t>通过封装</a:t>
            </a:r>
            <a:r>
              <a:rPr lang="en-US" altLang="zh-CN" dirty="0"/>
              <a:t>, </a:t>
            </a:r>
            <a:r>
              <a:rPr lang="zh-CN" altLang="en-US" dirty="0"/>
              <a:t>协议实体可以在分组中携带信息通告对等实体如何处理收到的分组</a:t>
            </a:r>
            <a:endParaRPr lang="en-US" altLang="zh-CN" dirty="0"/>
          </a:p>
          <a:p>
            <a:pPr>
              <a:defRPr/>
            </a:pPr>
            <a:r>
              <a:rPr lang="zh-CN" altLang="en-US" sz="2800" dirty="0"/>
              <a:t>示例</a:t>
            </a:r>
            <a:endParaRPr lang="en-US" altLang="zh-CN" sz="2800" dirty="0"/>
          </a:p>
          <a:p>
            <a:pPr>
              <a:defRPr/>
            </a:pPr>
            <a:endParaRPr lang="en-US" altLang="zh-CN" sz="2800" dirty="0"/>
          </a:p>
          <a:p>
            <a:pPr>
              <a:defRPr/>
            </a:pPr>
            <a:endParaRPr lang="en-US" altLang="zh-CN" sz="2800" dirty="0"/>
          </a:p>
          <a:p>
            <a:pPr lvl="1" eaLnBrk="1" hangingPunct="1">
              <a:lnSpc>
                <a:spcPct val="90000"/>
              </a:lnSpc>
              <a:buClr>
                <a:srgbClr val="00843C"/>
              </a:buClr>
              <a:buSzTx/>
              <a:defRPr/>
            </a:pPr>
            <a:r>
              <a:rPr lang="zh-CN" altLang="en-US" sz="2400" kern="1200" dirty="0">
                <a:latin typeface="Arial" charset="0"/>
                <a:cs typeface="+mn-cs"/>
              </a:rPr>
              <a:t>首部</a:t>
            </a:r>
            <a:r>
              <a:rPr lang="en-US" altLang="zh-CN" sz="2400" kern="1200" dirty="0">
                <a:latin typeface="Arial" charset="0"/>
                <a:cs typeface="+mn-cs"/>
              </a:rPr>
              <a:t>/</a:t>
            </a:r>
            <a:r>
              <a:rPr lang="zh-CN" altLang="en-US" sz="2400" kern="1200" dirty="0">
                <a:latin typeface="Arial" charset="0"/>
                <a:cs typeface="+mn-cs"/>
              </a:rPr>
              <a:t>尾部的加载及分离</a:t>
            </a:r>
            <a:endParaRPr lang="en-US" altLang="zh-CN" sz="2400" kern="1200" dirty="0">
              <a:latin typeface="Arial" charset="0"/>
              <a:cs typeface="+mn-cs"/>
            </a:endParaRPr>
          </a:p>
          <a:p>
            <a:pPr lvl="1" eaLnBrk="1" hangingPunct="1">
              <a:lnSpc>
                <a:spcPct val="90000"/>
              </a:lnSpc>
              <a:buClr>
                <a:srgbClr val="00843C"/>
              </a:buClr>
              <a:buSzTx/>
              <a:defRPr/>
            </a:pPr>
            <a:r>
              <a:rPr lang="zh-CN" altLang="en-US" sz="2400" kern="1200" dirty="0">
                <a:latin typeface="Arial" charset="0"/>
                <a:cs typeface="+mn-cs"/>
              </a:rPr>
              <a:t>透明传输</a:t>
            </a:r>
            <a:endParaRPr lang="en-US" altLang="zh-CN" sz="2400" kern="1200" dirty="0">
              <a:latin typeface="Arial" charset="0"/>
              <a:cs typeface="+mn-cs"/>
            </a:endParaRPr>
          </a:p>
          <a:p>
            <a:pPr marL="1095375" lvl="2" indent="-342900" eaLnBrk="1" hangingPunct="1">
              <a:lnSpc>
                <a:spcPct val="90000"/>
              </a:lnSpc>
              <a:buClr>
                <a:srgbClr val="00843C"/>
              </a:buClr>
              <a:buSzTx/>
              <a:defRPr/>
            </a:pPr>
            <a:r>
              <a:rPr lang="zh-CN" altLang="en-US" kern="1200" dirty="0">
                <a:latin typeface="Arial" charset="0"/>
                <a:cs typeface="+mn-cs"/>
              </a:rPr>
              <a:t>某些特定应用需要进行分组的压缩</a:t>
            </a:r>
            <a:r>
              <a:rPr lang="en-US" altLang="zh-CN" kern="1200" dirty="0">
                <a:latin typeface="Arial" charset="0"/>
                <a:cs typeface="+mn-cs"/>
              </a:rPr>
              <a:t>/</a:t>
            </a:r>
            <a:r>
              <a:rPr lang="zh-CN" altLang="en-US" kern="1200" dirty="0">
                <a:latin typeface="Arial" charset="0"/>
                <a:cs typeface="+mn-cs"/>
              </a:rPr>
              <a:t>解压缩</a:t>
            </a:r>
            <a:r>
              <a:rPr lang="en-US" altLang="zh-CN" kern="1200" dirty="0">
                <a:latin typeface="Arial" charset="0"/>
                <a:cs typeface="+mn-cs"/>
              </a:rPr>
              <a:t>, </a:t>
            </a:r>
            <a:r>
              <a:rPr lang="zh-CN" altLang="en-US" kern="1200" dirty="0">
                <a:latin typeface="Arial" charset="0"/>
                <a:cs typeface="+mn-cs"/>
              </a:rPr>
              <a:t>加密</a:t>
            </a:r>
            <a:r>
              <a:rPr lang="en-US" altLang="zh-CN" kern="1200" dirty="0">
                <a:latin typeface="Arial" charset="0"/>
                <a:cs typeface="+mn-cs"/>
              </a:rPr>
              <a:t>/</a:t>
            </a:r>
            <a:r>
              <a:rPr lang="zh-CN" altLang="en-US" kern="1200" dirty="0">
                <a:latin typeface="Arial" charset="0"/>
                <a:cs typeface="+mn-cs"/>
              </a:rPr>
              <a:t>解密</a:t>
            </a:r>
            <a:endParaRPr lang="en-US" altLang="zh-CN" kern="1200" dirty="0">
              <a:latin typeface="Arial" charset="0"/>
              <a:cs typeface="+mn-cs"/>
            </a:endParaRPr>
          </a:p>
          <a:p>
            <a:pPr>
              <a:defRPr/>
            </a:pPr>
            <a:endParaRPr lang="en-US" altLang="zh-CN" sz="2800" dirty="0"/>
          </a:p>
        </p:txBody>
      </p:sp>
      <p:grpSp>
        <p:nvGrpSpPr>
          <p:cNvPr id="124932" name="Group 4"/>
          <p:cNvGrpSpPr>
            <a:grpSpLocks/>
          </p:cNvGrpSpPr>
          <p:nvPr/>
        </p:nvGrpSpPr>
        <p:grpSpPr bwMode="auto">
          <a:xfrm>
            <a:off x="3149600" y="3213101"/>
            <a:ext cx="6019800" cy="460375"/>
            <a:chOff x="1057" y="2448"/>
            <a:chExt cx="3792" cy="290"/>
          </a:xfrm>
        </p:grpSpPr>
        <p:sp>
          <p:nvSpPr>
            <p:cNvPr id="124934" name="Rectangle 5"/>
            <p:cNvSpPr>
              <a:spLocks noChangeArrowheads="1"/>
            </p:cNvSpPr>
            <p:nvPr/>
          </p:nvSpPr>
          <p:spPr bwMode="auto">
            <a:xfrm>
              <a:off x="1057" y="2448"/>
              <a:ext cx="818" cy="289"/>
            </a:xfrm>
            <a:prstGeom prst="rect">
              <a:avLst/>
            </a:prstGeom>
            <a:solidFill>
              <a:srgbClr val="FF9900"/>
            </a:solidFill>
            <a:ln w="9525">
              <a:miter lim="800000"/>
              <a:headEnd/>
              <a:tailEnd/>
            </a:ln>
            <a:scene3d>
              <a:camera prst="legacyObliqueTopRight"/>
              <a:lightRig rig="legacyFlat1" dir="t"/>
            </a:scene3d>
            <a:sp3d extrusionH="430200" prstMaterial="legacyMatte">
              <a:bevelT w="13500" h="13500" prst="angle"/>
              <a:bevelB w="13500" h="13500" prst="angle"/>
              <a:extrusionClr>
                <a:srgbClr val="FF9900"/>
              </a:extrusionClr>
              <a:contourClr>
                <a:srgbClr val="FF9900"/>
              </a:contourClr>
            </a:sp3d>
          </p:spPr>
          <p:txBody>
            <a:bodyPr wrap="none" lIns="91570" tIns="45786" rIns="91570" bIns="45786" anchor="ctr">
              <a:flatTx/>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TW" sz="1800">
                  <a:latin typeface="Arial" panose="020B0604020202020204" pitchFamily="34" charset="0"/>
                  <a:ea typeface="PMingLiU" pitchFamily="18" charset="-120"/>
                </a:rPr>
                <a:t>Header</a:t>
              </a:r>
              <a:endParaRPr kumimoji="0" lang="en-US" altLang="zh-TW" sz="1800" i="1">
                <a:latin typeface="Arial" panose="020B0604020202020204" pitchFamily="34" charset="0"/>
                <a:ea typeface="PMingLiU" pitchFamily="18" charset="-120"/>
              </a:endParaRPr>
            </a:p>
          </p:txBody>
        </p:sp>
        <p:sp>
          <p:nvSpPr>
            <p:cNvPr id="124935" name="Rectangle 6"/>
            <p:cNvSpPr>
              <a:spLocks noChangeArrowheads="1"/>
            </p:cNvSpPr>
            <p:nvPr/>
          </p:nvSpPr>
          <p:spPr bwMode="auto">
            <a:xfrm>
              <a:off x="1875" y="2448"/>
              <a:ext cx="2355" cy="289"/>
            </a:xfrm>
            <a:prstGeom prst="rect">
              <a:avLst/>
            </a:prstGeom>
            <a:solidFill>
              <a:srgbClr val="99CCFF"/>
            </a:solidFill>
            <a:ln w="9525">
              <a:miter lim="800000"/>
              <a:headEnd/>
              <a:tailEnd/>
            </a:ln>
            <a:scene3d>
              <a:camera prst="legacyObliqueTopRight"/>
              <a:lightRig rig="legacyFlat1" dir="t"/>
            </a:scene3d>
            <a:sp3d extrusionH="430200" prstMaterial="legacyMatte">
              <a:bevelT w="13500" h="13500" prst="angle"/>
              <a:bevelB w="13500" h="13500" prst="angle"/>
              <a:extrusionClr>
                <a:srgbClr val="99CCFF"/>
              </a:extrusionClr>
              <a:contourClr>
                <a:srgbClr val="99CCFF"/>
              </a:contourClr>
            </a:sp3d>
          </p:spPr>
          <p:txBody>
            <a:bodyPr wrap="none" lIns="91570" tIns="45786" rIns="91570" bIns="45786" anchor="ctr">
              <a:flatTx/>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TW" sz="1800">
                  <a:latin typeface="Arial" panose="020B0604020202020204" pitchFamily="34" charset="0"/>
                  <a:ea typeface="PMingLiU" pitchFamily="18" charset="-120"/>
                </a:rPr>
                <a:t>Data</a:t>
              </a:r>
              <a:endParaRPr kumimoji="0" lang="en-US" altLang="zh-TW" sz="1800" i="1">
                <a:latin typeface="Arial" panose="020B0604020202020204" pitchFamily="34" charset="0"/>
                <a:ea typeface="PMingLiU" pitchFamily="18" charset="-120"/>
              </a:endParaRPr>
            </a:p>
          </p:txBody>
        </p:sp>
        <p:sp>
          <p:nvSpPr>
            <p:cNvPr id="124936" name="Rectangle 7"/>
            <p:cNvSpPr>
              <a:spLocks noChangeArrowheads="1"/>
            </p:cNvSpPr>
            <p:nvPr/>
          </p:nvSpPr>
          <p:spPr bwMode="auto">
            <a:xfrm>
              <a:off x="4224" y="2450"/>
              <a:ext cx="625" cy="288"/>
            </a:xfrm>
            <a:prstGeom prst="rect">
              <a:avLst/>
            </a:prstGeom>
            <a:solidFill>
              <a:srgbClr val="FFCC00"/>
            </a:solidFill>
            <a:ln w="9525">
              <a:miter lim="800000"/>
              <a:headEnd/>
              <a:tailEnd/>
            </a:ln>
            <a:scene3d>
              <a:camera prst="legacyObliqueTopRight"/>
              <a:lightRig rig="legacyFlat1" dir="t"/>
            </a:scene3d>
            <a:sp3d extrusionH="430200" prstMaterial="legacyMatte">
              <a:bevelT w="13500" h="13500" prst="angle"/>
              <a:bevelB w="13500" h="13500" prst="angle"/>
              <a:extrusionClr>
                <a:srgbClr val="FFCC00"/>
              </a:extrusionClr>
              <a:contourClr>
                <a:srgbClr val="FFCC00"/>
              </a:contourClr>
            </a:sp3d>
          </p:spPr>
          <p:txBody>
            <a:bodyPr wrap="none" lIns="91570" tIns="45786" rIns="91570" bIns="45786" anchor="ctr">
              <a:flatTx/>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TW" sz="1800">
                  <a:latin typeface="Arial" panose="020B0604020202020204" pitchFamily="34" charset="0"/>
                  <a:ea typeface="PMingLiU" pitchFamily="18" charset="-120"/>
                </a:rPr>
                <a:t>Trailer</a:t>
              </a:r>
              <a:endParaRPr kumimoji="0" lang="en-US" altLang="zh-TW" sz="1800" i="1">
                <a:latin typeface="Arial" panose="020B0604020202020204" pitchFamily="34" charset="0"/>
                <a:ea typeface="PMingLiU" pitchFamily="18" charset="-120"/>
              </a:endParaRPr>
            </a:p>
          </p:txBody>
        </p:sp>
      </p:grpSp>
      <p:sp>
        <p:nvSpPr>
          <p:cNvPr id="124933"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79B75F1-BA6E-44E4-8A67-2AD0D2330CB1}"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90</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0928244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839416" y="522978"/>
            <a:ext cx="8352367" cy="647700"/>
          </a:xfrm>
        </p:spPr>
        <p:txBody>
          <a:bodyPr/>
          <a:lstStyle/>
          <a:p>
            <a:pPr eaLnBrk="1" hangingPunct="1"/>
            <a:r>
              <a:rPr lang="zh-CN" altLang="en-US"/>
              <a:t>解决方案</a:t>
            </a:r>
            <a:r>
              <a:rPr lang="en-US" altLang="zh-CN"/>
              <a:t>1. </a:t>
            </a:r>
            <a:r>
              <a:rPr lang="zh-CN" altLang="en-US"/>
              <a:t>封装</a:t>
            </a:r>
            <a:endParaRPr lang="en-US" altLang="zh-CN" sz="3700"/>
          </a:p>
        </p:txBody>
      </p:sp>
      <p:pic>
        <p:nvPicPr>
          <p:cNvPr id="125955"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143000"/>
            <a:ext cx="65897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6" name="Text Box 82"/>
          <p:cNvSpPr txBox="1">
            <a:spLocks noChangeArrowheads="1"/>
          </p:cNvSpPr>
          <p:nvPr/>
        </p:nvSpPr>
        <p:spPr bwMode="auto">
          <a:xfrm>
            <a:off x="6096000" y="5805489"/>
            <a:ext cx="40259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RRP = request/reply protocol</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MSP = message stream protocol </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HHP = host to host protocol</a:t>
            </a:r>
          </a:p>
        </p:txBody>
      </p:sp>
      <p:sp>
        <p:nvSpPr>
          <p:cNvPr id="12595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EEE2FD6-3CEC-4108-A7AE-7FBCBAE0F6A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91</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4116324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zh-CN" altLang="en-US"/>
              <a:t>解决方案</a:t>
            </a:r>
            <a:r>
              <a:rPr lang="en-US" altLang="zh-CN"/>
              <a:t>2. </a:t>
            </a:r>
            <a:r>
              <a:rPr lang="zh-CN" altLang="en-US"/>
              <a:t>复用与解复用</a:t>
            </a:r>
            <a:endParaRPr lang="en-US" altLang="zh-CN"/>
          </a:p>
        </p:txBody>
      </p:sp>
      <p:sp>
        <p:nvSpPr>
          <p:cNvPr id="126979" name="Rectangle 3"/>
          <p:cNvSpPr>
            <a:spLocks noGrp="1" noChangeArrowheads="1"/>
          </p:cNvSpPr>
          <p:nvPr>
            <p:ph type="body" idx="1"/>
          </p:nvPr>
        </p:nvSpPr>
        <p:spPr/>
        <p:txBody>
          <a:bodyPr/>
          <a:lstStyle/>
          <a:p>
            <a:r>
              <a:rPr lang="zh-CN" altLang="en-US" sz="2800"/>
              <a:t>复用</a:t>
            </a:r>
            <a:r>
              <a:rPr lang="en-US" altLang="zh-CN" sz="2800"/>
              <a:t>(Multiplexing)</a:t>
            </a:r>
            <a:r>
              <a:rPr lang="zh-CN" altLang="en-US" sz="2800"/>
              <a:t>来自源节点不同高层实体的数据，将数据解复用</a:t>
            </a:r>
            <a:r>
              <a:rPr lang="en-US" altLang="zh-CN" sz="2800"/>
              <a:t>(Demultiplexing)</a:t>
            </a:r>
            <a:r>
              <a:rPr lang="zh-CN" altLang="en-US" sz="2800"/>
              <a:t>至目的节点对应的高层实体</a:t>
            </a:r>
            <a:endParaRPr lang="en-US" altLang="zh-CN" sz="2800"/>
          </a:p>
          <a:p>
            <a:endParaRPr lang="en-US" altLang="zh-CN" sz="2800"/>
          </a:p>
          <a:p>
            <a:r>
              <a:rPr lang="zh-CN" altLang="en-US" sz="2800"/>
              <a:t>需要能够区别数据所属的高层实体</a:t>
            </a:r>
            <a:endParaRPr lang="en-US" altLang="zh-CN" sz="2800"/>
          </a:p>
          <a:p>
            <a:pPr>
              <a:buFont typeface="Wingdings" panose="05000000000000000000" pitchFamily="2" charset="2"/>
              <a:buNone/>
            </a:pPr>
            <a:r>
              <a:rPr lang="en-US" altLang="zh-CN" sz="2800"/>
              <a:t>	- </a:t>
            </a:r>
            <a:r>
              <a:rPr lang="zh-CN" altLang="en-US" sz="2800"/>
              <a:t>利用解多路复用密钥</a:t>
            </a:r>
            <a:endParaRPr lang="en-US" altLang="zh-CN" sz="2800"/>
          </a:p>
          <a:p>
            <a:pPr>
              <a:buFont typeface="Wingdings" panose="05000000000000000000" pitchFamily="2" charset="2"/>
              <a:buNone/>
            </a:pPr>
            <a:endParaRPr lang="en-US" altLang="zh-CN" sz="2800"/>
          </a:p>
          <a:p>
            <a:r>
              <a:rPr lang="zh-CN" altLang="en-US" sz="2800"/>
              <a:t>各种不同类型的解多路复用密钥</a:t>
            </a:r>
            <a:endParaRPr lang="en-US" altLang="zh-CN" sz="2800"/>
          </a:p>
        </p:txBody>
      </p:sp>
      <p:sp>
        <p:nvSpPr>
          <p:cNvPr id="12698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8600D63-0314-4ED6-828E-DAEAA6E7FC2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286258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82"/>
          <p:cNvSpPr>
            <a:spLocks noGrp="1" noChangeArrowheads="1"/>
          </p:cNvSpPr>
          <p:nvPr>
            <p:ph type="title"/>
          </p:nvPr>
        </p:nvSpPr>
        <p:spPr/>
        <p:txBody>
          <a:bodyPr/>
          <a:lstStyle/>
          <a:p>
            <a:pPr eaLnBrk="1" hangingPunct="1"/>
            <a:r>
              <a:rPr lang="zh-CN" altLang="en-US"/>
              <a:t>解决方案</a:t>
            </a:r>
            <a:r>
              <a:rPr lang="en-US" altLang="zh-CN"/>
              <a:t>2. </a:t>
            </a:r>
            <a:r>
              <a:rPr lang="zh-CN" altLang="en-US"/>
              <a:t>复用与解复用</a:t>
            </a:r>
            <a:endParaRPr lang="en-US" altLang="zh-CN"/>
          </a:p>
        </p:txBody>
      </p:sp>
      <p:pic>
        <p:nvPicPr>
          <p:cNvPr id="128003"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1406526"/>
            <a:ext cx="7561263"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Text Box 80"/>
          <p:cNvSpPr txBox="1">
            <a:spLocks noChangeArrowheads="1"/>
          </p:cNvSpPr>
          <p:nvPr/>
        </p:nvSpPr>
        <p:spPr bwMode="auto">
          <a:xfrm>
            <a:off x="6310313" y="5942014"/>
            <a:ext cx="40259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RRP = request/reply protocol</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MSP = message stream protocol </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HHP = host to host protocol</a:t>
            </a:r>
          </a:p>
        </p:txBody>
      </p:sp>
      <p:sp>
        <p:nvSpPr>
          <p:cNvPr id="128005" name="Line 84"/>
          <p:cNvSpPr>
            <a:spLocks noChangeShapeType="1"/>
          </p:cNvSpPr>
          <p:nvPr/>
        </p:nvSpPr>
        <p:spPr bwMode="auto">
          <a:xfrm>
            <a:off x="2351089" y="2852739"/>
            <a:ext cx="504825" cy="504825"/>
          </a:xfrm>
          <a:prstGeom prst="line">
            <a:avLst/>
          </a:prstGeom>
          <a:noFill/>
          <a:ln w="57150">
            <a:solidFill>
              <a:srgbClr val="9933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8006" name="Line 85"/>
          <p:cNvSpPr>
            <a:spLocks noChangeShapeType="1"/>
          </p:cNvSpPr>
          <p:nvPr/>
        </p:nvSpPr>
        <p:spPr bwMode="auto">
          <a:xfrm>
            <a:off x="2927351" y="3789364"/>
            <a:ext cx="504825" cy="504825"/>
          </a:xfrm>
          <a:prstGeom prst="line">
            <a:avLst/>
          </a:prstGeom>
          <a:noFill/>
          <a:ln w="57150">
            <a:solidFill>
              <a:srgbClr val="339933"/>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8007" name="Line 86"/>
          <p:cNvSpPr>
            <a:spLocks noChangeShapeType="1"/>
          </p:cNvSpPr>
          <p:nvPr/>
        </p:nvSpPr>
        <p:spPr bwMode="auto">
          <a:xfrm flipH="1">
            <a:off x="3216275" y="2852739"/>
            <a:ext cx="431800" cy="433387"/>
          </a:xfrm>
          <a:prstGeom prst="line">
            <a:avLst/>
          </a:prstGeom>
          <a:noFill/>
          <a:ln w="57150">
            <a:solidFill>
              <a:srgbClr val="9933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8008" name="Line 87"/>
          <p:cNvSpPr>
            <a:spLocks noChangeShapeType="1"/>
          </p:cNvSpPr>
          <p:nvPr/>
        </p:nvSpPr>
        <p:spPr bwMode="auto">
          <a:xfrm>
            <a:off x="6167439" y="2852739"/>
            <a:ext cx="504825" cy="504825"/>
          </a:xfrm>
          <a:prstGeom prst="line">
            <a:avLst/>
          </a:prstGeom>
          <a:noFill/>
          <a:ln w="57150">
            <a:solidFill>
              <a:srgbClr val="993300"/>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09" name="Line 88"/>
          <p:cNvSpPr>
            <a:spLocks noChangeShapeType="1"/>
          </p:cNvSpPr>
          <p:nvPr/>
        </p:nvSpPr>
        <p:spPr bwMode="auto">
          <a:xfrm flipH="1">
            <a:off x="7177089" y="2852739"/>
            <a:ext cx="503237" cy="433387"/>
          </a:xfrm>
          <a:prstGeom prst="line">
            <a:avLst/>
          </a:prstGeom>
          <a:noFill/>
          <a:ln w="57150">
            <a:solidFill>
              <a:srgbClr val="993300"/>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0" name="Line 89"/>
          <p:cNvSpPr>
            <a:spLocks noChangeShapeType="1"/>
          </p:cNvSpPr>
          <p:nvPr/>
        </p:nvSpPr>
        <p:spPr bwMode="auto">
          <a:xfrm>
            <a:off x="6816726" y="3716339"/>
            <a:ext cx="504825" cy="504825"/>
          </a:xfrm>
          <a:prstGeom prst="line">
            <a:avLst/>
          </a:prstGeom>
          <a:noFill/>
          <a:ln w="57150">
            <a:solidFill>
              <a:srgbClr val="339933"/>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5546" name="Text Box 90"/>
          <p:cNvSpPr txBox="1">
            <a:spLocks noChangeArrowheads="1"/>
          </p:cNvSpPr>
          <p:nvPr/>
        </p:nvSpPr>
        <p:spPr bwMode="auto">
          <a:xfrm>
            <a:off x="1885951" y="4005264"/>
            <a:ext cx="1114425" cy="369887"/>
          </a:xfrm>
          <a:prstGeom prst="rect">
            <a:avLst/>
          </a:prstGeom>
          <a:noFill/>
          <a:ln>
            <a:noFill/>
          </a:ln>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hangingPunct="1">
              <a:defRPr/>
            </a:pPr>
            <a:r>
              <a:rPr lang="zh-CN" altLang="en-US" sz="1800" b="1" i="1" dirty="0">
                <a:solidFill>
                  <a:srgbClr val="333399"/>
                </a:solidFill>
                <a:latin typeface="+mn-ea"/>
              </a:rPr>
              <a:t>多路复用</a:t>
            </a:r>
            <a:endParaRPr lang="en-US" altLang="zh-CN" sz="1800" b="1" i="1" dirty="0">
              <a:solidFill>
                <a:srgbClr val="333399"/>
              </a:solidFill>
              <a:latin typeface="+mn-ea"/>
            </a:endParaRPr>
          </a:p>
        </p:txBody>
      </p:sp>
      <p:sp>
        <p:nvSpPr>
          <p:cNvPr id="65547" name="Text Box 91"/>
          <p:cNvSpPr txBox="1">
            <a:spLocks noChangeArrowheads="1"/>
          </p:cNvSpPr>
          <p:nvPr/>
        </p:nvSpPr>
        <p:spPr bwMode="auto">
          <a:xfrm>
            <a:off x="5829300" y="4076700"/>
            <a:ext cx="1346200" cy="369888"/>
          </a:xfrm>
          <a:prstGeom prst="rect">
            <a:avLst/>
          </a:prstGeom>
          <a:noFill/>
          <a:ln>
            <a:noFill/>
          </a:ln>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hangingPunct="1">
              <a:defRPr/>
            </a:pPr>
            <a:r>
              <a:rPr lang="zh-CN" altLang="en-US" sz="1800" b="1" i="1" dirty="0">
                <a:solidFill>
                  <a:srgbClr val="333399"/>
                </a:solidFill>
                <a:latin typeface="+mn-ea"/>
              </a:rPr>
              <a:t>解多路复用</a:t>
            </a:r>
            <a:endParaRPr lang="en-US" altLang="zh-CN" sz="1800" b="1" i="1" dirty="0">
              <a:solidFill>
                <a:srgbClr val="333399"/>
              </a:solidFill>
              <a:latin typeface="+mn-ea"/>
            </a:endParaRPr>
          </a:p>
        </p:txBody>
      </p:sp>
      <p:sp>
        <p:nvSpPr>
          <p:cNvPr id="128013" name="灯片编号占位符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806396F-6617-4F54-BED5-825440A60878}"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93</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088895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6"/>
          <p:cNvSpPr>
            <a:spLocks noGrp="1"/>
          </p:cNvSpPr>
          <p:nvPr>
            <p:ph type="sldNum" sz="quarter" idx="11"/>
          </p:nvPr>
        </p:nvSpPr>
        <p:spPr>
          <a:xfrm>
            <a:off x="9686926" y="6400800"/>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AAC5B2-5B08-4301-AA76-CCA9829EB112}" type="slidenum">
              <a:rPr lang="en-US" altLang="zh-CN" sz="1400"/>
              <a:pPr/>
              <a:t>94</a:t>
            </a:fld>
            <a:endParaRPr lang="en-US" altLang="zh-CN" sz="1400"/>
          </a:p>
        </p:txBody>
      </p:sp>
      <p:sp>
        <p:nvSpPr>
          <p:cNvPr id="129027" name="Rectangle 2"/>
          <p:cNvSpPr>
            <a:spLocks noGrp="1" noChangeArrowheads="1"/>
          </p:cNvSpPr>
          <p:nvPr>
            <p:ph type="title"/>
          </p:nvPr>
        </p:nvSpPr>
        <p:spPr>
          <a:xfrm>
            <a:off x="1083312" y="536730"/>
            <a:ext cx="7772400" cy="742950"/>
          </a:xfrm>
        </p:spPr>
        <p:txBody>
          <a:bodyPr/>
          <a:lstStyle/>
          <a:p>
            <a:r>
              <a:rPr lang="zh-CN" altLang="en-US" sz="4000" dirty="0"/>
              <a:t>复用与解复用</a:t>
            </a:r>
            <a:endParaRPr lang="zh-CN" altLang="en-US" dirty="0">
              <a:ea typeface="宋体" panose="02010600030101010101" pitchFamily="2" charset="-122"/>
            </a:endParaRPr>
          </a:p>
        </p:txBody>
      </p:sp>
      <p:sp>
        <p:nvSpPr>
          <p:cNvPr id="129028" name="Rectangle 11"/>
          <p:cNvSpPr>
            <a:spLocks noChangeArrowheads="1"/>
          </p:cNvSpPr>
          <p:nvPr/>
        </p:nvSpPr>
        <p:spPr bwMode="auto">
          <a:xfrm>
            <a:off x="2209800" y="350837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应用层</a:t>
            </a:r>
          </a:p>
        </p:txBody>
      </p:sp>
      <p:sp>
        <p:nvSpPr>
          <p:cNvPr id="129029" name="Rectangle 12"/>
          <p:cNvSpPr>
            <a:spLocks noChangeArrowheads="1"/>
          </p:cNvSpPr>
          <p:nvPr/>
        </p:nvSpPr>
        <p:spPr bwMode="auto">
          <a:xfrm>
            <a:off x="2209800" y="398462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传输层</a:t>
            </a:r>
          </a:p>
        </p:txBody>
      </p:sp>
      <p:sp>
        <p:nvSpPr>
          <p:cNvPr id="129030" name="Rectangle 13"/>
          <p:cNvSpPr>
            <a:spLocks noChangeArrowheads="1"/>
          </p:cNvSpPr>
          <p:nvPr/>
        </p:nvSpPr>
        <p:spPr bwMode="auto">
          <a:xfrm>
            <a:off x="2209800" y="446087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网络层</a:t>
            </a:r>
          </a:p>
        </p:txBody>
      </p:sp>
      <p:sp>
        <p:nvSpPr>
          <p:cNvPr id="129031" name="Rectangle 14"/>
          <p:cNvSpPr>
            <a:spLocks noChangeArrowheads="1"/>
          </p:cNvSpPr>
          <p:nvPr/>
        </p:nvSpPr>
        <p:spPr bwMode="auto">
          <a:xfrm>
            <a:off x="2209800" y="493712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数据链路层</a:t>
            </a:r>
          </a:p>
        </p:txBody>
      </p:sp>
      <p:sp>
        <p:nvSpPr>
          <p:cNvPr id="129032" name="Rectangle 15"/>
          <p:cNvSpPr>
            <a:spLocks noChangeArrowheads="1"/>
          </p:cNvSpPr>
          <p:nvPr/>
        </p:nvSpPr>
        <p:spPr bwMode="auto">
          <a:xfrm>
            <a:off x="2198689" y="54133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物理层</a:t>
            </a:r>
          </a:p>
        </p:txBody>
      </p:sp>
      <p:sp>
        <p:nvSpPr>
          <p:cNvPr id="129033" name="Rectangle 18"/>
          <p:cNvSpPr>
            <a:spLocks noChangeArrowheads="1"/>
          </p:cNvSpPr>
          <p:nvPr/>
        </p:nvSpPr>
        <p:spPr bwMode="auto">
          <a:xfrm>
            <a:off x="4843464" y="3852863"/>
            <a:ext cx="598487" cy="195262"/>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34" name="Oval 19"/>
          <p:cNvSpPr>
            <a:spLocks noChangeArrowheads="1"/>
          </p:cNvSpPr>
          <p:nvPr/>
        </p:nvSpPr>
        <p:spPr bwMode="auto">
          <a:xfrm>
            <a:off x="4843464" y="3548063"/>
            <a:ext cx="598487"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P1</a:t>
            </a:r>
          </a:p>
        </p:txBody>
      </p:sp>
      <p:sp>
        <p:nvSpPr>
          <p:cNvPr id="129035" name="Rectangle 24"/>
          <p:cNvSpPr>
            <a:spLocks noChangeArrowheads="1"/>
          </p:cNvSpPr>
          <p:nvPr/>
        </p:nvSpPr>
        <p:spPr bwMode="auto">
          <a:xfrm>
            <a:off x="8139114" y="34956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应用层</a:t>
            </a:r>
          </a:p>
        </p:txBody>
      </p:sp>
      <p:sp>
        <p:nvSpPr>
          <p:cNvPr id="129036" name="Rectangle 25"/>
          <p:cNvSpPr>
            <a:spLocks noChangeArrowheads="1"/>
          </p:cNvSpPr>
          <p:nvPr/>
        </p:nvSpPr>
        <p:spPr bwMode="auto">
          <a:xfrm>
            <a:off x="8139114" y="397192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传输层</a:t>
            </a:r>
          </a:p>
        </p:txBody>
      </p:sp>
      <p:sp>
        <p:nvSpPr>
          <p:cNvPr id="129037" name="Rectangle 26"/>
          <p:cNvSpPr>
            <a:spLocks noChangeArrowheads="1"/>
          </p:cNvSpPr>
          <p:nvPr/>
        </p:nvSpPr>
        <p:spPr bwMode="auto">
          <a:xfrm>
            <a:off x="8139114" y="44481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网络层</a:t>
            </a:r>
          </a:p>
        </p:txBody>
      </p:sp>
      <p:sp>
        <p:nvSpPr>
          <p:cNvPr id="129038" name="Rectangle 27"/>
          <p:cNvSpPr>
            <a:spLocks noChangeArrowheads="1"/>
          </p:cNvSpPr>
          <p:nvPr/>
        </p:nvSpPr>
        <p:spPr bwMode="auto">
          <a:xfrm>
            <a:off x="8139114" y="492442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数据链路层</a:t>
            </a:r>
          </a:p>
        </p:txBody>
      </p:sp>
      <p:sp>
        <p:nvSpPr>
          <p:cNvPr id="129039" name="Rectangle 28"/>
          <p:cNvSpPr>
            <a:spLocks noChangeArrowheads="1"/>
          </p:cNvSpPr>
          <p:nvPr/>
        </p:nvSpPr>
        <p:spPr bwMode="auto">
          <a:xfrm>
            <a:off x="8139114" y="54006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物理层</a:t>
            </a:r>
          </a:p>
        </p:txBody>
      </p:sp>
      <p:sp>
        <p:nvSpPr>
          <p:cNvPr id="129040" name="Rectangle 30"/>
          <p:cNvSpPr>
            <a:spLocks noChangeArrowheads="1"/>
          </p:cNvSpPr>
          <p:nvPr/>
        </p:nvSpPr>
        <p:spPr bwMode="auto">
          <a:xfrm>
            <a:off x="4811713" y="350837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应用层</a:t>
            </a:r>
          </a:p>
        </p:txBody>
      </p:sp>
      <p:sp>
        <p:nvSpPr>
          <p:cNvPr id="129041" name="Rectangle 31"/>
          <p:cNvSpPr>
            <a:spLocks noChangeArrowheads="1"/>
          </p:cNvSpPr>
          <p:nvPr/>
        </p:nvSpPr>
        <p:spPr bwMode="auto">
          <a:xfrm>
            <a:off x="4811713" y="398462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传输层</a:t>
            </a:r>
          </a:p>
        </p:txBody>
      </p:sp>
      <p:sp>
        <p:nvSpPr>
          <p:cNvPr id="129042" name="Rectangle 32"/>
          <p:cNvSpPr>
            <a:spLocks noChangeArrowheads="1"/>
          </p:cNvSpPr>
          <p:nvPr/>
        </p:nvSpPr>
        <p:spPr bwMode="auto">
          <a:xfrm>
            <a:off x="4811713" y="446087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网络层</a:t>
            </a:r>
          </a:p>
        </p:txBody>
      </p:sp>
      <p:sp>
        <p:nvSpPr>
          <p:cNvPr id="129043" name="Rectangle 33"/>
          <p:cNvSpPr>
            <a:spLocks noChangeArrowheads="1"/>
          </p:cNvSpPr>
          <p:nvPr/>
        </p:nvSpPr>
        <p:spPr bwMode="auto">
          <a:xfrm>
            <a:off x="4811713" y="493712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数据链路层</a:t>
            </a:r>
          </a:p>
        </p:txBody>
      </p:sp>
      <p:sp>
        <p:nvSpPr>
          <p:cNvPr id="129044" name="Rectangle 34"/>
          <p:cNvSpPr>
            <a:spLocks noChangeArrowheads="1"/>
          </p:cNvSpPr>
          <p:nvPr/>
        </p:nvSpPr>
        <p:spPr bwMode="auto">
          <a:xfrm>
            <a:off x="4811713" y="541337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物理层</a:t>
            </a:r>
          </a:p>
        </p:txBody>
      </p:sp>
      <p:sp>
        <p:nvSpPr>
          <p:cNvPr id="129045" name="Rectangle 36"/>
          <p:cNvSpPr>
            <a:spLocks noChangeArrowheads="1"/>
          </p:cNvSpPr>
          <p:nvPr/>
        </p:nvSpPr>
        <p:spPr bwMode="auto">
          <a:xfrm>
            <a:off x="6838950" y="3859213"/>
            <a:ext cx="598488" cy="195262"/>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46" name="Oval 37"/>
          <p:cNvSpPr>
            <a:spLocks noChangeArrowheads="1"/>
          </p:cNvSpPr>
          <p:nvPr/>
        </p:nvSpPr>
        <p:spPr bwMode="auto">
          <a:xfrm>
            <a:off x="6838950" y="3554413"/>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P2</a:t>
            </a:r>
          </a:p>
        </p:txBody>
      </p:sp>
      <p:sp>
        <p:nvSpPr>
          <p:cNvPr id="129047" name="Rectangle 39"/>
          <p:cNvSpPr>
            <a:spLocks noChangeArrowheads="1"/>
          </p:cNvSpPr>
          <p:nvPr/>
        </p:nvSpPr>
        <p:spPr bwMode="auto">
          <a:xfrm>
            <a:off x="3468689" y="3883026"/>
            <a:ext cx="598487"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48" name="Oval 40"/>
          <p:cNvSpPr>
            <a:spLocks noChangeArrowheads="1"/>
          </p:cNvSpPr>
          <p:nvPr/>
        </p:nvSpPr>
        <p:spPr bwMode="auto">
          <a:xfrm>
            <a:off x="3468689" y="3578225"/>
            <a:ext cx="598487"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P3</a:t>
            </a:r>
          </a:p>
        </p:txBody>
      </p:sp>
      <p:sp>
        <p:nvSpPr>
          <p:cNvPr id="129049" name="Rectangle 42"/>
          <p:cNvSpPr>
            <a:spLocks noChangeArrowheads="1"/>
          </p:cNvSpPr>
          <p:nvPr/>
        </p:nvSpPr>
        <p:spPr bwMode="auto">
          <a:xfrm>
            <a:off x="8242300" y="3863976"/>
            <a:ext cx="598488"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0" name="Oval 43"/>
          <p:cNvSpPr>
            <a:spLocks noChangeArrowheads="1"/>
          </p:cNvSpPr>
          <p:nvPr/>
        </p:nvSpPr>
        <p:spPr bwMode="auto">
          <a:xfrm>
            <a:off x="8242300" y="3559175"/>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P4</a:t>
            </a:r>
          </a:p>
        </p:txBody>
      </p:sp>
      <p:sp>
        <p:nvSpPr>
          <p:cNvPr id="129051" name="Rectangle 45"/>
          <p:cNvSpPr>
            <a:spLocks noChangeArrowheads="1"/>
          </p:cNvSpPr>
          <p:nvPr/>
        </p:nvSpPr>
        <p:spPr bwMode="auto">
          <a:xfrm>
            <a:off x="4905375" y="3889376"/>
            <a:ext cx="598488"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2" name="Oval 46"/>
          <p:cNvSpPr>
            <a:spLocks noChangeArrowheads="1"/>
          </p:cNvSpPr>
          <p:nvPr/>
        </p:nvSpPr>
        <p:spPr bwMode="auto">
          <a:xfrm>
            <a:off x="4905375" y="3584575"/>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P1</a:t>
            </a:r>
          </a:p>
        </p:txBody>
      </p:sp>
      <p:sp>
        <p:nvSpPr>
          <p:cNvPr id="129053" name="Text Box 47"/>
          <p:cNvSpPr txBox="1">
            <a:spLocks noChangeArrowheads="1"/>
          </p:cNvSpPr>
          <p:nvPr/>
        </p:nvSpPr>
        <p:spPr bwMode="auto">
          <a:xfrm>
            <a:off x="2713039" y="5967413"/>
            <a:ext cx="890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chemeClr val="accent2"/>
                </a:solidFill>
                <a:latin typeface="Comic Sans MS" panose="030F0702030302020204" pitchFamily="66" charset="0"/>
              </a:rPr>
              <a:t>主机</a:t>
            </a:r>
            <a:r>
              <a:rPr lang="en-US" altLang="zh-CN" sz="2000">
                <a:solidFill>
                  <a:schemeClr val="accent2"/>
                </a:solidFill>
                <a:latin typeface="Comic Sans MS" panose="030F0702030302020204" pitchFamily="66" charset="0"/>
              </a:rPr>
              <a:t> 1</a:t>
            </a:r>
            <a:endParaRPr lang="en-US" altLang="zh-CN" sz="1600">
              <a:latin typeface="Comic Sans MS" panose="030F0702030302020204" pitchFamily="66" charset="0"/>
            </a:endParaRPr>
          </a:p>
        </p:txBody>
      </p:sp>
      <p:sp>
        <p:nvSpPr>
          <p:cNvPr id="129054" name="Text Box 48"/>
          <p:cNvSpPr txBox="1">
            <a:spLocks noChangeArrowheads="1"/>
          </p:cNvSpPr>
          <p:nvPr/>
        </p:nvSpPr>
        <p:spPr bwMode="auto">
          <a:xfrm>
            <a:off x="5719763" y="5954713"/>
            <a:ext cx="931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chemeClr val="accent2"/>
                </a:solidFill>
                <a:latin typeface="Comic Sans MS" panose="030F0702030302020204" pitchFamily="66" charset="0"/>
              </a:rPr>
              <a:t>主机</a:t>
            </a:r>
            <a:r>
              <a:rPr lang="en-US" altLang="zh-CN" sz="2000">
                <a:solidFill>
                  <a:schemeClr val="accent2"/>
                </a:solidFill>
                <a:latin typeface="Comic Sans MS" panose="030F0702030302020204" pitchFamily="66" charset="0"/>
              </a:rPr>
              <a:t> 2</a:t>
            </a:r>
            <a:endParaRPr lang="en-US" altLang="zh-CN" sz="1600">
              <a:solidFill>
                <a:schemeClr val="accent2"/>
              </a:solidFill>
              <a:latin typeface="Comic Sans MS" panose="030F0702030302020204" pitchFamily="66" charset="0"/>
            </a:endParaRPr>
          </a:p>
        </p:txBody>
      </p:sp>
      <p:sp>
        <p:nvSpPr>
          <p:cNvPr id="129055" name="Text Box 49"/>
          <p:cNvSpPr txBox="1">
            <a:spLocks noChangeArrowheads="1"/>
          </p:cNvSpPr>
          <p:nvPr/>
        </p:nvSpPr>
        <p:spPr bwMode="auto">
          <a:xfrm>
            <a:off x="8748713" y="5949950"/>
            <a:ext cx="931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chemeClr val="accent2"/>
                </a:solidFill>
                <a:latin typeface="Comic Sans MS" panose="030F0702030302020204" pitchFamily="66" charset="0"/>
              </a:rPr>
              <a:t>主机</a:t>
            </a:r>
            <a:r>
              <a:rPr lang="en-US" altLang="zh-CN" sz="2000">
                <a:solidFill>
                  <a:schemeClr val="accent2"/>
                </a:solidFill>
                <a:latin typeface="Comic Sans MS" panose="030F0702030302020204" pitchFamily="66" charset="0"/>
              </a:rPr>
              <a:t> 3</a:t>
            </a:r>
          </a:p>
        </p:txBody>
      </p:sp>
      <p:grpSp>
        <p:nvGrpSpPr>
          <p:cNvPr id="129056" name="Group 87"/>
          <p:cNvGrpSpPr>
            <a:grpSpLocks/>
          </p:cNvGrpSpPr>
          <p:nvPr/>
        </p:nvGrpSpPr>
        <p:grpSpPr bwMode="auto">
          <a:xfrm>
            <a:off x="3832226" y="3983038"/>
            <a:ext cx="2263775" cy="1676400"/>
            <a:chOff x="1421" y="2509"/>
            <a:chExt cx="1426" cy="1056"/>
          </a:xfrm>
        </p:grpSpPr>
        <p:sp>
          <p:nvSpPr>
            <p:cNvPr id="129076" name="Line 57"/>
            <p:cNvSpPr>
              <a:spLocks noChangeShapeType="1"/>
            </p:cNvSpPr>
            <p:nvPr/>
          </p:nvSpPr>
          <p:spPr bwMode="auto">
            <a:xfrm>
              <a:off x="1421" y="2509"/>
              <a:ext cx="0" cy="105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77" name="Freeform 58"/>
            <p:cNvSpPr>
              <a:spLocks/>
            </p:cNvSpPr>
            <p:nvPr/>
          </p:nvSpPr>
          <p:spPr bwMode="auto">
            <a:xfrm>
              <a:off x="2546" y="2563"/>
              <a:ext cx="286" cy="989"/>
            </a:xfrm>
            <a:custGeom>
              <a:avLst/>
              <a:gdLst>
                <a:gd name="T0" fmla="*/ 286 w 286"/>
                <a:gd name="T1" fmla="*/ 989 h 989"/>
                <a:gd name="T2" fmla="*/ 284 w 286"/>
                <a:gd name="T3" fmla="*/ 117 h 989"/>
                <a:gd name="T4" fmla="*/ 0 w 286"/>
                <a:gd name="T5" fmla="*/ 0 h 989"/>
                <a:gd name="T6" fmla="*/ 0 60000 65536"/>
                <a:gd name="T7" fmla="*/ 0 60000 65536"/>
                <a:gd name="T8" fmla="*/ 0 60000 65536"/>
                <a:gd name="T9" fmla="*/ 0 w 286"/>
                <a:gd name="T10" fmla="*/ 0 h 989"/>
                <a:gd name="T11" fmla="*/ 286 w 286"/>
                <a:gd name="T12" fmla="*/ 989 h 989"/>
              </a:gdLst>
              <a:ahLst/>
              <a:cxnLst>
                <a:cxn ang="T6">
                  <a:pos x="T0" y="T1"/>
                </a:cxn>
                <a:cxn ang="T7">
                  <a:pos x="T2" y="T3"/>
                </a:cxn>
                <a:cxn ang="T8">
                  <a:pos x="T4" y="T5"/>
                </a:cxn>
              </a:cxnLst>
              <a:rect l="T9" t="T10" r="T11" b="T12"/>
              <a:pathLst>
                <a:path w="286" h="989">
                  <a:moveTo>
                    <a:pt x="286" y="989"/>
                  </a:moveTo>
                  <a:lnTo>
                    <a:pt x="284" y="117"/>
                  </a:lnTo>
                  <a:lnTo>
                    <a:pt x="0"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078" name="Freeform 59"/>
            <p:cNvSpPr>
              <a:spLocks/>
            </p:cNvSpPr>
            <p:nvPr/>
          </p:nvSpPr>
          <p:spPr bwMode="auto">
            <a:xfrm>
              <a:off x="1421" y="3556"/>
              <a:ext cx="1426" cy="9"/>
            </a:xfrm>
            <a:custGeom>
              <a:avLst/>
              <a:gdLst>
                <a:gd name="T0" fmla="*/ 0 w 1426"/>
                <a:gd name="T1" fmla="*/ 9 h 9"/>
                <a:gd name="T2" fmla="*/ 1426 w 1426"/>
                <a:gd name="T3" fmla="*/ 0 h 9"/>
                <a:gd name="T4" fmla="*/ 0 60000 65536"/>
                <a:gd name="T5" fmla="*/ 0 60000 65536"/>
                <a:gd name="T6" fmla="*/ 0 w 1426"/>
                <a:gd name="T7" fmla="*/ 0 h 9"/>
                <a:gd name="T8" fmla="*/ 1426 w 1426"/>
                <a:gd name="T9" fmla="*/ 9 h 9"/>
              </a:gdLst>
              <a:ahLst/>
              <a:cxnLst>
                <a:cxn ang="T4">
                  <a:pos x="T0" y="T1"/>
                </a:cxn>
                <a:cxn ang="T5">
                  <a:pos x="T2" y="T3"/>
                </a:cxn>
              </a:cxnLst>
              <a:rect l="T6" t="T7" r="T8" b="T9"/>
              <a:pathLst>
                <a:path w="1426" h="9">
                  <a:moveTo>
                    <a:pt x="0" y="9"/>
                  </a:moveTo>
                  <a:lnTo>
                    <a:pt x="1426" y="0"/>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9057" name="Rectangle 64"/>
          <p:cNvSpPr>
            <a:spLocks noChangeArrowheads="1"/>
          </p:cNvSpPr>
          <p:nvPr/>
        </p:nvSpPr>
        <p:spPr bwMode="auto">
          <a:xfrm>
            <a:off x="1981200" y="2895601"/>
            <a:ext cx="598488"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8" name="Oval 65"/>
          <p:cNvSpPr>
            <a:spLocks noChangeArrowheads="1"/>
          </p:cNvSpPr>
          <p:nvPr/>
        </p:nvSpPr>
        <p:spPr bwMode="auto">
          <a:xfrm>
            <a:off x="4114800" y="2819400"/>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9" name="Text Box 67"/>
          <p:cNvSpPr txBox="1">
            <a:spLocks noChangeArrowheads="1"/>
          </p:cNvSpPr>
          <p:nvPr/>
        </p:nvSpPr>
        <p:spPr bwMode="auto">
          <a:xfrm>
            <a:off x="4959351" y="2819400"/>
            <a:ext cx="754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 </a:t>
            </a:r>
            <a:r>
              <a:rPr lang="zh-CN" altLang="en-US" sz="1600">
                <a:latin typeface="Comic Sans MS" panose="030F0702030302020204" pitchFamily="66" charset="0"/>
              </a:rPr>
              <a:t>进程</a:t>
            </a:r>
          </a:p>
        </p:txBody>
      </p:sp>
      <p:sp>
        <p:nvSpPr>
          <p:cNvPr id="129060" name="Text Box 68"/>
          <p:cNvSpPr txBox="1">
            <a:spLocks noChangeArrowheads="1"/>
          </p:cNvSpPr>
          <p:nvPr/>
        </p:nvSpPr>
        <p:spPr bwMode="auto">
          <a:xfrm>
            <a:off x="2667000" y="2819400"/>
            <a:ext cx="973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 socket</a:t>
            </a:r>
          </a:p>
        </p:txBody>
      </p:sp>
      <p:sp>
        <p:nvSpPr>
          <p:cNvPr id="129061" name="Text Box 72"/>
          <p:cNvSpPr txBox="1">
            <a:spLocks noChangeArrowheads="1"/>
          </p:cNvSpPr>
          <p:nvPr/>
        </p:nvSpPr>
        <p:spPr bwMode="auto">
          <a:xfrm>
            <a:off x="1968501" y="1589088"/>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62" name="Text Box 75"/>
          <p:cNvSpPr txBox="1">
            <a:spLocks noChangeArrowheads="1"/>
          </p:cNvSpPr>
          <p:nvPr/>
        </p:nvSpPr>
        <p:spPr bwMode="auto">
          <a:xfrm>
            <a:off x="1992314" y="136683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latin typeface="Times New Roman" panose="02020603050405020304" pitchFamily="18" charset="0"/>
            </a:endParaRPr>
          </a:p>
        </p:txBody>
      </p:sp>
      <p:sp>
        <p:nvSpPr>
          <p:cNvPr id="129063" name="Rectangle 76"/>
          <p:cNvSpPr>
            <a:spLocks noChangeArrowheads="1"/>
          </p:cNvSpPr>
          <p:nvPr/>
        </p:nvSpPr>
        <p:spPr bwMode="auto">
          <a:xfrm>
            <a:off x="1968500" y="1524001"/>
            <a:ext cx="3981450" cy="10461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rPr>
              <a:t>把收到的报文传送到正确的</a:t>
            </a:r>
            <a:r>
              <a:rPr lang="en-US" altLang="zh-CN" sz="2000">
                <a:latin typeface="Comic Sans MS" panose="030F0702030302020204" pitchFamily="66" charset="0"/>
              </a:rPr>
              <a:t>socket</a:t>
            </a:r>
          </a:p>
        </p:txBody>
      </p:sp>
      <p:grpSp>
        <p:nvGrpSpPr>
          <p:cNvPr id="129064" name="Group 77"/>
          <p:cNvGrpSpPr>
            <a:grpSpLocks/>
          </p:cNvGrpSpPr>
          <p:nvPr/>
        </p:nvGrpSpPr>
        <p:grpSpPr bwMode="auto">
          <a:xfrm>
            <a:off x="2600326" y="1295400"/>
            <a:ext cx="2570163" cy="400050"/>
            <a:chOff x="1353" y="3713"/>
            <a:chExt cx="1303" cy="252"/>
          </a:xfrm>
        </p:grpSpPr>
        <p:sp>
          <p:nvSpPr>
            <p:cNvPr id="129074" name="Rectangle 78"/>
            <p:cNvSpPr>
              <a:spLocks noChangeArrowheads="1"/>
            </p:cNvSpPr>
            <p:nvPr/>
          </p:nvSpPr>
          <p:spPr bwMode="auto">
            <a:xfrm>
              <a:off x="1422" y="3732"/>
              <a:ext cx="1002"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75" name="Text Box 79"/>
            <p:cNvSpPr txBox="1">
              <a:spLocks noChangeArrowheads="1"/>
            </p:cNvSpPr>
            <p:nvPr/>
          </p:nvSpPr>
          <p:spPr bwMode="auto">
            <a:xfrm>
              <a:off x="1353" y="3713"/>
              <a:ext cx="1303"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u="sng">
                  <a:solidFill>
                    <a:srgbClr val="FF0000"/>
                  </a:solidFill>
                  <a:latin typeface="Comic Sans MS" panose="030F0702030302020204" pitchFamily="66" charset="0"/>
                </a:rPr>
                <a:t>在接收端主机解复用</a:t>
              </a:r>
              <a:r>
                <a:rPr lang="en-US" altLang="zh-CN" sz="2000" u="sng">
                  <a:solidFill>
                    <a:srgbClr val="FF0000"/>
                  </a:solidFill>
                  <a:latin typeface="Comic Sans MS" panose="030F0702030302020204" pitchFamily="66" charset="0"/>
                </a:rPr>
                <a:t>:</a:t>
              </a:r>
            </a:p>
          </p:txBody>
        </p:sp>
      </p:grpSp>
      <p:sp>
        <p:nvSpPr>
          <p:cNvPr id="129065" name="Text Box 82"/>
          <p:cNvSpPr txBox="1">
            <a:spLocks noChangeArrowheads="1"/>
          </p:cNvSpPr>
          <p:nvPr/>
        </p:nvSpPr>
        <p:spPr bwMode="auto">
          <a:xfrm>
            <a:off x="6624639" y="1804989"/>
            <a:ext cx="3749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rPr>
              <a:t>从多个</a:t>
            </a:r>
            <a:r>
              <a:rPr lang="en-US" altLang="zh-CN" sz="2000">
                <a:latin typeface="Comic Sans MS" panose="030F0702030302020204" pitchFamily="66" charset="0"/>
              </a:rPr>
              <a:t>socket</a:t>
            </a:r>
            <a:r>
              <a:rPr lang="zh-CN" altLang="en-US" sz="2000">
                <a:latin typeface="Comic Sans MS" panose="030F0702030302020204" pitchFamily="66" charset="0"/>
              </a:rPr>
              <a:t>得到数据，并添</a:t>
            </a:r>
          </a:p>
          <a:p>
            <a:r>
              <a:rPr lang="zh-CN" altLang="en-US" sz="2000">
                <a:latin typeface="Comic Sans MS" panose="030F0702030302020204" pitchFamily="66" charset="0"/>
              </a:rPr>
              <a:t>加头部信息 </a:t>
            </a:r>
            <a:r>
              <a:rPr lang="en-US" altLang="zh-CN" sz="2000">
                <a:latin typeface="Comic Sans MS" panose="030F0702030302020204" pitchFamily="66" charset="0"/>
              </a:rPr>
              <a:t>(</a:t>
            </a:r>
            <a:r>
              <a:rPr lang="zh-CN" altLang="en-US" sz="2000">
                <a:latin typeface="Comic Sans MS" panose="030F0702030302020204" pitchFamily="66" charset="0"/>
              </a:rPr>
              <a:t>后面的分用会用到</a:t>
            </a:r>
            <a:r>
              <a:rPr lang="en-US" altLang="zh-CN" sz="2000">
                <a:latin typeface="Comic Sans MS" panose="030F0702030302020204" pitchFamily="66" charset="0"/>
              </a:rPr>
              <a:t>)</a:t>
            </a:r>
            <a:endParaRPr lang="en-US" altLang="zh-CN" sz="2400">
              <a:latin typeface="Times New Roman" panose="02020603050405020304" pitchFamily="18" charset="0"/>
            </a:endParaRPr>
          </a:p>
        </p:txBody>
      </p:sp>
      <p:sp>
        <p:nvSpPr>
          <p:cNvPr id="129066" name="Rectangle 83"/>
          <p:cNvSpPr>
            <a:spLocks noChangeArrowheads="1"/>
          </p:cNvSpPr>
          <p:nvPr/>
        </p:nvSpPr>
        <p:spPr bwMode="auto">
          <a:xfrm>
            <a:off x="6629401" y="1506539"/>
            <a:ext cx="3609975" cy="14192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grpSp>
        <p:nvGrpSpPr>
          <p:cNvPr id="129067" name="Group 84"/>
          <p:cNvGrpSpPr>
            <a:grpSpLocks/>
          </p:cNvGrpSpPr>
          <p:nvPr/>
        </p:nvGrpSpPr>
        <p:grpSpPr bwMode="auto">
          <a:xfrm>
            <a:off x="7010400" y="1219200"/>
            <a:ext cx="2825750" cy="400050"/>
            <a:chOff x="1057" y="3713"/>
            <a:chExt cx="1780" cy="252"/>
          </a:xfrm>
        </p:grpSpPr>
        <p:sp>
          <p:nvSpPr>
            <p:cNvPr id="129072" name="Rectangle 85"/>
            <p:cNvSpPr>
              <a:spLocks noChangeArrowheads="1"/>
            </p:cNvSpPr>
            <p:nvPr/>
          </p:nvSpPr>
          <p:spPr bwMode="auto">
            <a:xfrm>
              <a:off x="1422" y="3732"/>
              <a:ext cx="1002"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73" name="Text Box 86"/>
            <p:cNvSpPr txBox="1">
              <a:spLocks noChangeArrowheads="1"/>
            </p:cNvSpPr>
            <p:nvPr/>
          </p:nvSpPr>
          <p:spPr bwMode="auto">
            <a:xfrm>
              <a:off x="1057" y="3713"/>
              <a:ext cx="1780"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u="sng">
                  <a:solidFill>
                    <a:srgbClr val="FF0000"/>
                  </a:solidFill>
                  <a:latin typeface="Comic Sans MS" panose="030F0702030302020204" pitchFamily="66" charset="0"/>
                </a:rPr>
                <a:t>在发送端主机采用复用</a:t>
              </a:r>
              <a:r>
                <a:rPr lang="en-US" altLang="zh-CN" sz="2000" u="sng">
                  <a:solidFill>
                    <a:srgbClr val="FF0000"/>
                  </a:solidFill>
                  <a:latin typeface="Comic Sans MS" panose="030F0702030302020204" pitchFamily="66" charset="0"/>
                </a:rPr>
                <a:t>:</a:t>
              </a:r>
              <a:endParaRPr lang="en-US" altLang="zh-CN" sz="2000">
                <a:solidFill>
                  <a:srgbClr val="FF0000"/>
                </a:solidFill>
                <a:latin typeface="Comic Sans MS" panose="030F0702030302020204" pitchFamily="66" charset="0"/>
              </a:endParaRPr>
            </a:p>
          </p:txBody>
        </p:sp>
      </p:grpSp>
      <p:grpSp>
        <p:nvGrpSpPr>
          <p:cNvPr id="129068" name="Group 88"/>
          <p:cNvGrpSpPr>
            <a:grpSpLocks/>
          </p:cNvGrpSpPr>
          <p:nvPr/>
        </p:nvGrpSpPr>
        <p:grpSpPr bwMode="auto">
          <a:xfrm flipH="1">
            <a:off x="6172201" y="3962400"/>
            <a:ext cx="2263775" cy="1676400"/>
            <a:chOff x="1421" y="2509"/>
            <a:chExt cx="1426" cy="1056"/>
          </a:xfrm>
        </p:grpSpPr>
        <p:sp>
          <p:nvSpPr>
            <p:cNvPr id="129069" name="Line 89"/>
            <p:cNvSpPr>
              <a:spLocks noChangeShapeType="1"/>
            </p:cNvSpPr>
            <p:nvPr/>
          </p:nvSpPr>
          <p:spPr bwMode="auto">
            <a:xfrm>
              <a:off x="1421" y="2509"/>
              <a:ext cx="0" cy="105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70" name="Freeform 90"/>
            <p:cNvSpPr>
              <a:spLocks/>
            </p:cNvSpPr>
            <p:nvPr/>
          </p:nvSpPr>
          <p:spPr bwMode="auto">
            <a:xfrm>
              <a:off x="2546" y="2563"/>
              <a:ext cx="286" cy="989"/>
            </a:xfrm>
            <a:custGeom>
              <a:avLst/>
              <a:gdLst>
                <a:gd name="T0" fmla="*/ 286 w 286"/>
                <a:gd name="T1" fmla="*/ 989 h 989"/>
                <a:gd name="T2" fmla="*/ 284 w 286"/>
                <a:gd name="T3" fmla="*/ 117 h 989"/>
                <a:gd name="T4" fmla="*/ 0 w 286"/>
                <a:gd name="T5" fmla="*/ 0 h 989"/>
                <a:gd name="T6" fmla="*/ 0 60000 65536"/>
                <a:gd name="T7" fmla="*/ 0 60000 65536"/>
                <a:gd name="T8" fmla="*/ 0 60000 65536"/>
                <a:gd name="T9" fmla="*/ 0 w 286"/>
                <a:gd name="T10" fmla="*/ 0 h 989"/>
                <a:gd name="T11" fmla="*/ 286 w 286"/>
                <a:gd name="T12" fmla="*/ 989 h 989"/>
              </a:gdLst>
              <a:ahLst/>
              <a:cxnLst>
                <a:cxn ang="T6">
                  <a:pos x="T0" y="T1"/>
                </a:cxn>
                <a:cxn ang="T7">
                  <a:pos x="T2" y="T3"/>
                </a:cxn>
                <a:cxn ang="T8">
                  <a:pos x="T4" y="T5"/>
                </a:cxn>
              </a:cxnLst>
              <a:rect l="T9" t="T10" r="T11" b="T12"/>
              <a:pathLst>
                <a:path w="286" h="989">
                  <a:moveTo>
                    <a:pt x="286" y="989"/>
                  </a:moveTo>
                  <a:lnTo>
                    <a:pt x="284" y="117"/>
                  </a:lnTo>
                  <a:lnTo>
                    <a:pt x="0"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071" name="Freeform 91"/>
            <p:cNvSpPr>
              <a:spLocks/>
            </p:cNvSpPr>
            <p:nvPr/>
          </p:nvSpPr>
          <p:spPr bwMode="auto">
            <a:xfrm>
              <a:off x="1421" y="3556"/>
              <a:ext cx="1426" cy="9"/>
            </a:xfrm>
            <a:custGeom>
              <a:avLst/>
              <a:gdLst>
                <a:gd name="T0" fmla="*/ 0 w 1426"/>
                <a:gd name="T1" fmla="*/ 9 h 9"/>
                <a:gd name="T2" fmla="*/ 1426 w 1426"/>
                <a:gd name="T3" fmla="*/ 0 h 9"/>
                <a:gd name="T4" fmla="*/ 0 60000 65536"/>
                <a:gd name="T5" fmla="*/ 0 60000 65536"/>
                <a:gd name="T6" fmla="*/ 0 w 1426"/>
                <a:gd name="T7" fmla="*/ 0 h 9"/>
                <a:gd name="T8" fmla="*/ 1426 w 1426"/>
                <a:gd name="T9" fmla="*/ 9 h 9"/>
              </a:gdLst>
              <a:ahLst/>
              <a:cxnLst>
                <a:cxn ang="T4">
                  <a:pos x="T0" y="T1"/>
                </a:cxn>
                <a:cxn ang="T5">
                  <a:pos x="T2" y="T3"/>
                </a:cxn>
              </a:cxnLst>
              <a:rect l="T6" t="T7" r="T8" b="T9"/>
              <a:pathLst>
                <a:path w="1426" h="9">
                  <a:moveTo>
                    <a:pt x="0" y="9"/>
                  </a:moveTo>
                  <a:lnTo>
                    <a:pt x="1426" y="0"/>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1073990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pPr marL="342900" indent="-342900" eaLnBrk="1" hangingPunct="1">
              <a:lnSpc>
                <a:spcPct val="90000"/>
              </a:lnSpc>
            </a:pPr>
            <a:r>
              <a:rPr lang="zh-CN" altLang="en-US"/>
              <a:t>分层的设计方法：小结</a:t>
            </a:r>
            <a:endParaRPr lang="en-US" altLang="zh-CN"/>
          </a:p>
        </p:txBody>
      </p:sp>
      <p:sp>
        <p:nvSpPr>
          <p:cNvPr id="131075" name="内容占位符 2"/>
          <p:cNvSpPr>
            <a:spLocks noGrp="1"/>
          </p:cNvSpPr>
          <p:nvPr>
            <p:ph idx="1"/>
          </p:nvPr>
        </p:nvSpPr>
        <p:spPr/>
        <p:txBody>
          <a:bodyPr/>
          <a:lstStyle/>
          <a:p>
            <a:r>
              <a:rPr lang="zh-CN" altLang="en-US" sz="2400"/>
              <a:t>分层的方法有助于厘清复杂系统各组件的交互</a:t>
            </a:r>
            <a:endParaRPr lang="en-US" altLang="zh-CN" sz="2400"/>
          </a:p>
          <a:p>
            <a:r>
              <a:rPr lang="zh-CN" altLang="en-US" sz="2400"/>
              <a:t>分层的实现：封装、复用与解复用</a:t>
            </a:r>
            <a:endParaRPr lang="en-US" altLang="zh-CN" sz="2400"/>
          </a:p>
          <a:p>
            <a:pPr lvl="1"/>
            <a:endParaRPr lang="en-US" altLang="zh-CN" sz="2400"/>
          </a:p>
          <a:p>
            <a:r>
              <a:rPr lang="zh-CN" altLang="en-US" sz="2400"/>
              <a:t>沿着分层的系统架构设计思路，出现</a:t>
            </a:r>
            <a:r>
              <a:rPr lang="en-US" altLang="zh-CN" sz="2400"/>
              <a:t>ISO/OSI</a:t>
            </a:r>
            <a:r>
              <a:rPr lang="zh-CN" altLang="en-US" sz="2400"/>
              <a:t>协议参考模型</a:t>
            </a:r>
            <a:endParaRPr lang="en-US" altLang="zh-CN" sz="2400"/>
          </a:p>
          <a:p>
            <a:pPr lvl="1"/>
            <a:r>
              <a:rPr lang="en-US" altLang="zh-CN" sz="2400"/>
              <a:t>ISO: International Standard Organization </a:t>
            </a:r>
            <a:r>
              <a:rPr lang="zh-CN" altLang="en-US" sz="2400"/>
              <a:t>国际标准化组织</a:t>
            </a:r>
            <a:endParaRPr lang="en-US" altLang="zh-CN" sz="2400"/>
          </a:p>
          <a:p>
            <a:pPr lvl="1"/>
            <a:r>
              <a:rPr lang="en-US" altLang="zh-CN" sz="2400"/>
              <a:t>OSI: Open Systems Interconnection </a:t>
            </a:r>
            <a:r>
              <a:rPr lang="zh-CN" altLang="en-US" sz="2400"/>
              <a:t>开放系统互联</a:t>
            </a:r>
            <a:endParaRPr lang="en-US" altLang="zh-CN" sz="2400"/>
          </a:p>
          <a:p>
            <a:pPr lvl="2"/>
            <a:endParaRPr lang="en-US" altLang="zh-CN" sz="2000"/>
          </a:p>
          <a:p>
            <a:endParaRPr lang="zh-CN" altLang="en-US" sz="2800"/>
          </a:p>
        </p:txBody>
      </p:sp>
      <p:sp>
        <p:nvSpPr>
          <p:cNvPr id="13107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CA15CBB-DC08-41EC-9EBE-D8D01555CEF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95</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134201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87EB86E7-1F92-4F08-9BCA-AE8091A30A8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96</a:t>
            </a:fld>
            <a:r>
              <a:rPr kumimoji="0" lang="en-US" altLang="zh-CN" sz="1000">
                <a:latin typeface="Arial" panose="020B0604020202020204" pitchFamily="34" charset="0"/>
                <a:ea typeface="宋体" panose="02010600030101010101" pitchFamily="2" charset="-122"/>
              </a:rPr>
              <a:t>-</a:t>
            </a:r>
          </a:p>
        </p:txBody>
      </p:sp>
      <p:sp>
        <p:nvSpPr>
          <p:cNvPr id="132099" name="Rectangle 4"/>
          <p:cNvSpPr>
            <a:spLocks noGrp="1" noChangeArrowheads="1"/>
          </p:cNvSpPr>
          <p:nvPr>
            <p:ph type="title" idx="4294967295"/>
          </p:nvPr>
        </p:nvSpPr>
        <p:spPr/>
        <p:txBody>
          <a:bodyPr/>
          <a:lstStyle/>
          <a:p>
            <a:pPr eaLnBrk="1" hangingPunct="1"/>
            <a:r>
              <a:rPr lang="en-US" altLang="zh-CN" sz="3200" dirty="0"/>
              <a:t>OSI </a:t>
            </a:r>
            <a:r>
              <a:rPr lang="zh-CN" altLang="en-US" sz="3200" dirty="0"/>
              <a:t>体系结构</a:t>
            </a:r>
          </a:p>
        </p:txBody>
      </p:sp>
      <p:sp>
        <p:nvSpPr>
          <p:cNvPr id="132100" name="Rectangle 5"/>
          <p:cNvSpPr>
            <a:spLocks noGrp="1" noChangeArrowheads="1"/>
          </p:cNvSpPr>
          <p:nvPr>
            <p:ph type="body" idx="4294967295"/>
          </p:nvPr>
        </p:nvSpPr>
        <p:spPr>
          <a:xfrm>
            <a:off x="874184" y="1356808"/>
            <a:ext cx="8229600" cy="5327650"/>
          </a:xfrm>
        </p:spPr>
        <p:txBody>
          <a:bodyPr/>
          <a:lstStyle/>
          <a:p>
            <a:pPr eaLnBrk="1" hangingPunct="1"/>
            <a:r>
              <a:rPr lang="en-US" altLang="zh-CN" dirty="0"/>
              <a:t>OSI </a:t>
            </a:r>
            <a:r>
              <a:rPr lang="zh-CN" altLang="en-US" dirty="0"/>
              <a:t>参考模型 </a:t>
            </a:r>
          </a:p>
          <a:p>
            <a:pPr lvl="1" eaLnBrk="1" hangingPunct="1"/>
            <a:r>
              <a:rPr lang="en-US" altLang="zh-CN" dirty="0"/>
              <a:t>OSI </a:t>
            </a:r>
            <a:r>
              <a:rPr lang="en-US" altLang="zh-CN" dirty="0">
                <a:latin typeface="华文中宋" panose="02010600040101010101" pitchFamily="2" charset="-122"/>
              </a:rPr>
              <a:t>–</a:t>
            </a:r>
            <a:r>
              <a:rPr lang="en-US" altLang="zh-CN" dirty="0"/>
              <a:t> </a:t>
            </a:r>
            <a:r>
              <a:rPr lang="zh-CN" altLang="en-US" dirty="0"/>
              <a:t>开放式系统互联</a:t>
            </a:r>
          </a:p>
          <a:p>
            <a:pPr lvl="1" eaLnBrk="1" hangingPunct="1"/>
            <a:r>
              <a:rPr lang="zh-CN" altLang="en-US" dirty="0"/>
              <a:t>由 </a:t>
            </a:r>
            <a:r>
              <a:rPr lang="en-US" altLang="zh-CN" dirty="0"/>
              <a:t>ISO (</a:t>
            </a:r>
            <a:r>
              <a:rPr lang="zh-CN" altLang="en-US" dirty="0"/>
              <a:t>国际标准化组织</a:t>
            </a:r>
            <a:r>
              <a:rPr lang="en-US" altLang="zh-CN" dirty="0"/>
              <a:t>) </a:t>
            </a:r>
            <a:r>
              <a:rPr lang="zh-CN" altLang="en-US" dirty="0"/>
              <a:t>制定</a:t>
            </a:r>
          </a:p>
          <a:p>
            <a:pPr lvl="1" eaLnBrk="1" hangingPunct="1"/>
            <a:r>
              <a:rPr lang="zh-CN" altLang="en-US" dirty="0"/>
              <a:t>最早开始于</a:t>
            </a:r>
            <a:r>
              <a:rPr lang="en-US" altLang="zh-CN" dirty="0"/>
              <a:t>1978</a:t>
            </a:r>
            <a:endParaRPr lang="zh-CN" altLang="en-US" dirty="0"/>
          </a:p>
          <a:p>
            <a:pPr lvl="1" eaLnBrk="1" hangingPunct="1"/>
            <a:r>
              <a:rPr lang="zh-CN" altLang="en-US" dirty="0"/>
              <a:t>目标</a:t>
            </a:r>
            <a:r>
              <a:rPr lang="en-US" altLang="zh-CN" dirty="0"/>
              <a:t>: </a:t>
            </a:r>
            <a:r>
              <a:rPr lang="zh-CN" altLang="en-US" dirty="0"/>
              <a:t>通用的开放式标准</a:t>
            </a:r>
          </a:p>
          <a:p>
            <a:pPr lvl="1" eaLnBrk="1" hangingPunct="1"/>
            <a:r>
              <a:rPr lang="zh-CN" altLang="en-US" dirty="0"/>
              <a:t>仅仅是参考模型</a:t>
            </a:r>
          </a:p>
          <a:p>
            <a:pPr lvl="1" eaLnBrk="1" hangingPunct="1"/>
            <a:r>
              <a:rPr lang="zh-CN" altLang="en-US" dirty="0"/>
              <a:t>示例</a:t>
            </a:r>
            <a:r>
              <a:rPr lang="en-US" altLang="zh-CN" dirty="0"/>
              <a:t>:</a:t>
            </a:r>
            <a:r>
              <a:rPr lang="en-US" altLang="zh-CN" dirty="0">
                <a:latin typeface="华文中宋" panose="02010600040101010101" pitchFamily="2" charset="-122"/>
              </a:rPr>
              <a:t>“</a:t>
            </a:r>
            <a:r>
              <a:rPr lang="en-US" altLang="zh-CN" dirty="0"/>
              <a:t>X dot</a:t>
            </a:r>
            <a:r>
              <a:rPr lang="en-US" altLang="zh-CN" dirty="0">
                <a:latin typeface="华文中宋" panose="02010600040101010101" pitchFamily="2" charset="-122"/>
              </a:rPr>
              <a:t>”</a:t>
            </a:r>
            <a:r>
              <a:rPr lang="en-US" altLang="zh-CN" dirty="0"/>
              <a:t> </a:t>
            </a:r>
            <a:r>
              <a:rPr lang="zh-CN" altLang="en-US" dirty="0"/>
              <a:t>系列</a:t>
            </a:r>
            <a:r>
              <a:rPr lang="en-US" altLang="zh-CN" dirty="0"/>
              <a:t>: X.25, X.400, X.500</a:t>
            </a:r>
          </a:p>
          <a:p>
            <a:pPr lvl="1" eaLnBrk="1" hangingPunct="1"/>
            <a:endParaRPr lang="en-US" altLang="zh-CN" dirty="0"/>
          </a:p>
        </p:txBody>
      </p:sp>
    </p:spTree>
    <p:extLst>
      <p:ext uri="{BB962C8B-B14F-4D97-AF65-F5344CB8AC3E}">
        <p14:creationId xmlns:p14="http://schemas.microsoft.com/office/powerpoint/2010/main" val="21823659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D2C7F54-9053-45C6-9B8C-471C04FFAE4C}"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97</a:t>
            </a:fld>
            <a:r>
              <a:rPr kumimoji="0" lang="en-US" altLang="zh-CN" sz="1000">
                <a:latin typeface="Arial" panose="020B0604020202020204" pitchFamily="34" charset="0"/>
                <a:ea typeface="宋体" panose="02010600030101010101" pitchFamily="2" charset="-122"/>
              </a:rPr>
              <a:t>-</a:t>
            </a:r>
          </a:p>
        </p:txBody>
      </p:sp>
      <p:sp>
        <p:nvSpPr>
          <p:cNvPr id="133123" name="Rectangle 2"/>
          <p:cNvSpPr>
            <a:spLocks noGrp="1" noChangeArrowheads="1"/>
          </p:cNvSpPr>
          <p:nvPr>
            <p:ph type="title" idx="4294967295"/>
          </p:nvPr>
        </p:nvSpPr>
        <p:spPr/>
        <p:txBody>
          <a:bodyPr/>
          <a:lstStyle/>
          <a:p>
            <a:pPr eaLnBrk="1" hangingPunct="1"/>
            <a:r>
              <a:rPr lang="en-US" altLang="zh-CN" sz="4000"/>
              <a:t>OSI</a:t>
            </a:r>
            <a:r>
              <a:rPr lang="zh-CN" altLang="en-US" sz="4000"/>
              <a:t>七层模型</a:t>
            </a:r>
          </a:p>
        </p:txBody>
      </p:sp>
      <p:grpSp>
        <p:nvGrpSpPr>
          <p:cNvPr id="133124" name="Group 71"/>
          <p:cNvGrpSpPr>
            <a:grpSpLocks/>
          </p:cNvGrpSpPr>
          <p:nvPr/>
        </p:nvGrpSpPr>
        <p:grpSpPr bwMode="auto">
          <a:xfrm>
            <a:off x="2368550" y="2187576"/>
            <a:ext cx="7543800" cy="3679825"/>
            <a:chOff x="532" y="1378"/>
            <a:chExt cx="4752" cy="2318"/>
          </a:xfrm>
        </p:grpSpPr>
        <p:sp>
          <p:nvSpPr>
            <p:cNvPr id="133125" name="Rectangle 4"/>
            <p:cNvSpPr>
              <a:spLocks noChangeArrowheads="1"/>
            </p:cNvSpPr>
            <p:nvPr/>
          </p:nvSpPr>
          <p:spPr bwMode="auto">
            <a:xfrm>
              <a:off x="676" y="177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6" name="Rectangle 6"/>
            <p:cNvSpPr>
              <a:spLocks noChangeArrowheads="1"/>
            </p:cNvSpPr>
            <p:nvPr/>
          </p:nvSpPr>
          <p:spPr bwMode="auto">
            <a:xfrm>
              <a:off x="676" y="201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7" name="Rectangle 8"/>
            <p:cNvSpPr>
              <a:spLocks noChangeArrowheads="1"/>
            </p:cNvSpPr>
            <p:nvPr/>
          </p:nvSpPr>
          <p:spPr bwMode="auto">
            <a:xfrm>
              <a:off x="676" y="225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8" name="Rectangle 10"/>
            <p:cNvSpPr>
              <a:spLocks noChangeArrowheads="1"/>
            </p:cNvSpPr>
            <p:nvPr/>
          </p:nvSpPr>
          <p:spPr bwMode="auto">
            <a:xfrm>
              <a:off x="676"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9" name="Rectangle 12"/>
            <p:cNvSpPr>
              <a:spLocks noChangeArrowheads="1"/>
            </p:cNvSpPr>
            <p:nvPr/>
          </p:nvSpPr>
          <p:spPr bwMode="auto">
            <a:xfrm>
              <a:off x="676"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0" name="Rectangle 14"/>
            <p:cNvSpPr>
              <a:spLocks noChangeArrowheads="1"/>
            </p:cNvSpPr>
            <p:nvPr/>
          </p:nvSpPr>
          <p:spPr bwMode="auto">
            <a:xfrm>
              <a:off x="676"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1" name="Rectangle 16"/>
            <p:cNvSpPr>
              <a:spLocks noChangeArrowheads="1"/>
            </p:cNvSpPr>
            <p:nvPr/>
          </p:nvSpPr>
          <p:spPr bwMode="auto">
            <a:xfrm>
              <a:off x="676"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2" name="Rectangle 18"/>
            <p:cNvSpPr>
              <a:spLocks noChangeArrowheads="1"/>
            </p:cNvSpPr>
            <p:nvPr/>
          </p:nvSpPr>
          <p:spPr bwMode="auto">
            <a:xfrm>
              <a:off x="4084" y="177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3" name="Text Box 19"/>
            <p:cNvSpPr txBox="1">
              <a:spLocks noChangeArrowheads="1"/>
            </p:cNvSpPr>
            <p:nvPr/>
          </p:nvSpPr>
          <p:spPr bwMode="auto">
            <a:xfrm>
              <a:off x="4105" y="177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3134" name="Rectangle 20"/>
            <p:cNvSpPr>
              <a:spLocks noChangeArrowheads="1"/>
            </p:cNvSpPr>
            <p:nvPr/>
          </p:nvSpPr>
          <p:spPr bwMode="auto">
            <a:xfrm>
              <a:off x="4084" y="201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5" name="Text Box 21"/>
            <p:cNvSpPr txBox="1">
              <a:spLocks noChangeArrowheads="1"/>
            </p:cNvSpPr>
            <p:nvPr/>
          </p:nvSpPr>
          <p:spPr bwMode="auto">
            <a:xfrm>
              <a:off x="4103" y="2006"/>
              <a:ext cx="10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表示层</a:t>
              </a:r>
            </a:p>
          </p:txBody>
        </p:sp>
        <p:sp>
          <p:nvSpPr>
            <p:cNvPr id="133136" name="Rectangle 22"/>
            <p:cNvSpPr>
              <a:spLocks noChangeArrowheads="1"/>
            </p:cNvSpPr>
            <p:nvPr/>
          </p:nvSpPr>
          <p:spPr bwMode="auto">
            <a:xfrm>
              <a:off x="4084" y="225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7" name="Text Box 23"/>
            <p:cNvSpPr txBox="1">
              <a:spLocks noChangeArrowheads="1"/>
            </p:cNvSpPr>
            <p:nvPr/>
          </p:nvSpPr>
          <p:spPr bwMode="auto">
            <a:xfrm>
              <a:off x="4105" y="224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会话层</a:t>
              </a:r>
            </a:p>
          </p:txBody>
        </p:sp>
        <p:sp>
          <p:nvSpPr>
            <p:cNvPr id="133138" name="Rectangle 24"/>
            <p:cNvSpPr>
              <a:spLocks noChangeArrowheads="1"/>
            </p:cNvSpPr>
            <p:nvPr/>
          </p:nvSpPr>
          <p:spPr bwMode="auto">
            <a:xfrm>
              <a:off x="4084"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9" name="Text Box 25"/>
            <p:cNvSpPr txBox="1">
              <a:spLocks noChangeArrowheads="1"/>
            </p:cNvSpPr>
            <p:nvPr/>
          </p:nvSpPr>
          <p:spPr bwMode="auto">
            <a:xfrm>
              <a:off x="4150" y="248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3140" name="Rectangle 26"/>
            <p:cNvSpPr>
              <a:spLocks noChangeArrowheads="1"/>
            </p:cNvSpPr>
            <p:nvPr/>
          </p:nvSpPr>
          <p:spPr bwMode="auto">
            <a:xfrm>
              <a:off x="4084"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1" name="Text Box 27"/>
            <p:cNvSpPr txBox="1">
              <a:spLocks noChangeArrowheads="1"/>
            </p:cNvSpPr>
            <p:nvPr/>
          </p:nvSpPr>
          <p:spPr bwMode="auto">
            <a:xfrm>
              <a:off x="4105" y="272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3142" name="Rectangle 28"/>
            <p:cNvSpPr>
              <a:spLocks noChangeArrowheads="1"/>
            </p:cNvSpPr>
            <p:nvPr/>
          </p:nvSpPr>
          <p:spPr bwMode="auto">
            <a:xfrm>
              <a:off x="4084"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3" name="Text Box 29"/>
            <p:cNvSpPr txBox="1">
              <a:spLocks noChangeArrowheads="1"/>
            </p:cNvSpPr>
            <p:nvPr/>
          </p:nvSpPr>
          <p:spPr bwMode="auto">
            <a:xfrm>
              <a:off x="4105" y="2966"/>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3144" name="Rectangle 30"/>
            <p:cNvSpPr>
              <a:spLocks noChangeArrowheads="1"/>
            </p:cNvSpPr>
            <p:nvPr/>
          </p:nvSpPr>
          <p:spPr bwMode="auto">
            <a:xfrm>
              <a:off x="4084"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5" name="Text Box 31"/>
            <p:cNvSpPr txBox="1">
              <a:spLocks noChangeArrowheads="1"/>
            </p:cNvSpPr>
            <p:nvPr/>
          </p:nvSpPr>
          <p:spPr bwMode="auto">
            <a:xfrm>
              <a:off x="4150" y="320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3146" name="Rectangle 32"/>
            <p:cNvSpPr>
              <a:spLocks noChangeArrowheads="1"/>
            </p:cNvSpPr>
            <p:nvPr/>
          </p:nvSpPr>
          <p:spPr bwMode="auto">
            <a:xfrm>
              <a:off x="2339"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7" name="Rectangle 34"/>
            <p:cNvSpPr>
              <a:spLocks noChangeArrowheads="1"/>
            </p:cNvSpPr>
            <p:nvPr/>
          </p:nvSpPr>
          <p:spPr bwMode="auto">
            <a:xfrm>
              <a:off x="2339"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8" name="Rectangle 36"/>
            <p:cNvSpPr>
              <a:spLocks noChangeArrowheads="1"/>
            </p:cNvSpPr>
            <p:nvPr/>
          </p:nvSpPr>
          <p:spPr bwMode="auto">
            <a:xfrm>
              <a:off x="2339"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9" name="Rectangle 38"/>
            <p:cNvSpPr>
              <a:spLocks noChangeArrowheads="1"/>
            </p:cNvSpPr>
            <p:nvPr/>
          </p:nvSpPr>
          <p:spPr bwMode="auto">
            <a:xfrm>
              <a:off x="532" y="3456"/>
              <a:ext cx="4752" cy="240"/>
            </a:xfrm>
            <a:prstGeom prst="rect">
              <a:avLst/>
            </a:prstGeom>
            <a:solidFill>
              <a:srgbClr val="EAEAEA"/>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50" name="Text Box 39"/>
            <p:cNvSpPr txBox="1">
              <a:spLocks noChangeArrowheads="1"/>
            </p:cNvSpPr>
            <p:nvPr/>
          </p:nvSpPr>
          <p:spPr bwMode="auto">
            <a:xfrm>
              <a:off x="2487" y="344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传输媒质</a:t>
              </a:r>
            </a:p>
          </p:txBody>
        </p:sp>
        <p:cxnSp>
          <p:nvCxnSpPr>
            <p:cNvPr id="133151" name="AutoShape 40"/>
            <p:cNvCxnSpPr>
              <a:cxnSpLocks noChangeShapeType="1"/>
              <a:stCxn id="133131" idx="3"/>
              <a:endCxn id="133148" idx="1"/>
            </p:cNvCxnSpPr>
            <p:nvPr/>
          </p:nvCxnSpPr>
          <p:spPr bwMode="auto">
            <a:xfrm>
              <a:off x="1757" y="333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2" name="AutoShape 41"/>
            <p:cNvCxnSpPr>
              <a:cxnSpLocks noChangeShapeType="1"/>
              <a:stCxn id="133130" idx="3"/>
              <a:endCxn id="133147" idx="1"/>
            </p:cNvCxnSpPr>
            <p:nvPr/>
          </p:nvCxnSpPr>
          <p:spPr bwMode="auto">
            <a:xfrm>
              <a:off x="1757" y="309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3" name="AutoShape 42"/>
            <p:cNvCxnSpPr>
              <a:cxnSpLocks noChangeShapeType="1"/>
              <a:stCxn id="133129" idx="3"/>
              <a:endCxn id="133146" idx="1"/>
            </p:cNvCxnSpPr>
            <p:nvPr/>
          </p:nvCxnSpPr>
          <p:spPr bwMode="auto">
            <a:xfrm>
              <a:off x="1757" y="285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4" name="AutoShape 43"/>
            <p:cNvCxnSpPr>
              <a:cxnSpLocks noChangeShapeType="1"/>
              <a:stCxn id="133148" idx="3"/>
              <a:endCxn id="133144" idx="1"/>
            </p:cNvCxnSpPr>
            <p:nvPr/>
          </p:nvCxnSpPr>
          <p:spPr bwMode="auto">
            <a:xfrm>
              <a:off x="3420" y="333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5" name="AutoShape 44"/>
            <p:cNvCxnSpPr>
              <a:cxnSpLocks noChangeShapeType="1"/>
              <a:stCxn id="133147" idx="3"/>
              <a:endCxn id="133142" idx="1"/>
            </p:cNvCxnSpPr>
            <p:nvPr/>
          </p:nvCxnSpPr>
          <p:spPr bwMode="auto">
            <a:xfrm>
              <a:off x="3420" y="309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6" name="AutoShape 45"/>
            <p:cNvCxnSpPr>
              <a:cxnSpLocks noChangeShapeType="1"/>
              <a:stCxn id="133146" idx="3"/>
              <a:endCxn id="133140" idx="1"/>
            </p:cNvCxnSpPr>
            <p:nvPr/>
          </p:nvCxnSpPr>
          <p:spPr bwMode="auto">
            <a:xfrm>
              <a:off x="3420" y="285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7" name="AutoShape 46"/>
            <p:cNvCxnSpPr>
              <a:cxnSpLocks noChangeShapeType="1"/>
              <a:stCxn id="133128" idx="3"/>
              <a:endCxn id="133138" idx="1"/>
            </p:cNvCxnSpPr>
            <p:nvPr/>
          </p:nvCxnSpPr>
          <p:spPr bwMode="auto">
            <a:xfrm>
              <a:off x="1757" y="2616"/>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8" name="AutoShape 47"/>
            <p:cNvCxnSpPr>
              <a:cxnSpLocks noChangeShapeType="1"/>
              <a:stCxn id="133127" idx="3"/>
              <a:endCxn id="133136" idx="1"/>
            </p:cNvCxnSpPr>
            <p:nvPr/>
          </p:nvCxnSpPr>
          <p:spPr bwMode="auto">
            <a:xfrm>
              <a:off x="1757" y="2376"/>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9" name="AutoShape 48"/>
            <p:cNvCxnSpPr>
              <a:cxnSpLocks noChangeShapeType="1"/>
              <a:stCxn id="133125" idx="3"/>
              <a:endCxn id="133133" idx="1"/>
            </p:cNvCxnSpPr>
            <p:nvPr/>
          </p:nvCxnSpPr>
          <p:spPr bwMode="auto">
            <a:xfrm>
              <a:off x="1757" y="1896"/>
              <a:ext cx="2348" cy="5"/>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60" name="AutoShape 49"/>
            <p:cNvCxnSpPr>
              <a:cxnSpLocks noChangeShapeType="1"/>
            </p:cNvCxnSpPr>
            <p:nvPr/>
          </p:nvCxnSpPr>
          <p:spPr bwMode="auto">
            <a:xfrm>
              <a:off x="1756" y="2143"/>
              <a:ext cx="2323"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133161" name="Text Box 50"/>
            <p:cNvSpPr txBox="1">
              <a:spLocks noChangeArrowheads="1"/>
            </p:cNvSpPr>
            <p:nvPr/>
          </p:nvSpPr>
          <p:spPr bwMode="auto">
            <a:xfrm>
              <a:off x="934" y="1382"/>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3162" name="Text Box 51"/>
            <p:cNvSpPr txBox="1">
              <a:spLocks noChangeArrowheads="1"/>
            </p:cNvSpPr>
            <p:nvPr/>
          </p:nvSpPr>
          <p:spPr bwMode="auto">
            <a:xfrm>
              <a:off x="2566" y="1388"/>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中间节点</a:t>
              </a:r>
            </a:p>
          </p:txBody>
        </p:sp>
        <p:sp>
          <p:nvSpPr>
            <p:cNvPr id="133163" name="Text Box 52"/>
            <p:cNvSpPr txBox="1">
              <a:spLocks noChangeArrowheads="1"/>
            </p:cNvSpPr>
            <p:nvPr/>
          </p:nvSpPr>
          <p:spPr bwMode="auto">
            <a:xfrm>
              <a:off x="4324" y="137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3164" name="Text Box 19"/>
            <p:cNvSpPr txBox="1">
              <a:spLocks noChangeArrowheads="1"/>
            </p:cNvSpPr>
            <p:nvPr/>
          </p:nvSpPr>
          <p:spPr bwMode="auto">
            <a:xfrm>
              <a:off x="705" y="179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3165" name="Text Box 21"/>
            <p:cNvSpPr txBox="1">
              <a:spLocks noChangeArrowheads="1"/>
            </p:cNvSpPr>
            <p:nvPr/>
          </p:nvSpPr>
          <p:spPr bwMode="auto">
            <a:xfrm>
              <a:off x="703" y="2025"/>
              <a:ext cx="10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表示层</a:t>
              </a:r>
            </a:p>
          </p:txBody>
        </p:sp>
        <p:sp>
          <p:nvSpPr>
            <p:cNvPr id="133166" name="Text Box 23"/>
            <p:cNvSpPr txBox="1">
              <a:spLocks noChangeArrowheads="1"/>
            </p:cNvSpPr>
            <p:nvPr/>
          </p:nvSpPr>
          <p:spPr bwMode="auto">
            <a:xfrm>
              <a:off x="705" y="226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会话层</a:t>
              </a:r>
            </a:p>
          </p:txBody>
        </p:sp>
        <p:sp>
          <p:nvSpPr>
            <p:cNvPr id="133167" name="Text Box 25"/>
            <p:cNvSpPr txBox="1">
              <a:spLocks noChangeArrowheads="1"/>
            </p:cNvSpPr>
            <p:nvPr/>
          </p:nvSpPr>
          <p:spPr bwMode="auto">
            <a:xfrm>
              <a:off x="750" y="250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3168" name="Text Box 27"/>
            <p:cNvSpPr txBox="1">
              <a:spLocks noChangeArrowheads="1"/>
            </p:cNvSpPr>
            <p:nvPr/>
          </p:nvSpPr>
          <p:spPr bwMode="auto">
            <a:xfrm>
              <a:off x="705" y="274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3169" name="Text Box 29"/>
            <p:cNvSpPr txBox="1">
              <a:spLocks noChangeArrowheads="1"/>
            </p:cNvSpPr>
            <p:nvPr/>
          </p:nvSpPr>
          <p:spPr bwMode="auto">
            <a:xfrm>
              <a:off x="705" y="2985"/>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3170" name="Text Box 31"/>
            <p:cNvSpPr txBox="1">
              <a:spLocks noChangeArrowheads="1"/>
            </p:cNvSpPr>
            <p:nvPr/>
          </p:nvSpPr>
          <p:spPr bwMode="auto">
            <a:xfrm>
              <a:off x="750" y="322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3171" name="Text Box 27"/>
            <p:cNvSpPr txBox="1">
              <a:spLocks noChangeArrowheads="1"/>
            </p:cNvSpPr>
            <p:nvPr/>
          </p:nvSpPr>
          <p:spPr bwMode="auto">
            <a:xfrm>
              <a:off x="2370" y="2750"/>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3172" name="Text Box 29"/>
            <p:cNvSpPr txBox="1">
              <a:spLocks noChangeArrowheads="1"/>
            </p:cNvSpPr>
            <p:nvPr/>
          </p:nvSpPr>
          <p:spPr bwMode="auto">
            <a:xfrm>
              <a:off x="2370" y="2990"/>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3173" name="Text Box 31"/>
            <p:cNvSpPr txBox="1">
              <a:spLocks noChangeArrowheads="1"/>
            </p:cNvSpPr>
            <p:nvPr/>
          </p:nvSpPr>
          <p:spPr bwMode="auto">
            <a:xfrm>
              <a:off x="2415" y="3230"/>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grpSp>
    </p:spTree>
    <p:extLst>
      <p:ext uri="{BB962C8B-B14F-4D97-AF65-F5344CB8AC3E}">
        <p14:creationId xmlns:p14="http://schemas.microsoft.com/office/powerpoint/2010/main" val="12372778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5DDE845F-FBCA-46B4-8510-189B7D6F0C6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98</a:t>
            </a:fld>
            <a:r>
              <a:rPr kumimoji="0" lang="en-US" altLang="zh-CN" sz="1000">
                <a:latin typeface="Arial" panose="020B0604020202020204" pitchFamily="34" charset="0"/>
                <a:ea typeface="宋体" panose="02010600030101010101" pitchFamily="2" charset="-122"/>
              </a:rPr>
              <a:t>-</a:t>
            </a:r>
          </a:p>
        </p:txBody>
      </p:sp>
      <p:sp>
        <p:nvSpPr>
          <p:cNvPr id="134147" name="Rectangle 4"/>
          <p:cNvSpPr>
            <a:spLocks noGrp="1" noChangeArrowheads="1"/>
          </p:cNvSpPr>
          <p:nvPr>
            <p:ph type="title" idx="4294967295"/>
          </p:nvPr>
        </p:nvSpPr>
        <p:spPr/>
        <p:txBody>
          <a:bodyPr/>
          <a:lstStyle/>
          <a:p>
            <a:pPr eaLnBrk="1" hangingPunct="1"/>
            <a:r>
              <a:rPr lang="en-US" altLang="zh-CN" sz="4000" dirty="0"/>
              <a:t>OSI</a:t>
            </a:r>
            <a:r>
              <a:rPr lang="zh-CN" altLang="en-US" sz="4000" dirty="0"/>
              <a:t>七层模型各层功能定义</a:t>
            </a:r>
          </a:p>
        </p:txBody>
      </p:sp>
      <p:sp>
        <p:nvSpPr>
          <p:cNvPr id="134148" name="Rectangle 5"/>
          <p:cNvSpPr>
            <a:spLocks noGrp="1" noChangeArrowheads="1"/>
          </p:cNvSpPr>
          <p:nvPr>
            <p:ph type="body" idx="4294967295"/>
          </p:nvPr>
        </p:nvSpPr>
        <p:spPr>
          <a:xfrm>
            <a:off x="4144962" y="1311796"/>
            <a:ext cx="6804025" cy="5732463"/>
          </a:xfrm>
        </p:spPr>
        <p:txBody>
          <a:bodyPr/>
          <a:lstStyle/>
          <a:p>
            <a:pPr eaLnBrk="1" hangingPunct="1">
              <a:lnSpc>
                <a:spcPct val="90000"/>
              </a:lnSpc>
            </a:pPr>
            <a:r>
              <a:rPr lang="zh-CN" altLang="en-US" sz="2400" dirty="0">
                <a:latin typeface="华文中宋" panose="02010600040101010101" pitchFamily="2" charset="-122"/>
              </a:rPr>
              <a:t>应用层</a:t>
            </a:r>
          </a:p>
          <a:p>
            <a:pPr lvl="1" eaLnBrk="1" hangingPunct="1">
              <a:lnSpc>
                <a:spcPct val="90000"/>
              </a:lnSpc>
            </a:pPr>
            <a:r>
              <a:rPr lang="zh-CN" altLang="en-US" sz="2200" dirty="0">
                <a:latin typeface="华文中宋" panose="02010600040101010101" pitchFamily="2" charset="-122"/>
              </a:rPr>
              <a:t>向终端用户提供各类应用服务</a:t>
            </a:r>
            <a:r>
              <a:rPr lang="en-US" altLang="zh-CN" sz="2200" dirty="0">
                <a:latin typeface="华文中宋" panose="02010600040101010101" pitchFamily="2" charset="-122"/>
              </a:rPr>
              <a:t>, </a:t>
            </a:r>
            <a:r>
              <a:rPr lang="zh-CN" altLang="en-US" sz="2200" dirty="0">
                <a:latin typeface="华文中宋" panose="02010600040101010101" pitchFamily="2" charset="-122"/>
              </a:rPr>
              <a:t>例如</a:t>
            </a:r>
            <a:r>
              <a:rPr lang="en-US" altLang="zh-CN" sz="2200" dirty="0">
                <a:latin typeface="华文中宋" panose="02010600040101010101" pitchFamily="2" charset="-122"/>
              </a:rPr>
              <a:t>: ftp, telnet</a:t>
            </a:r>
          </a:p>
          <a:p>
            <a:pPr eaLnBrk="1" hangingPunct="1">
              <a:lnSpc>
                <a:spcPct val="90000"/>
              </a:lnSpc>
            </a:pPr>
            <a:r>
              <a:rPr lang="zh-CN" altLang="en-US" sz="2400" dirty="0">
                <a:latin typeface="华文中宋" panose="02010600040101010101" pitchFamily="2" charset="-122"/>
              </a:rPr>
              <a:t>表示层</a:t>
            </a:r>
          </a:p>
          <a:p>
            <a:pPr lvl="1" eaLnBrk="1" hangingPunct="1">
              <a:lnSpc>
                <a:spcPct val="90000"/>
              </a:lnSpc>
            </a:pPr>
            <a:r>
              <a:rPr lang="zh-CN" altLang="en-US" sz="2200" dirty="0">
                <a:latin typeface="华文中宋" panose="02010600040101010101" pitchFamily="2" charset="-122"/>
              </a:rPr>
              <a:t>数据结构表示</a:t>
            </a:r>
            <a:r>
              <a:rPr lang="en-US" altLang="zh-CN" sz="2200" dirty="0">
                <a:latin typeface="华文中宋" panose="02010600040101010101" pitchFamily="2" charset="-122"/>
              </a:rPr>
              <a:t>, </a:t>
            </a:r>
            <a:r>
              <a:rPr lang="zh-CN" altLang="en-US" sz="2200" dirty="0">
                <a:latin typeface="华文中宋" panose="02010600040101010101" pitchFamily="2" charset="-122"/>
              </a:rPr>
              <a:t>数据格式转换</a:t>
            </a:r>
            <a:r>
              <a:rPr lang="en-US" altLang="zh-CN" sz="2200" dirty="0">
                <a:latin typeface="华文中宋" panose="02010600040101010101" pitchFamily="2" charset="-122"/>
              </a:rPr>
              <a:t>(</a:t>
            </a:r>
            <a:r>
              <a:rPr lang="zh-CN" altLang="en-US" sz="2200" dirty="0">
                <a:latin typeface="华文中宋" panose="02010600040101010101" pitchFamily="2" charset="-122"/>
              </a:rPr>
              <a:t>加密、压缩</a:t>
            </a:r>
            <a:r>
              <a:rPr lang="en-US" altLang="zh-CN" sz="2200" dirty="0">
                <a:latin typeface="华文中宋" panose="02010600040101010101" pitchFamily="2" charset="-122"/>
              </a:rPr>
              <a:t>)</a:t>
            </a:r>
          </a:p>
          <a:p>
            <a:pPr eaLnBrk="1" hangingPunct="1">
              <a:lnSpc>
                <a:spcPct val="90000"/>
              </a:lnSpc>
            </a:pPr>
            <a:r>
              <a:rPr lang="zh-CN" altLang="en-US" sz="2400" dirty="0">
                <a:latin typeface="华文中宋" panose="02010600040101010101" pitchFamily="2" charset="-122"/>
              </a:rPr>
              <a:t>会话层</a:t>
            </a:r>
          </a:p>
          <a:p>
            <a:pPr lvl="1" eaLnBrk="1" hangingPunct="1">
              <a:lnSpc>
                <a:spcPct val="90000"/>
              </a:lnSpc>
            </a:pPr>
            <a:r>
              <a:rPr lang="zh-CN" altLang="en-US" sz="2200" dirty="0">
                <a:latin typeface="华文中宋" panose="02010600040101010101" pitchFamily="2" charset="-122"/>
              </a:rPr>
              <a:t>提供会话管理</a:t>
            </a:r>
            <a:r>
              <a:rPr lang="en-US" altLang="zh-CN" sz="2200" dirty="0">
                <a:latin typeface="华文中宋" panose="02010600040101010101" pitchFamily="2" charset="-122"/>
              </a:rPr>
              <a:t>, </a:t>
            </a:r>
            <a:r>
              <a:rPr lang="zh-CN" altLang="en-US" sz="2200" dirty="0">
                <a:latin typeface="华文中宋" panose="02010600040101010101" pitchFamily="2" charset="-122"/>
              </a:rPr>
              <a:t>接入控制</a:t>
            </a:r>
            <a:r>
              <a:rPr lang="en-US" altLang="zh-CN" sz="2200" dirty="0">
                <a:latin typeface="华文中宋" panose="02010600040101010101" pitchFamily="2" charset="-122"/>
              </a:rPr>
              <a:t>, </a:t>
            </a:r>
            <a:r>
              <a:rPr lang="zh-CN" altLang="en-US" sz="2200" dirty="0">
                <a:latin typeface="华文中宋" panose="02010600040101010101" pitchFamily="2" charset="-122"/>
              </a:rPr>
              <a:t>数据传输同步等</a:t>
            </a:r>
          </a:p>
          <a:p>
            <a:pPr eaLnBrk="1" hangingPunct="1">
              <a:lnSpc>
                <a:spcPct val="90000"/>
              </a:lnSpc>
            </a:pPr>
            <a:r>
              <a:rPr lang="zh-CN" altLang="en-US" sz="2400" dirty="0">
                <a:latin typeface="华文中宋" panose="02010600040101010101" pitchFamily="2" charset="-122"/>
              </a:rPr>
              <a:t>传输层</a:t>
            </a:r>
          </a:p>
          <a:p>
            <a:pPr lvl="1" eaLnBrk="1" hangingPunct="1">
              <a:lnSpc>
                <a:spcPct val="90000"/>
              </a:lnSpc>
            </a:pPr>
            <a:r>
              <a:rPr lang="zh-CN" altLang="en-US" sz="2200" dirty="0">
                <a:latin typeface="华文中宋" panose="02010600040101010101" pitchFamily="2" charset="-122"/>
              </a:rPr>
              <a:t>实现终端进程之间的逻辑信道</a:t>
            </a:r>
          </a:p>
          <a:p>
            <a:pPr eaLnBrk="1" hangingPunct="1">
              <a:lnSpc>
                <a:spcPct val="90000"/>
              </a:lnSpc>
            </a:pPr>
            <a:r>
              <a:rPr lang="zh-CN" altLang="en-US" sz="2400" dirty="0">
                <a:latin typeface="华文中宋" panose="02010600040101010101" pitchFamily="2" charset="-122"/>
              </a:rPr>
              <a:t>网络层</a:t>
            </a:r>
          </a:p>
          <a:p>
            <a:pPr lvl="1" eaLnBrk="1" hangingPunct="1">
              <a:lnSpc>
                <a:spcPct val="90000"/>
              </a:lnSpc>
            </a:pPr>
            <a:r>
              <a:rPr lang="zh-CN" altLang="en-US" sz="2200" dirty="0">
                <a:latin typeface="华文中宋" panose="02010600040101010101" pitchFamily="2" charset="-122"/>
              </a:rPr>
              <a:t>处理分组交换网络中的路由选择</a:t>
            </a:r>
            <a:endParaRPr lang="en-US" altLang="zh-CN" sz="2200" dirty="0">
              <a:latin typeface="华文中宋" panose="02010600040101010101" pitchFamily="2" charset="-122"/>
            </a:endParaRPr>
          </a:p>
          <a:p>
            <a:pPr eaLnBrk="1" hangingPunct="1">
              <a:lnSpc>
                <a:spcPct val="90000"/>
              </a:lnSpc>
            </a:pPr>
            <a:r>
              <a:rPr lang="zh-CN" altLang="en-US" sz="2400" dirty="0">
                <a:latin typeface="华文中宋" panose="02010600040101010101" pitchFamily="2" charset="-122"/>
              </a:rPr>
              <a:t>数据链路层</a:t>
            </a:r>
          </a:p>
          <a:p>
            <a:pPr lvl="1" eaLnBrk="1" hangingPunct="1">
              <a:lnSpc>
                <a:spcPct val="90000"/>
              </a:lnSpc>
            </a:pPr>
            <a:r>
              <a:rPr lang="zh-CN" altLang="en-US" sz="2200" dirty="0">
                <a:latin typeface="华文中宋" panose="02010600040101010101" pitchFamily="2" charset="-122"/>
              </a:rPr>
              <a:t>收集比特流组合成帧</a:t>
            </a:r>
            <a:endParaRPr lang="en-US" altLang="zh-CN" sz="2200" dirty="0">
              <a:latin typeface="华文中宋" panose="02010600040101010101" pitchFamily="2" charset="-122"/>
            </a:endParaRPr>
          </a:p>
          <a:p>
            <a:pPr eaLnBrk="1" hangingPunct="1">
              <a:lnSpc>
                <a:spcPct val="90000"/>
              </a:lnSpc>
            </a:pPr>
            <a:r>
              <a:rPr lang="zh-CN" altLang="en-US" sz="2400" dirty="0">
                <a:latin typeface="华文中宋" panose="02010600040101010101" pitchFamily="2" charset="-122"/>
              </a:rPr>
              <a:t>物理层</a:t>
            </a:r>
          </a:p>
          <a:p>
            <a:pPr lvl="1" eaLnBrk="1" hangingPunct="1">
              <a:lnSpc>
                <a:spcPct val="90000"/>
              </a:lnSpc>
            </a:pPr>
            <a:r>
              <a:rPr lang="zh-CN" altLang="en-US" sz="2200" dirty="0">
                <a:latin typeface="华文中宋" panose="02010600040101010101" pitchFamily="2" charset="-122"/>
              </a:rPr>
              <a:t>处理通信链路上的原始比特流传输</a:t>
            </a:r>
            <a:endParaRPr lang="en-US" altLang="zh-CN" sz="2200" dirty="0">
              <a:latin typeface="华文中宋" panose="02010600040101010101" pitchFamily="2" charset="-122"/>
            </a:endParaRPr>
          </a:p>
        </p:txBody>
      </p:sp>
      <p:pic>
        <p:nvPicPr>
          <p:cNvPr id="13414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6" y="1392238"/>
            <a:ext cx="183515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Text Box 5"/>
          <p:cNvSpPr txBox="1">
            <a:spLocks noChangeArrowheads="1"/>
          </p:cNvSpPr>
          <p:nvPr/>
        </p:nvSpPr>
        <p:spPr bwMode="auto">
          <a:xfrm>
            <a:off x="1631877" y="6155457"/>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比特</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34151" name="Text Box 6"/>
          <p:cNvSpPr txBox="1">
            <a:spLocks noChangeArrowheads="1"/>
          </p:cNvSpPr>
          <p:nvPr/>
        </p:nvSpPr>
        <p:spPr bwMode="auto">
          <a:xfrm>
            <a:off x="1703315" y="5425207"/>
            <a:ext cx="41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帧</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34152" name="Text Box 7"/>
          <p:cNvSpPr txBox="1">
            <a:spLocks noChangeArrowheads="1"/>
          </p:cNvSpPr>
          <p:nvPr/>
        </p:nvSpPr>
        <p:spPr bwMode="auto">
          <a:xfrm>
            <a:off x="1633464" y="4715593"/>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分组</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34153" name="Text Box 12"/>
          <p:cNvSpPr txBox="1">
            <a:spLocks noChangeArrowheads="1"/>
          </p:cNvSpPr>
          <p:nvPr/>
        </p:nvSpPr>
        <p:spPr bwMode="auto">
          <a:xfrm>
            <a:off x="1633464" y="4059957"/>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消息</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0" name="AutoShape 16"/>
          <p:cNvSpPr>
            <a:spLocks noChangeArrowheads="1"/>
          </p:cNvSpPr>
          <p:nvPr/>
        </p:nvSpPr>
        <p:spPr bwMode="auto">
          <a:xfrm>
            <a:off x="1703315" y="5723656"/>
            <a:ext cx="485775" cy="431800"/>
          </a:xfrm>
          <a:prstGeom prst="upArrow">
            <a:avLst>
              <a:gd name="adj1" fmla="val 39213"/>
              <a:gd name="adj2" fmla="val 42648"/>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vert="eaVert" wrap="none" anchor="ctr"/>
          <a:lstStyle/>
          <a:p>
            <a:pPr eaLnBrk="1" hangingPunct="1">
              <a:defRPr/>
            </a:pPr>
            <a:endParaRPr lang="zh-CN" altLang="en-US" b="1">
              <a:solidFill>
                <a:srgbClr val="FF0000"/>
              </a:solidFill>
              <a:latin typeface="+mn-lt"/>
              <a:ea typeface="+mn-ea"/>
            </a:endParaRPr>
          </a:p>
        </p:txBody>
      </p:sp>
      <p:sp>
        <p:nvSpPr>
          <p:cNvPr id="11" name="AutoShape 17"/>
          <p:cNvSpPr>
            <a:spLocks noChangeArrowheads="1"/>
          </p:cNvSpPr>
          <p:nvPr/>
        </p:nvSpPr>
        <p:spPr bwMode="auto">
          <a:xfrm>
            <a:off x="1703315" y="5002931"/>
            <a:ext cx="485775" cy="431800"/>
          </a:xfrm>
          <a:prstGeom prst="upArrow">
            <a:avLst>
              <a:gd name="adj1" fmla="val 39213"/>
              <a:gd name="adj2" fmla="val 42648"/>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vert="eaVert" wrap="none" anchor="ctr"/>
          <a:lstStyle/>
          <a:p>
            <a:pPr eaLnBrk="1" hangingPunct="1">
              <a:defRPr/>
            </a:pPr>
            <a:endParaRPr lang="zh-CN" altLang="en-US" b="1">
              <a:solidFill>
                <a:srgbClr val="FF0000"/>
              </a:solidFill>
              <a:latin typeface="+mn-lt"/>
              <a:ea typeface="+mn-ea"/>
            </a:endParaRPr>
          </a:p>
        </p:txBody>
      </p:sp>
      <p:sp>
        <p:nvSpPr>
          <p:cNvPr id="12" name="AutoShape 18"/>
          <p:cNvSpPr>
            <a:spLocks noChangeArrowheads="1"/>
          </p:cNvSpPr>
          <p:nvPr/>
        </p:nvSpPr>
        <p:spPr bwMode="auto">
          <a:xfrm>
            <a:off x="1703315" y="4355231"/>
            <a:ext cx="485775" cy="431800"/>
          </a:xfrm>
          <a:prstGeom prst="upArrow">
            <a:avLst>
              <a:gd name="adj1" fmla="val 39213"/>
              <a:gd name="adj2" fmla="val 42648"/>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vert="eaVert" wrap="none" anchor="ctr"/>
          <a:lstStyle/>
          <a:p>
            <a:pPr eaLnBrk="1" hangingPunct="1">
              <a:defRPr/>
            </a:pPr>
            <a:endParaRPr lang="zh-CN" altLang="en-US" b="1">
              <a:solidFill>
                <a:srgbClr val="FF0000"/>
              </a:solidFill>
              <a:latin typeface="+mn-lt"/>
              <a:ea typeface="+mn-ea"/>
            </a:endParaRPr>
          </a:p>
        </p:txBody>
      </p:sp>
    </p:spTree>
    <p:extLst>
      <p:ext uri="{BB962C8B-B14F-4D97-AF65-F5344CB8AC3E}">
        <p14:creationId xmlns:p14="http://schemas.microsoft.com/office/powerpoint/2010/main" val="352812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defTabSz="915988">
              <a:defRPr/>
            </a:pPr>
            <a:r>
              <a:rPr lang="en-US" altLang="zh-CN" dirty="0">
                <a:latin typeface="+mn-ea"/>
                <a:ea typeface="+mn-ea"/>
              </a:rPr>
              <a:t>OSI</a:t>
            </a:r>
            <a:r>
              <a:rPr lang="zh-CN" altLang="en-US" dirty="0">
                <a:latin typeface="+mn-ea"/>
                <a:ea typeface="+mn-ea"/>
              </a:rPr>
              <a:t>七层模型</a:t>
            </a:r>
            <a:endParaRPr lang="en-US" altLang="zh-CN" dirty="0">
              <a:latin typeface="+mn-ea"/>
              <a:ea typeface="+mn-ea"/>
            </a:endParaRPr>
          </a:p>
        </p:txBody>
      </p:sp>
      <p:sp>
        <p:nvSpPr>
          <p:cNvPr id="16387" name="Rectangle 3"/>
          <p:cNvSpPr>
            <a:spLocks noGrp="1" noChangeArrowheads="1"/>
          </p:cNvSpPr>
          <p:nvPr>
            <p:ph type="body" idx="1"/>
          </p:nvPr>
        </p:nvSpPr>
        <p:spPr>
          <a:xfrm>
            <a:off x="1611313" y="1457473"/>
            <a:ext cx="8534400" cy="1752600"/>
          </a:xfrm>
        </p:spPr>
        <p:txBody>
          <a:bodyPr/>
          <a:lstStyle/>
          <a:p>
            <a:pPr marL="285750" indent="-285750" defTabSz="915988">
              <a:defRPr/>
            </a:pPr>
            <a:r>
              <a:rPr lang="zh-CN" altLang="en-US" sz="2800" dirty="0">
                <a:latin typeface="+mn-ea"/>
              </a:rPr>
              <a:t>一个层只能与临近一层进行交互</a:t>
            </a:r>
            <a:endParaRPr lang="en-US" altLang="zh-CN" sz="2800" dirty="0">
              <a:latin typeface="+mn-ea"/>
            </a:endParaRPr>
          </a:p>
          <a:p>
            <a:pPr marL="635000" lvl="1" defTabSz="915988">
              <a:defRPr/>
            </a:pPr>
            <a:r>
              <a:rPr lang="zh-CN" altLang="en-US" sz="2400" dirty="0">
                <a:latin typeface="+mn-ea"/>
              </a:rPr>
              <a:t>否则称为跨层</a:t>
            </a:r>
            <a:r>
              <a:rPr lang="en-US" altLang="zh-CN" sz="2400" dirty="0">
                <a:latin typeface="+mn-ea"/>
              </a:rPr>
              <a:t>(cross-layer)</a:t>
            </a:r>
          </a:p>
          <a:p>
            <a:pPr marL="285750" indent="-285750" defTabSz="915988">
              <a:defRPr/>
            </a:pPr>
            <a:r>
              <a:rPr lang="zh-CN" altLang="en-US" sz="2800" dirty="0">
                <a:latin typeface="+mn-ea"/>
              </a:rPr>
              <a:t>每个层次可以在数据的前后追加本层附加的数据</a:t>
            </a:r>
            <a:endParaRPr lang="en-US" altLang="zh-CN" sz="2800" dirty="0">
              <a:latin typeface="+mn-ea"/>
            </a:endParaRPr>
          </a:p>
          <a:p>
            <a:pPr marL="285750" indent="-285750" defTabSz="915988">
              <a:defRPr/>
            </a:pPr>
            <a:endParaRPr lang="en-US" altLang="zh-CN" sz="2800" dirty="0">
              <a:latin typeface="+mn-ea"/>
            </a:endParaRPr>
          </a:p>
        </p:txBody>
      </p:sp>
      <p:grpSp>
        <p:nvGrpSpPr>
          <p:cNvPr id="135172" name="组合 65"/>
          <p:cNvGrpSpPr>
            <a:grpSpLocks/>
          </p:cNvGrpSpPr>
          <p:nvPr/>
        </p:nvGrpSpPr>
        <p:grpSpPr bwMode="auto">
          <a:xfrm>
            <a:off x="1487488" y="3440261"/>
            <a:ext cx="8229600" cy="3013075"/>
            <a:chOff x="304800" y="3082925"/>
            <a:chExt cx="8229600" cy="3013075"/>
          </a:xfrm>
        </p:grpSpPr>
        <p:sp>
          <p:nvSpPr>
            <p:cNvPr id="135174" name="Rectangle 4"/>
            <p:cNvSpPr>
              <a:spLocks noChangeArrowheads="1"/>
            </p:cNvSpPr>
            <p:nvPr/>
          </p:nvSpPr>
          <p:spPr bwMode="auto">
            <a:xfrm>
              <a:off x="1973742" y="3535363"/>
              <a:ext cx="1320800" cy="395287"/>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5" name="Rectangle 5"/>
            <p:cNvSpPr>
              <a:spLocks noChangeArrowheads="1"/>
            </p:cNvSpPr>
            <p:nvPr/>
          </p:nvSpPr>
          <p:spPr bwMode="auto">
            <a:xfrm>
              <a:off x="1981200" y="391477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6" name="Rectangle 6"/>
            <p:cNvSpPr>
              <a:spLocks noChangeArrowheads="1"/>
            </p:cNvSpPr>
            <p:nvPr/>
          </p:nvSpPr>
          <p:spPr bwMode="auto">
            <a:xfrm>
              <a:off x="1981200" y="430212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7" name="Rectangle 7"/>
            <p:cNvSpPr>
              <a:spLocks noChangeArrowheads="1"/>
            </p:cNvSpPr>
            <p:nvPr/>
          </p:nvSpPr>
          <p:spPr bwMode="auto">
            <a:xfrm>
              <a:off x="1973742" y="4697413"/>
              <a:ext cx="1320800"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8" name="Rectangle 8"/>
            <p:cNvSpPr>
              <a:spLocks noChangeArrowheads="1"/>
            </p:cNvSpPr>
            <p:nvPr/>
          </p:nvSpPr>
          <p:spPr bwMode="auto">
            <a:xfrm>
              <a:off x="1981200" y="5076825"/>
              <a:ext cx="1322388"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9" name="Rectangle 9"/>
            <p:cNvSpPr>
              <a:spLocks noChangeArrowheads="1"/>
            </p:cNvSpPr>
            <p:nvPr/>
          </p:nvSpPr>
          <p:spPr bwMode="auto">
            <a:xfrm>
              <a:off x="1981200" y="5465763"/>
              <a:ext cx="1322388" cy="395287"/>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0" name="Rectangle 10"/>
            <p:cNvSpPr>
              <a:spLocks noChangeArrowheads="1"/>
            </p:cNvSpPr>
            <p:nvPr/>
          </p:nvSpPr>
          <p:spPr bwMode="auto">
            <a:xfrm>
              <a:off x="5532438" y="3535363"/>
              <a:ext cx="1323975" cy="395287"/>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1" name="Rectangle 11"/>
            <p:cNvSpPr>
              <a:spLocks noChangeArrowheads="1"/>
            </p:cNvSpPr>
            <p:nvPr/>
          </p:nvSpPr>
          <p:spPr bwMode="auto">
            <a:xfrm>
              <a:off x="5530850" y="391477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2" name="Rectangle 12"/>
            <p:cNvSpPr>
              <a:spLocks noChangeArrowheads="1"/>
            </p:cNvSpPr>
            <p:nvPr/>
          </p:nvSpPr>
          <p:spPr bwMode="auto">
            <a:xfrm>
              <a:off x="5530850" y="430212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3" name="Rectangle 13"/>
            <p:cNvSpPr>
              <a:spLocks noChangeArrowheads="1"/>
            </p:cNvSpPr>
            <p:nvPr/>
          </p:nvSpPr>
          <p:spPr bwMode="auto">
            <a:xfrm>
              <a:off x="5532438" y="4697413"/>
              <a:ext cx="1323975"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4" name="Rectangle 14"/>
            <p:cNvSpPr>
              <a:spLocks noChangeArrowheads="1"/>
            </p:cNvSpPr>
            <p:nvPr/>
          </p:nvSpPr>
          <p:spPr bwMode="auto">
            <a:xfrm>
              <a:off x="5530850" y="5076825"/>
              <a:ext cx="1322388"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5" name="Rectangle 15"/>
            <p:cNvSpPr>
              <a:spLocks noChangeArrowheads="1"/>
            </p:cNvSpPr>
            <p:nvPr/>
          </p:nvSpPr>
          <p:spPr bwMode="auto">
            <a:xfrm>
              <a:off x="5530850" y="5465763"/>
              <a:ext cx="1322388" cy="395287"/>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6" name="Rectangle 16"/>
            <p:cNvSpPr>
              <a:spLocks noChangeArrowheads="1"/>
            </p:cNvSpPr>
            <p:nvPr/>
          </p:nvSpPr>
          <p:spPr bwMode="auto">
            <a:xfrm>
              <a:off x="1828800" y="5867400"/>
              <a:ext cx="5257800" cy="228600"/>
            </a:xfrm>
            <a:prstGeom prst="rect">
              <a:avLst/>
            </a:prstGeom>
            <a:solidFill>
              <a:srgbClr val="DDDDDD"/>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7" name="Rectangle 17"/>
            <p:cNvSpPr>
              <a:spLocks noChangeArrowheads="1"/>
            </p:cNvSpPr>
            <p:nvPr/>
          </p:nvSpPr>
          <p:spPr bwMode="auto">
            <a:xfrm>
              <a:off x="1973742" y="3143250"/>
              <a:ext cx="1320800"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8" name="Rectangle 18"/>
            <p:cNvSpPr>
              <a:spLocks noChangeArrowheads="1"/>
            </p:cNvSpPr>
            <p:nvPr/>
          </p:nvSpPr>
          <p:spPr bwMode="auto">
            <a:xfrm>
              <a:off x="5534025" y="3124200"/>
              <a:ext cx="1323975" cy="41433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9" name="Text Box 19"/>
            <p:cNvSpPr txBox="1">
              <a:spLocks noChangeArrowheads="1"/>
            </p:cNvSpPr>
            <p:nvPr/>
          </p:nvSpPr>
          <p:spPr bwMode="auto">
            <a:xfrm>
              <a:off x="1123950" y="3097213"/>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0" name="Rectangle 20"/>
            <p:cNvSpPr>
              <a:spLocks noChangeArrowheads="1"/>
            </p:cNvSpPr>
            <p:nvPr/>
          </p:nvSpPr>
          <p:spPr bwMode="auto">
            <a:xfrm>
              <a:off x="1200150" y="3108325"/>
              <a:ext cx="44926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1" name="Text Box 21"/>
            <p:cNvSpPr txBox="1">
              <a:spLocks noChangeArrowheads="1"/>
            </p:cNvSpPr>
            <p:nvPr/>
          </p:nvSpPr>
          <p:spPr bwMode="auto">
            <a:xfrm>
              <a:off x="1131888" y="350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2" name="Rectangle 22"/>
            <p:cNvSpPr>
              <a:spLocks noChangeArrowheads="1"/>
            </p:cNvSpPr>
            <p:nvPr/>
          </p:nvSpPr>
          <p:spPr bwMode="auto">
            <a:xfrm>
              <a:off x="1208088" y="3509963"/>
              <a:ext cx="449262"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3" name="Rectangle 23"/>
            <p:cNvSpPr>
              <a:spLocks noChangeArrowheads="1"/>
            </p:cNvSpPr>
            <p:nvPr/>
          </p:nvSpPr>
          <p:spPr bwMode="auto">
            <a:xfrm>
              <a:off x="1069975" y="3505200"/>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4" name="Text Box 24"/>
            <p:cNvSpPr txBox="1">
              <a:spLocks noChangeArrowheads="1"/>
            </p:cNvSpPr>
            <p:nvPr/>
          </p:nvSpPr>
          <p:spPr bwMode="auto">
            <a:xfrm>
              <a:off x="998538" y="3886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5" name="Rectangle 25"/>
            <p:cNvSpPr>
              <a:spLocks noChangeArrowheads="1"/>
            </p:cNvSpPr>
            <p:nvPr/>
          </p:nvSpPr>
          <p:spPr bwMode="auto">
            <a:xfrm>
              <a:off x="1054100" y="3902075"/>
              <a:ext cx="592138"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6" name="Rectangle 26"/>
            <p:cNvSpPr>
              <a:spLocks noChangeArrowheads="1"/>
            </p:cNvSpPr>
            <p:nvPr/>
          </p:nvSpPr>
          <p:spPr bwMode="auto">
            <a:xfrm>
              <a:off x="903288" y="3902075"/>
              <a:ext cx="1508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7" name="Text Box 27"/>
            <p:cNvSpPr txBox="1">
              <a:spLocks noChangeArrowheads="1"/>
            </p:cNvSpPr>
            <p:nvPr/>
          </p:nvSpPr>
          <p:spPr bwMode="auto">
            <a:xfrm>
              <a:off x="977900" y="4267200"/>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8" name="Rectangle 28"/>
            <p:cNvSpPr>
              <a:spLocks noChangeArrowheads="1"/>
            </p:cNvSpPr>
            <p:nvPr/>
          </p:nvSpPr>
          <p:spPr bwMode="auto">
            <a:xfrm>
              <a:off x="912813" y="4292600"/>
              <a:ext cx="74295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9" name="Rectangle 29"/>
            <p:cNvSpPr>
              <a:spLocks noChangeArrowheads="1"/>
            </p:cNvSpPr>
            <p:nvPr/>
          </p:nvSpPr>
          <p:spPr bwMode="auto">
            <a:xfrm>
              <a:off x="762000" y="4289425"/>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0" name="Text Box 30"/>
            <p:cNvSpPr txBox="1">
              <a:spLocks noChangeArrowheads="1"/>
            </p:cNvSpPr>
            <p:nvPr/>
          </p:nvSpPr>
          <p:spPr bwMode="auto">
            <a:xfrm>
              <a:off x="998538" y="4708525"/>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01" name="Rectangle 31"/>
            <p:cNvSpPr>
              <a:spLocks noChangeArrowheads="1"/>
            </p:cNvSpPr>
            <p:nvPr/>
          </p:nvSpPr>
          <p:spPr bwMode="auto">
            <a:xfrm>
              <a:off x="754063" y="4724400"/>
              <a:ext cx="892175"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2" name="Rectangle 32"/>
            <p:cNvSpPr>
              <a:spLocks noChangeArrowheads="1"/>
            </p:cNvSpPr>
            <p:nvPr/>
          </p:nvSpPr>
          <p:spPr bwMode="auto">
            <a:xfrm>
              <a:off x="604838" y="4724400"/>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3" name="Text Box 33"/>
            <p:cNvSpPr txBox="1">
              <a:spLocks noChangeArrowheads="1"/>
            </p:cNvSpPr>
            <p:nvPr/>
          </p:nvSpPr>
          <p:spPr bwMode="auto">
            <a:xfrm>
              <a:off x="998538" y="51054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04" name="Rectangle 34"/>
            <p:cNvSpPr>
              <a:spLocks noChangeArrowheads="1"/>
            </p:cNvSpPr>
            <p:nvPr/>
          </p:nvSpPr>
          <p:spPr bwMode="auto">
            <a:xfrm>
              <a:off x="604838" y="5124450"/>
              <a:ext cx="104140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5" name="Rectangle 35"/>
            <p:cNvSpPr>
              <a:spLocks noChangeArrowheads="1"/>
            </p:cNvSpPr>
            <p:nvPr/>
          </p:nvSpPr>
          <p:spPr bwMode="auto">
            <a:xfrm>
              <a:off x="454025" y="5121275"/>
              <a:ext cx="150813"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6" name="Text Box 36"/>
            <p:cNvSpPr txBox="1">
              <a:spLocks noChangeArrowheads="1"/>
            </p:cNvSpPr>
            <p:nvPr/>
          </p:nvSpPr>
          <p:spPr bwMode="auto">
            <a:xfrm>
              <a:off x="998538" y="5470525"/>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07" name="Rectangle 37"/>
            <p:cNvSpPr>
              <a:spLocks noChangeArrowheads="1"/>
            </p:cNvSpPr>
            <p:nvPr/>
          </p:nvSpPr>
          <p:spPr bwMode="auto">
            <a:xfrm>
              <a:off x="454025" y="5489575"/>
              <a:ext cx="119221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8" name="Rectangle 38"/>
            <p:cNvSpPr>
              <a:spLocks noChangeArrowheads="1"/>
            </p:cNvSpPr>
            <p:nvPr/>
          </p:nvSpPr>
          <p:spPr bwMode="auto">
            <a:xfrm>
              <a:off x="304800" y="5486400"/>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9" name="Rectangle 39"/>
            <p:cNvSpPr>
              <a:spLocks noChangeArrowheads="1"/>
            </p:cNvSpPr>
            <p:nvPr/>
          </p:nvSpPr>
          <p:spPr bwMode="auto">
            <a:xfrm>
              <a:off x="1643063" y="5484813"/>
              <a:ext cx="1000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0" name="Rectangle 61"/>
            <p:cNvSpPr>
              <a:spLocks noChangeArrowheads="1"/>
            </p:cNvSpPr>
            <p:nvPr/>
          </p:nvSpPr>
          <p:spPr bwMode="auto">
            <a:xfrm>
              <a:off x="3784600" y="4703763"/>
              <a:ext cx="1320800"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1" name="Rectangle 62"/>
            <p:cNvSpPr>
              <a:spLocks noChangeArrowheads="1"/>
            </p:cNvSpPr>
            <p:nvPr/>
          </p:nvSpPr>
          <p:spPr bwMode="auto">
            <a:xfrm>
              <a:off x="3781425" y="5083175"/>
              <a:ext cx="1322388"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2" name="Rectangle 63"/>
            <p:cNvSpPr>
              <a:spLocks noChangeArrowheads="1"/>
            </p:cNvSpPr>
            <p:nvPr/>
          </p:nvSpPr>
          <p:spPr bwMode="auto">
            <a:xfrm>
              <a:off x="3781425" y="5472113"/>
              <a:ext cx="1322388" cy="395287"/>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3" name="Freeform 64"/>
            <p:cNvSpPr>
              <a:spLocks/>
            </p:cNvSpPr>
            <p:nvPr/>
          </p:nvSpPr>
          <p:spPr bwMode="auto">
            <a:xfrm>
              <a:off x="2590800" y="3276600"/>
              <a:ext cx="3733800" cy="2667000"/>
            </a:xfrm>
            <a:custGeom>
              <a:avLst/>
              <a:gdLst>
                <a:gd name="T0" fmla="*/ 0 w 2352"/>
                <a:gd name="T1" fmla="*/ 0 h 1968"/>
                <a:gd name="T2" fmla="*/ 0 w 2352"/>
                <a:gd name="T3" fmla="*/ 2147483646 h 1968"/>
                <a:gd name="T4" fmla="*/ 2147483646 w 2352"/>
                <a:gd name="T5" fmla="*/ 2147483646 h 1968"/>
                <a:gd name="T6" fmla="*/ 2147483646 w 2352"/>
                <a:gd name="T7" fmla="*/ 2147483646 h 1968"/>
                <a:gd name="T8" fmla="*/ 2147483646 w 2352"/>
                <a:gd name="T9" fmla="*/ 2147483646 h 1968"/>
                <a:gd name="T10" fmla="*/ 2147483646 w 2352"/>
                <a:gd name="T11" fmla="*/ 2147483646 h 1968"/>
                <a:gd name="T12" fmla="*/ 2147483646 w 2352"/>
                <a:gd name="T13" fmla="*/ 2147483646 h 1968"/>
                <a:gd name="T14" fmla="*/ 2147483646 w 2352"/>
                <a:gd name="T15" fmla="*/ 2147483646 h 1968"/>
                <a:gd name="T16" fmla="*/ 2147483646 w 2352"/>
                <a:gd name="T17" fmla="*/ 2147483646 h 1968"/>
                <a:gd name="T18" fmla="*/ 2147483646 w 2352"/>
                <a:gd name="T19" fmla="*/ 0 h 1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52"/>
                <a:gd name="T31" fmla="*/ 0 h 1968"/>
                <a:gd name="T32" fmla="*/ 2352 w 2352"/>
                <a:gd name="T33" fmla="*/ 1968 h 1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52" h="1968">
                  <a:moveTo>
                    <a:pt x="0" y="0"/>
                  </a:moveTo>
                  <a:lnTo>
                    <a:pt x="0" y="1824"/>
                  </a:lnTo>
                  <a:lnTo>
                    <a:pt x="96" y="1968"/>
                  </a:lnTo>
                  <a:lnTo>
                    <a:pt x="864" y="1968"/>
                  </a:lnTo>
                  <a:lnTo>
                    <a:pt x="864" y="1200"/>
                  </a:lnTo>
                  <a:lnTo>
                    <a:pt x="1488" y="1200"/>
                  </a:lnTo>
                  <a:lnTo>
                    <a:pt x="1488" y="1968"/>
                  </a:lnTo>
                  <a:lnTo>
                    <a:pt x="2256" y="1968"/>
                  </a:lnTo>
                  <a:lnTo>
                    <a:pt x="2352" y="1824"/>
                  </a:lnTo>
                  <a:lnTo>
                    <a:pt x="2352" y="0"/>
                  </a:lnTo>
                </a:path>
              </a:pathLst>
            </a:custGeom>
            <a:noFill/>
            <a:ln w="508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35214" name="Text Box 65"/>
            <p:cNvSpPr txBox="1">
              <a:spLocks noChangeArrowheads="1"/>
            </p:cNvSpPr>
            <p:nvPr/>
          </p:nvSpPr>
          <p:spPr bwMode="auto">
            <a:xfrm>
              <a:off x="7915275" y="3082925"/>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15" name="Rectangle 66"/>
            <p:cNvSpPr>
              <a:spLocks noChangeArrowheads="1"/>
            </p:cNvSpPr>
            <p:nvPr/>
          </p:nvSpPr>
          <p:spPr bwMode="auto">
            <a:xfrm>
              <a:off x="7991475" y="3094038"/>
              <a:ext cx="44926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6" name="Text Box 67"/>
            <p:cNvSpPr txBox="1">
              <a:spLocks noChangeArrowheads="1"/>
            </p:cNvSpPr>
            <p:nvPr/>
          </p:nvSpPr>
          <p:spPr bwMode="auto">
            <a:xfrm>
              <a:off x="7923213" y="3490913"/>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17" name="Rectangle 68"/>
            <p:cNvSpPr>
              <a:spLocks noChangeArrowheads="1"/>
            </p:cNvSpPr>
            <p:nvPr/>
          </p:nvSpPr>
          <p:spPr bwMode="auto">
            <a:xfrm>
              <a:off x="7999413" y="3495675"/>
              <a:ext cx="449262"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8" name="Rectangle 69"/>
            <p:cNvSpPr>
              <a:spLocks noChangeArrowheads="1"/>
            </p:cNvSpPr>
            <p:nvPr/>
          </p:nvSpPr>
          <p:spPr bwMode="auto">
            <a:xfrm>
              <a:off x="7861300" y="3490913"/>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9" name="Text Box 70"/>
            <p:cNvSpPr txBox="1">
              <a:spLocks noChangeArrowheads="1"/>
            </p:cNvSpPr>
            <p:nvPr/>
          </p:nvSpPr>
          <p:spPr bwMode="auto">
            <a:xfrm>
              <a:off x="7789863" y="3871913"/>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0" name="Rectangle 71"/>
            <p:cNvSpPr>
              <a:spLocks noChangeArrowheads="1"/>
            </p:cNvSpPr>
            <p:nvPr/>
          </p:nvSpPr>
          <p:spPr bwMode="auto">
            <a:xfrm>
              <a:off x="7845425" y="3887788"/>
              <a:ext cx="592138"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1" name="Rectangle 72"/>
            <p:cNvSpPr>
              <a:spLocks noChangeArrowheads="1"/>
            </p:cNvSpPr>
            <p:nvPr/>
          </p:nvSpPr>
          <p:spPr bwMode="auto">
            <a:xfrm>
              <a:off x="7694613" y="3887788"/>
              <a:ext cx="1508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2" name="Text Box 73"/>
            <p:cNvSpPr txBox="1">
              <a:spLocks noChangeArrowheads="1"/>
            </p:cNvSpPr>
            <p:nvPr/>
          </p:nvSpPr>
          <p:spPr bwMode="auto">
            <a:xfrm>
              <a:off x="7769225" y="4252913"/>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3" name="Rectangle 74"/>
            <p:cNvSpPr>
              <a:spLocks noChangeArrowheads="1"/>
            </p:cNvSpPr>
            <p:nvPr/>
          </p:nvSpPr>
          <p:spPr bwMode="auto">
            <a:xfrm>
              <a:off x="7704138" y="4278313"/>
              <a:ext cx="74295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4" name="Rectangle 75"/>
            <p:cNvSpPr>
              <a:spLocks noChangeArrowheads="1"/>
            </p:cNvSpPr>
            <p:nvPr/>
          </p:nvSpPr>
          <p:spPr bwMode="auto">
            <a:xfrm>
              <a:off x="7553325" y="4275138"/>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5" name="Text Box 76"/>
            <p:cNvSpPr txBox="1">
              <a:spLocks noChangeArrowheads="1"/>
            </p:cNvSpPr>
            <p:nvPr/>
          </p:nvSpPr>
          <p:spPr bwMode="auto">
            <a:xfrm>
              <a:off x="7789863" y="4694238"/>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6" name="Rectangle 77"/>
            <p:cNvSpPr>
              <a:spLocks noChangeArrowheads="1"/>
            </p:cNvSpPr>
            <p:nvPr/>
          </p:nvSpPr>
          <p:spPr bwMode="auto">
            <a:xfrm>
              <a:off x="7545388" y="4710113"/>
              <a:ext cx="892175"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7" name="Rectangle 78"/>
            <p:cNvSpPr>
              <a:spLocks noChangeArrowheads="1"/>
            </p:cNvSpPr>
            <p:nvPr/>
          </p:nvSpPr>
          <p:spPr bwMode="auto">
            <a:xfrm>
              <a:off x="7396163" y="4710113"/>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8" name="Text Box 79"/>
            <p:cNvSpPr txBox="1">
              <a:spLocks noChangeArrowheads="1"/>
            </p:cNvSpPr>
            <p:nvPr/>
          </p:nvSpPr>
          <p:spPr bwMode="auto">
            <a:xfrm>
              <a:off x="7789863" y="5091113"/>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9" name="Rectangle 80"/>
            <p:cNvSpPr>
              <a:spLocks noChangeArrowheads="1"/>
            </p:cNvSpPr>
            <p:nvPr/>
          </p:nvSpPr>
          <p:spPr bwMode="auto">
            <a:xfrm>
              <a:off x="7396163" y="5110163"/>
              <a:ext cx="104140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0" name="Rectangle 81"/>
            <p:cNvSpPr>
              <a:spLocks noChangeArrowheads="1"/>
            </p:cNvSpPr>
            <p:nvPr/>
          </p:nvSpPr>
          <p:spPr bwMode="auto">
            <a:xfrm>
              <a:off x="7245350" y="5106988"/>
              <a:ext cx="150813"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1" name="Text Box 82"/>
            <p:cNvSpPr txBox="1">
              <a:spLocks noChangeArrowheads="1"/>
            </p:cNvSpPr>
            <p:nvPr/>
          </p:nvSpPr>
          <p:spPr bwMode="auto">
            <a:xfrm>
              <a:off x="7789863" y="5456238"/>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32" name="Rectangle 83"/>
            <p:cNvSpPr>
              <a:spLocks noChangeArrowheads="1"/>
            </p:cNvSpPr>
            <p:nvPr/>
          </p:nvSpPr>
          <p:spPr bwMode="auto">
            <a:xfrm>
              <a:off x="7245350" y="5475288"/>
              <a:ext cx="119221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3" name="Rectangle 84"/>
            <p:cNvSpPr>
              <a:spLocks noChangeArrowheads="1"/>
            </p:cNvSpPr>
            <p:nvPr/>
          </p:nvSpPr>
          <p:spPr bwMode="auto">
            <a:xfrm>
              <a:off x="7096125" y="5472113"/>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4" name="Rectangle 85"/>
            <p:cNvSpPr>
              <a:spLocks noChangeArrowheads="1"/>
            </p:cNvSpPr>
            <p:nvPr/>
          </p:nvSpPr>
          <p:spPr bwMode="auto">
            <a:xfrm>
              <a:off x="8434388" y="5470525"/>
              <a:ext cx="1000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35173" name="灯片编号占位符 6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B244AE7-890F-4E64-8E78-35CDD0065721}"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458779630"/>
      </p:ext>
    </p:extLst>
  </p:cSld>
  <p:clrMapOvr>
    <a:masterClrMapping/>
  </p:clrMapOvr>
</p:sld>
</file>

<file path=ppt/theme/theme1.xml><?xml version="1.0" encoding="utf-8"?>
<a:theme xmlns:a="http://schemas.openxmlformats.org/drawingml/2006/main" name="ITEC">
  <a:themeElements>
    <a:clrScheme name="ITEC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ITEC">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ITEC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ITEC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ITEC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ITEC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ITEC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ITEC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ITEC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ITEC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ITEC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ITEC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ITEC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ITEC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ITEC</Template>
  <TotalTime>3156</TotalTime>
  <Pages>0</Pages>
  <Words>12698</Words>
  <Characters>0</Characters>
  <Application>Microsoft Office PowerPoint</Application>
  <DocSecurity>0</DocSecurity>
  <PresentationFormat>宽屏</PresentationFormat>
  <Lines>0</Lines>
  <Paragraphs>2783</Paragraphs>
  <Slides>183</Slides>
  <Notes>57</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4</vt:i4>
      </vt:variant>
      <vt:variant>
        <vt:lpstr>幻灯片标题</vt:lpstr>
      </vt:variant>
      <vt:variant>
        <vt:i4>183</vt:i4>
      </vt:variant>
    </vt:vector>
  </HeadingPairs>
  <TitlesOfParts>
    <vt:vector size="206" baseType="lpstr">
      <vt:lpstr>Myriad Roman</vt:lpstr>
      <vt:lpstr>PMingLiU</vt:lpstr>
      <vt:lpstr>ZapfDingbats</vt:lpstr>
      <vt:lpstr>黑体</vt:lpstr>
      <vt:lpstr>华文楷体</vt:lpstr>
      <vt:lpstr>华文隶书</vt:lpstr>
      <vt:lpstr>华文中宋</vt:lpstr>
      <vt:lpstr>宋体</vt:lpstr>
      <vt:lpstr>微软雅黑</vt:lpstr>
      <vt:lpstr>Arial</vt:lpstr>
      <vt:lpstr>Arial Rounded MT Bold</vt:lpstr>
      <vt:lpstr>Calibri</vt:lpstr>
      <vt:lpstr>Comic Sans MS</vt:lpstr>
      <vt:lpstr>Gill Sans MT</vt:lpstr>
      <vt:lpstr>Tahoma</vt:lpstr>
      <vt:lpstr>Times New Roman</vt:lpstr>
      <vt:lpstr>Wingdings</vt:lpstr>
      <vt:lpstr>ITEC</vt:lpstr>
      <vt:lpstr>Pixel</vt:lpstr>
      <vt:lpstr>Clip</vt:lpstr>
      <vt:lpstr>Visio.Drawing.6</vt:lpstr>
      <vt:lpstr>Visio.Drawing.4</vt:lpstr>
      <vt:lpstr>VISIO</vt:lpstr>
      <vt:lpstr> 计算机网络基础</vt:lpstr>
      <vt:lpstr>学习目标</vt:lpstr>
      <vt:lpstr>提纲</vt:lpstr>
      <vt:lpstr>什么是网络？</vt:lpstr>
      <vt:lpstr>什么是互联网： 系统观点</vt:lpstr>
      <vt:lpstr>“有趣”的互联网应用</vt:lpstr>
      <vt:lpstr>什么是互联网：系统观点</vt:lpstr>
      <vt:lpstr>什么是协议？</vt:lpstr>
      <vt:lpstr>什么是协议？</vt:lpstr>
      <vt:lpstr>什么是互联网： 服务观点</vt:lpstr>
      <vt:lpstr>互联网的通信服务模式</vt:lpstr>
      <vt:lpstr>客户机/服务器模式</vt:lpstr>
      <vt:lpstr>P2P服务模式</vt:lpstr>
      <vt:lpstr>计算机网络  vs 其他通信系统</vt:lpstr>
      <vt:lpstr>PowerPoint 演示文稿</vt:lpstr>
      <vt:lpstr>网络组件</vt:lpstr>
      <vt:lpstr>网络设计</vt:lpstr>
      <vt:lpstr>系统方法 (Conceive-Design-Implement-Operate)</vt:lpstr>
      <vt:lpstr>第1章的内容组织</vt:lpstr>
      <vt:lpstr>网络设计的驱动力（一）</vt:lpstr>
      <vt:lpstr>网络设计的驱动力（二）</vt:lpstr>
      <vt:lpstr>PowerPoint 演示文稿</vt:lpstr>
      <vt:lpstr>概述</vt:lpstr>
      <vt:lpstr>设计需求</vt:lpstr>
      <vt:lpstr>连通性</vt:lpstr>
      <vt:lpstr>连通性</vt:lpstr>
      <vt:lpstr>连通性</vt:lpstr>
      <vt:lpstr>连通性</vt:lpstr>
      <vt:lpstr>小结:连通性</vt:lpstr>
      <vt:lpstr>可扩展的连通性</vt:lpstr>
      <vt:lpstr>可扩展的连通性</vt:lpstr>
      <vt:lpstr>设计需求</vt:lpstr>
      <vt:lpstr>高性价比的资源共享</vt:lpstr>
      <vt:lpstr>交换网络和复用技术</vt:lpstr>
      <vt:lpstr>通信网络的分类</vt:lpstr>
      <vt:lpstr>交换网络的技术实现</vt:lpstr>
      <vt:lpstr>电路交换</vt:lpstr>
      <vt:lpstr>电路交换</vt:lpstr>
      <vt:lpstr>电路交换: 时序图</vt:lpstr>
      <vt:lpstr>电路交换: 中间节点</vt:lpstr>
      <vt:lpstr>电路交换</vt:lpstr>
      <vt:lpstr>电路交换：多路复用</vt:lpstr>
      <vt:lpstr>案例分析</vt:lpstr>
      <vt:lpstr>电路交换的优点</vt:lpstr>
      <vt:lpstr>电路交换的缺点</vt:lpstr>
      <vt:lpstr>分组交换</vt:lpstr>
      <vt:lpstr>分组交换网络</vt:lpstr>
      <vt:lpstr>分组交换的原理（一）</vt:lpstr>
      <vt:lpstr>分组交换的原理（二）</vt:lpstr>
      <vt:lpstr>分组交换: 中间结点</vt:lpstr>
      <vt:lpstr>分组交换的原理（三）</vt:lpstr>
      <vt:lpstr>分组交换: 时序图</vt:lpstr>
      <vt:lpstr>分组交换：存储转发</vt:lpstr>
      <vt:lpstr>分组交换: 排队时延, 丢包</vt:lpstr>
      <vt:lpstr>分组交换的优势</vt:lpstr>
      <vt:lpstr>分组交换的缺点</vt:lpstr>
      <vt:lpstr>分组交换：统计复用</vt:lpstr>
      <vt:lpstr>电路交换  vs 分组交换 </vt:lpstr>
      <vt:lpstr>三种交换的比较 </vt:lpstr>
      <vt:lpstr>分组交换 vs 电路交换</vt:lpstr>
      <vt:lpstr>高性价比的资源共享：小结</vt:lpstr>
      <vt:lpstr>设计需求</vt:lpstr>
      <vt:lpstr>支持通用服务</vt:lpstr>
      <vt:lpstr>通用服务</vt:lpstr>
      <vt:lpstr>通用服务</vt:lpstr>
      <vt:lpstr>支持通用服务</vt:lpstr>
      <vt:lpstr>小结: 支持通用服务</vt:lpstr>
      <vt:lpstr>设计需求</vt:lpstr>
      <vt:lpstr>可管理性</vt:lpstr>
      <vt:lpstr>小结: 设计需求,总结关键性问题</vt:lpstr>
      <vt:lpstr>PowerPoint 演示文稿</vt:lpstr>
      <vt:lpstr>PowerPoint 演示文稿</vt:lpstr>
      <vt:lpstr>提纲</vt:lpstr>
      <vt:lpstr>网络体系结构</vt:lpstr>
      <vt:lpstr>网络体系结构</vt:lpstr>
      <vt:lpstr>模块化设计方法</vt:lpstr>
      <vt:lpstr>为何需要分层？</vt:lpstr>
      <vt:lpstr>为何需要分层？</vt:lpstr>
      <vt:lpstr>分层的架构设计方法</vt:lpstr>
      <vt:lpstr>分层结构中的一些基本概念 </vt:lpstr>
      <vt:lpstr>分层结构中的一些基本概念 </vt:lpstr>
      <vt:lpstr>分层结构中的一些基本概念</vt:lpstr>
      <vt:lpstr>分层结构中的一些基本概念</vt:lpstr>
      <vt:lpstr>案例：一个分层的网络</vt:lpstr>
      <vt:lpstr>两个计算机交换文件 </vt:lpstr>
      <vt:lpstr>再设计一个通信服务模块 </vt:lpstr>
      <vt:lpstr>再设计一个网络接入模块 </vt:lpstr>
      <vt:lpstr>案例：一个分层的网络</vt:lpstr>
      <vt:lpstr>分层的协议图</vt:lpstr>
      <vt:lpstr>解决方案1. 封装(Encapsulation)</vt:lpstr>
      <vt:lpstr>解决方案1. 封装</vt:lpstr>
      <vt:lpstr>解决方案2. 复用与解复用</vt:lpstr>
      <vt:lpstr>解决方案2. 复用与解复用</vt:lpstr>
      <vt:lpstr>复用与解复用</vt:lpstr>
      <vt:lpstr>分层的设计方法：小结</vt:lpstr>
      <vt:lpstr>OSI 体系结构</vt:lpstr>
      <vt:lpstr>OSI七层模型</vt:lpstr>
      <vt:lpstr>OSI七层模型各层功能定义</vt:lpstr>
      <vt:lpstr>OSI七层模型</vt:lpstr>
      <vt:lpstr>OSI模型的应用</vt:lpstr>
      <vt:lpstr>网络体系架构的五层模型</vt:lpstr>
      <vt:lpstr>案例: 计算机 1 向计算机 2 发送数据 </vt:lpstr>
      <vt:lpstr>案例:计算机 1 向计算机 2 发送数据</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Demo</vt:lpstr>
      <vt:lpstr>提纲</vt:lpstr>
      <vt:lpstr>互联网体系结构</vt:lpstr>
      <vt:lpstr>互联网体系结构</vt:lpstr>
      <vt:lpstr>互联网协议栈</vt:lpstr>
      <vt:lpstr>互联网体系结构的特点</vt:lpstr>
      <vt:lpstr>OSI模型 vs. 互联网体系结构</vt:lpstr>
      <vt:lpstr>小结: 互联网设计原则 (I)</vt:lpstr>
      <vt:lpstr>小结: 互联网设计原则 (II)</vt:lpstr>
      <vt:lpstr>提纲</vt:lpstr>
      <vt:lpstr>链路带宽</vt:lpstr>
      <vt:lpstr>丢包和时延是如何发生的?</vt:lpstr>
      <vt:lpstr>Demo</vt:lpstr>
      <vt:lpstr>分组交换网中时延的四个来源</vt:lpstr>
      <vt:lpstr>分组交换中的时延</vt:lpstr>
      <vt:lpstr>网络性能：端到端时延</vt:lpstr>
      <vt:lpstr>时延与带宽：车队比喻</vt:lpstr>
      <vt:lpstr>时延与带宽：车队比喻</vt:lpstr>
      <vt:lpstr>Demo</vt:lpstr>
      <vt:lpstr>时延带宽积</vt:lpstr>
      <vt:lpstr>网络性能: 吞吐量</vt:lpstr>
      <vt:lpstr>吞吐量 (2)</vt:lpstr>
      <vt:lpstr>吞吐量: 网络场景</vt:lpstr>
      <vt:lpstr>应用性能需求</vt:lpstr>
      <vt:lpstr>应用性能需求</vt:lpstr>
      <vt:lpstr>提纲</vt:lpstr>
      <vt:lpstr>套接字编程</vt:lpstr>
      <vt:lpstr>套接字编程</vt:lpstr>
      <vt:lpstr>套接字编程</vt:lpstr>
      <vt:lpstr>TCP套接字编程</vt:lpstr>
      <vt:lpstr>TCP套接字编程</vt:lpstr>
      <vt:lpstr>示例: C客户端 (TCP)</vt:lpstr>
      <vt:lpstr>示例: C客户端 (TCP)</vt:lpstr>
      <vt:lpstr>示例: C服务器(TCP)</vt:lpstr>
      <vt:lpstr>示例: C服务器(TCP)</vt:lpstr>
      <vt:lpstr>提纲</vt:lpstr>
      <vt:lpstr>互联网的成长！</vt:lpstr>
      <vt:lpstr>互联网时间线</vt:lpstr>
      <vt:lpstr>成熟的网络协议</vt:lpstr>
      <vt:lpstr>互联网简史</vt:lpstr>
      <vt:lpstr>互联网简史</vt:lpstr>
      <vt:lpstr>互联网简史（70s年代）</vt:lpstr>
      <vt:lpstr>互联网简史</vt:lpstr>
      <vt:lpstr>互联网简史</vt:lpstr>
      <vt:lpstr>互联网简史（90s年代）</vt:lpstr>
      <vt:lpstr>互联网简史</vt:lpstr>
      <vt:lpstr>PowerPoint 演示文稿</vt:lpstr>
      <vt:lpstr>互联网拓扑</vt:lpstr>
      <vt:lpstr>Google数据中心</vt:lpstr>
      <vt:lpstr>Google数据中心</vt:lpstr>
      <vt:lpstr>中国互联网</vt:lpstr>
      <vt:lpstr>中国互联网</vt:lpstr>
      <vt:lpstr>提纲</vt:lpstr>
      <vt:lpstr>需求分析</vt:lpstr>
      <vt:lpstr>系统设计 </vt:lpstr>
      <vt:lpstr>课程内容的组织</vt:lpstr>
      <vt:lpstr>课程内容的组织</vt:lpstr>
      <vt:lpstr>课程内容的组织</vt:lpstr>
      <vt:lpstr>课程内容的组织</vt:lpstr>
      <vt:lpstr>课程内容的组织</vt:lpstr>
      <vt:lpstr>挑战: 关于本课程的学习</vt:lpstr>
      <vt:lpstr>谢谢！</vt:lpstr>
      <vt:lpstr>参考资料</vt:lpstr>
    </vt:vector>
  </TitlesOfParts>
  <Manager/>
  <Company>itec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Technology</dc:title>
  <dc:subject/>
  <dc:creator>Xiaojun</dc:creator>
  <cp:keywords/>
  <dc:description/>
  <cp:lastModifiedBy>wu yesai</cp:lastModifiedBy>
  <cp:revision>261</cp:revision>
  <dcterms:created xsi:type="dcterms:W3CDTF">2011-11-18T02:23:40Z</dcterms:created>
  <dcterms:modified xsi:type="dcterms:W3CDTF">2020-10-01T15:28:45Z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2052-9.1.0.3935</vt:lpwstr>
  </property>
</Properties>
</file>